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notesMasterIdLst>
    <p:notesMasterId r:id="rId7"/>
  </p:notesMasterIdLst>
  <p:sldIdLst>
    <p:sldId id="258" r:id="rId2"/>
    <p:sldId id="259" r:id="rId3"/>
    <p:sldId id="260" r:id="rId4"/>
    <p:sldId id="261" r:id="rId5"/>
    <p:sldId id="262" r:id="rId6"/>
  </p:sldIdLst>
  <p:sldSz cx="12192000" cy="6858000"/>
  <p:notesSz cx="6797675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2" y="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5427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FEE4E33F-7B80-4484-940E-1FDF73FA062D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4" rIns="91429" bIns="457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1984"/>
            <a:ext cx="5438140" cy="3887986"/>
          </a:xfrm>
          <a:prstGeom prst="rect">
            <a:avLst/>
          </a:prstGeom>
        </p:spPr>
        <p:txBody>
          <a:bodyPr vert="horz" lIns="91429" tIns="45714" rIns="91429" bIns="45714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3"/>
            <a:ext cx="2945659" cy="495427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378823"/>
            <a:ext cx="2945659" cy="495427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7856AEDF-86F4-416B-9A30-FE822B4E8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419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B16E6-0C91-43B4-A46D-2B6C6E3BD1CC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2F49690-428D-4CE4-8648-CA99913AC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303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B16E6-0C91-43B4-A46D-2B6C6E3BD1CC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2F49690-428D-4CE4-8648-CA99913AC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873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B16E6-0C91-43B4-A46D-2B6C6E3BD1CC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2F49690-428D-4CE4-8648-CA99913ACDA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610152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B16E6-0C91-43B4-A46D-2B6C6E3BD1CC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2F49690-428D-4CE4-8648-CA99913AC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5990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B16E6-0C91-43B4-A46D-2B6C6E3BD1CC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2F49690-428D-4CE4-8648-CA99913ACDA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922397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B16E6-0C91-43B4-A46D-2B6C6E3BD1CC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2F49690-428D-4CE4-8648-CA99913AC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9080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B16E6-0C91-43B4-A46D-2B6C6E3BD1CC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49690-428D-4CE4-8648-CA99913AC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8791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B16E6-0C91-43B4-A46D-2B6C6E3BD1CC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49690-428D-4CE4-8648-CA99913AC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862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B16E6-0C91-43B4-A46D-2B6C6E3BD1CC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49690-428D-4CE4-8648-CA99913AC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26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B16E6-0C91-43B4-A46D-2B6C6E3BD1CC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2F49690-428D-4CE4-8648-CA99913AC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529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B16E6-0C91-43B4-A46D-2B6C6E3BD1CC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2F49690-428D-4CE4-8648-CA99913AC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66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B16E6-0C91-43B4-A46D-2B6C6E3BD1CC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2F49690-428D-4CE4-8648-CA99913AC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530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B16E6-0C91-43B4-A46D-2B6C6E3BD1CC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49690-428D-4CE4-8648-CA99913AC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135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B16E6-0C91-43B4-A46D-2B6C6E3BD1CC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49690-428D-4CE4-8648-CA99913AC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663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B16E6-0C91-43B4-A46D-2B6C6E3BD1CC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49690-428D-4CE4-8648-CA99913AC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990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B16E6-0C91-43B4-A46D-2B6C6E3BD1CC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2F49690-428D-4CE4-8648-CA99913AC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94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B16E6-0C91-43B4-A46D-2B6C6E3BD1CC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2F49690-428D-4CE4-8648-CA99913AC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174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  <p:sldLayoutId id="2147483732" r:id="rId14"/>
    <p:sldLayoutId id="2147483733" r:id="rId15"/>
    <p:sldLayoutId id="214748373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مددجوی گرامی برای هولتر فشار خون موارد ذیل را رعایت فرمایید: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r" rtl="1"/>
            <a:r>
              <a:rPr lang="fa-IR" sz="1900" dirty="0" smtClean="0"/>
              <a:t>1-لازم است راس ساعت تعیین شده مراجعه فرمایید در غیر این صورت نوبت شما به تعویق می افتد.</a:t>
            </a:r>
          </a:p>
          <a:p>
            <a:pPr algn="r" rtl="1"/>
            <a:r>
              <a:rPr lang="fa-IR" sz="1900" dirty="0" smtClean="0"/>
              <a:t>2-حمام کردن قبل از مراجعه الزامی است.</a:t>
            </a:r>
          </a:p>
          <a:p>
            <a:pPr algn="r" rtl="1"/>
            <a:r>
              <a:rPr lang="fa-IR" sz="1900" dirty="0" smtClean="0"/>
              <a:t>3-خانم ها و آقایان لباس گشاد و راحت بپوشید.</a:t>
            </a:r>
          </a:p>
          <a:p>
            <a:pPr algn="r" rtl="1"/>
            <a:r>
              <a:rPr lang="fa-IR" sz="1900" dirty="0" smtClean="0"/>
              <a:t>4-جهت ضمانت دستگاه ،برگ چکی به همراه داشته باشید.</a:t>
            </a:r>
          </a:p>
          <a:p>
            <a:pPr algn="r" rtl="1"/>
            <a:r>
              <a:rPr lang="fa-IR" sz="1900" dirty="0" smtClean="0"/>
              <a:t>5-مصرف هرگونه دارو با نظر پزشک مربوطه باشد.</a:t>
            </a:r>
          </a:p>
          <a:p>
            <a:pPr algn="r" rtl="1"/>
            <a:r>
              <a:rPr lang="fa-IR" sz="1900" dirty="0" smtClean="0"/>
              <a:t>6- از مصرف دخانیات حین هولتر خودداری فرمایید.</a:t>
            </a:r>
          </a:p>
          <a:p>
            <a:pPr algn="r" rtl="1"/>
            <a:r>
              <a:rPr lang="fa-IR" sz="1900" dirty="0" smtClean="0"/>
              <a:t>7-استفاده از تلفن همراه ،گوشی تلفن سیار ،وسایل برقی مانند چرخ گوشت،جاروبرقی،ماشین لباسشویی و... در مدت زمان هولتر ممنوع است.</a:t>
            </a:r>
          </a:p>
          <a:p>
            <a:pPr algn="r" rtl="1"/>
            <a:r>
              <a:rPr lang="fa-IR" sz="1900" dirty="0" smtClean="0"/>
              <a:t>8-دو عدد باطری از جنس کاملیون جهت استفاده از دستگاه هولترتهیه فرمایید.</a:t>
            </a:r>
          </a:p>
          <a:p>
            <a:pPr algn="r" rtl="1"/>
            <a:r>
              <a:rPr lang="fa-IR" sz="1900" dirty="0"/>
              <a:t>9</a:t>
            </a:r>
            <a:r>
              <a:rPr lang="fa-IR" sz="1900" dirty="0" smtClean="0"/>
              <a:t>- در صورت انصراف حتما 24 ساعت قبل با بخش اکو تماس حاصل فرمایید.</a:t>
            </a:r>
          </a:p>
          <a:p>
            <a:pPr lvl="0" algn="r" rtl="1">
              <a:buClr>
                <a:srgbClr val="90C226"/>
              </a:buClr>
            </a:pPr>
            <a:r>
              <a:rPr lang="fa-IR" sz="19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10-در </a:t>
            </a:r>
            <a:r>
              <a:rPr lang="fa-IR" sz="1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صورت هرگونه سوال با شماره تلفن03832220016 و داخلی2274 تماس حاصل فرمایید.</a:t>
            </a:r>
          </a:p>
          <a:p>
            <a:pPr algn="r" rtl="1"/>
            <a:endParaRPr lang="fa-IR" sz="1400" dirty="0" smtClean="0"/>
          </a:p>
          <a:p>
            <a:pPr marL="0" indent="0" algn="ctr" rtl="1">
              <a:buNone/>
            </a:pPr>
            <a:r>
              <a:rPr lang="fa-IR" sz="1400" dirty="0" smtClean="0"/>
              <a:t>واحد آموزش به بیمار</a:t>
            </a:r>
          </a:p>
          <a:p>
            <a:pPr marL="0" indent="0" algn="ctr" rtl="1">
              <a:buNone/>
            </a:pPr>
            <a:r>
              <a:rPr lang="fa-IR" sz="1400" dirty="0" smtClean="0"/>
              <a:t>مرکز آموزشی درمانی هاجر(س)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32178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>
                <a:solidFill>
                  <a:srgbClr val="90C226"/>
                </a:solidFill>
              </a:rPr>
              <a:t>مددجوی گرامی برای هولتر </a:t>
            </a:r>
            <a:r>
              <a:rPr lang="fa-IR" dirty="0" smtClean="0">
                <a:solidFill>
                  <a:srgbClr val="90C226"/>
                </a:solidFill>
              </a:rPr>
              <a:t>مانیتورینگ قلب </a:t>
            </a:r>
            <a:r>
              <a:rPr lang="fa-IR" dirty="0">
                <a:solidFill>
                  <a:srgbClr val="90C226"/>
                </a:solidFill>
              </a:rPr>
              <a:t>موارد ذیل را رعایت فرمایید: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algn="r" rtl="1">
              <a:buClr>
                <a:srgbClr val="90C226"/>
              </a:buClr>
            </a:pPr>
            <a:r>
              <a:rPr lang="fa-IR" sz="1300" dirty="0">
                <a:solidFill>
                  <a:prstClr val="black">
                    <a:lumMod val="75000"/>
                    <a:lumOff val="25000"/>
                  </a:prstClr>
                </a:solidFill>
              </a:rPr>
              <a:t>1-لازم است راس ساعت تعیین شده مراجعه فرمایید در غیر این صورت نوبت شما به تعویق می افتد.</a:t>
            </a:r>
          </a:p>
          <a:p>
            <a:pPr lvl="0" algn="r" rtl="1">
              <a:buClr>
                <a:srgbClr val="90C226"/>
              </a:buClr>
            </a:pPr>
            <a:r>
              <a:rPr lang="fa-IR" sz="13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2-حمام کردن قبل از مراجعه الزامی است</a:t>
            </a:r>
            <a:r>
              <a:rPr lang="fa-IR" sz="13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</a:p>
          <a:p>
            <a:pPr lvl="0" algn="r" rtl="1">
              <a:buClr>
                <a:srgbClr val="90C226"/>
              </a:buClr>
            </a:pPr>
            <a:r>
              <a:rPr lang="fa-IR" sz="13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3-آقایان موهای قفسه ی سینه ی خود را بتراشند.</a:t>
            </a:r>
          </a:p>
          <a:p>
            <a:pPr lvl="0" algn="r" rtl="1">
              <a:buClr>
                <a:srgbClr val="90C226"/>
              </a:buClr>
            </a:pPr>
            <a:r>
              <a:rPr lang="fa-IR" sz="13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4-</a:t>
            </a:r>
            <a:r>
              <a:rPr lang="fa-IR" sz="1300" dirty="0">
                <a:solidFill>
                  <a:prstClr val="black">
                    <a:lumMod val="75000"/>
                    <a:lumOff val="25000"/>
                  </a:prstClr>
                </a:solidFill>
              </a:rPr>
              <a:t>خانم ها و آقایان لباس گشاد و راحت </a:t>
            </a:r>
            <a:r>
              <a:rPr lang="fa-IR" sz="13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بپوشید.</a:t>
            </a:r>
          </a:p>
          <a:p>
            <a:pPr lvl="0" algn="r" rtl="1">
              <a:buClr>
                <a:srgbClr val="90C226"/>
              </a:buClr>
            </a:pPr>
            <a:r>
              <a:rPr lang="fa-IR" sz="13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5-جهت </a:t>
            </a:r>
            <a:r>
              <a:rPr lang="fa-IR" sz="1300" dirty="0">
                <a:solidFill>
                  <a:prstClr val="black">
                    <a:lumMod val="75000"/>
                    <a:lumOff val="25000"/>
                  </a:prstClr>
                </a:solidFill>
              </a:rPr>
              <a:t>ضمانت دستگاه ،برگ چکی به همراه داشته باشید</a:t>
            </a:r>
            <a:r>
              <a:rPr lang="fa-IR" sz="13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  <a:r>
              <a:rPr lang="fa-IR" sz="13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endParaRPr lang="fa-IR" sz="13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 algn="r" rtl="1">
              <a:buClr>
                <a:srgbClr val="90C226"/>
              </a:buClr>
            </a:pPr>
            <a:r>
              <a:rPr lang="fa-IR" sz="13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6-مصرف </a:t>
            </a:r>
            <a:r>
              <a:rPr lang="fa-IR" sz="1300" dirty="0">
                <a:solidFill>
                  <a:prstClr val="black">
                    <a:lumMod val="75000"/>
                    <a:lumOff val="25000"/>
                  </a:prstClr>
                </a:solidFill>
              </a:rPr>
              <a:t>هرگونه دارو با نظر پزشک مربوطه باشد.</a:t>
            </a:r>
          </a:p>
          <a:p>
            <a:pPr lvl="0" algn="r" rtl="1">
              <a:buClr>
                <a:srgbClr val="90C226"/>
              </a:buClr>
            </a:pPr>
            <a:r>
              <a:rPr lang="fa-IR" sz="13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7- </a:t>
            </a:r>
            <a:r>
              <a:rPr lang="fa-IR" sz="1300" dirty="0">
                <a:solidFill>
                  <a:prstClr val="black">
                    <a:lumMod val="75000"/>
                    <a:lumOff val="25000"/>
                  </a:prstClr>
                </a:solidFill>
              </a:rPr>
              <a:t>از مصرف دخانیات حین هولتر خودداری فرمایید.</a:t>
            </a:r>
          </a:p>
          <a:p>
            <a:pPr lvl="0" algn="r" rtl="1">
              <a:buClr>
                <a:srgbClr val="90C226"/>
              </a:buClr>
            </a:pPr>
            <a:r>
              <a:rPr lang="fa-IR" sz="13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8-استفاده </a:t>
            </a:r>
            <a:r>
              <a:rPr lang="fa-IR" sz="1300" dirty="0">
                <a:solidFill>
                  <a:prstClr val="black">
                    <a:lumMod val="75000"/>
                    <a:lumOff val="25000"/>
                  </a:prstClr>
                </a:solidFill>
              </a:rPr>
              <a:t>از تلفن همراه ،گوشی تلفن سیار ،وسایل برقی مانند چرخ گوشت،جاروبرقی،ماشین لباسشویی و... در مدت زمان هولتر ممنوع است.</a:t>
            </a:r>
          </a:p>
          <a:p>
            <a:pPr lvl="0" algn="r" rtl="1">
              <a:buClr>
                <a:srgbClr val="90C226"/>
              </a:buClr>
            </a:pPr>
            <a:r>
              <a:rPr lang="fa-IR" sz="13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9-دو </a:t>
            </a:r>
            <a:r>
              <a:rPr lang="fa-IR" sz="1300" dirty="0">
                <a:solidFill>
                  <a:prstClr val="black">
                    <a:lumMod val="75000"/>
                    <a:lumOff val="25000"/>
                  </a:prstClr>
                </a:solidFill>
              </a:rPr>
              <a:t>عدد باطری از جنس کاملیون جهت استفاده از دستگاه هولترتهیه فرمایید.</a:t>
            </a:r>
          </a:p>
          <a:p>
            <a:pPr lvl="0" algn="r" rtl="1">
              <a:buClr>
                <a:srgbClr val="90C226"/>
              </a:buClr>
            </a:pPr>
            <a:r>
              <a:rPr lang="fa-IR" sz="13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10- </a:t>
            </a:r>
            <a:r>
              <a:rPr lang="fa-IR" sz="1300" dirty="0">
                <a:solidFill>
                  <a:prstClr val="black">
                    <a:lumMod val="75000"/>
                    <a:lumOff val="25000"/>
                  </a:prstClr>
                </a:solidFill>
              </a:rPr>
              <a:t>در صورت انصراف حتما 24 ساعت قبل با بخش اکو تماس حاصل </a:t>
            </a:r>
            <a:r>
              <a:rPr lang="fa-IR" sz="13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فرمایید.</a:t>
            </a:r>
          </a:p>
          <a:p>
            <a:pPr lvl="0" algn="r" rtl="1">
              <a:buClr>
                <a:srgbClr val="90C226"/>
              </a:buClr>
            </a:pPr>
            <a:r>
              <a:rPr lang="fa-IR" sz="13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11-در صورت هرگونه سوال با شماره تلفن03832220016 و داخلی2274 تماس حاصل فرمایید.</a:t>
            </a:r>
          </a:p>
          <a:p>
            <a:pPr marL="0" lvl="0" indent="0" algn="r" rtl="1">
              <a:buClr>
                <a:srgbClr val="90C226"/>
              </a:buClr>
              <a:buNone/>
            </a:pPr>
            <a:endParaRPr lang="fa-IR" sz="13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lvl="0" indent="0" algn="ctr" rtl="1">
              <a:buClr>
                <a:srgbClr val="90C226"/>
              </a:buClr>
              <a:buNone/>
            </a:pPr>
            <a:r>
              <a:rPr lang="fa-IR" sz="1300" dirty="0">
                <a:solidFill>
                  <a:prstClr val="black">
                    <a:lumMod val="75000"/>
                    <a:lumOff val="25000"/>
                  </a:prstClr>
                </a:solidFill>
              </a:rPr>
              <a:t>واحد آموزش به بیمار</a:t>
            </a:r>
          </a:p>
          <a:p>
            <a:pPr marL="0" lvl="0" indent="0" algn="ctr" rtl="1">
              <a:buClr>
                <a:srgbClr val="90C226"/>
              </a:buClr>
              <a:buNone/>
            </a:pPr>
            <a:r>
              <a:rPr lang="fa-IR" sz="1300" dirty="0">
                <a:solidFill>
                  <a:prstClr val="black">
                    <a:lumMod val="75000"/>
                    <a:lumOff val="25000"/>
                  </a:prstClr>
                </a:solidFill>
              </a:rPr>
              <a:t>مرکز آموزشی درمانی هاجر(س)</a:t>
            </a:r>
            <a:endParaRPr lang="en-US" sz="13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 algn="r" rtl="1">
              <a:buClr>
                <a:srgbClr val="90C226"/>
              </a:buClr>
            </a:pPr>
            <a:endParaRPr lang="fa-IR" sz="13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 algn="r" rtl="1">
              <a:buClr>
                <a:srgbClr val="90C226"/>
              </a:buClr>
            </a:pPr>
            <a:endParaRPr lang="fa-IR" sz="13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 algn="r" rtl="1">
              <a:buClr>
                <a:srgbClr val="90C226"/>
              </a:buClr>
            </a:pPr>
            <a:endParaRPr lang="fa-IR" sz="13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177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2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مددجوی گرامی برای </a:t>
            </a:r>
            <a:r>
              <a:rPr lang="fa-IR" sz="24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انجام استرس اکو(اکو با دوبوتامین)،موارد </a:t>
            </a:r>
            <a:r>
              <a:rPr lang="fa-IR" sz="2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ذیل را رعایت فرمایید: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r" rtl="1"/>
            <a:r>
              <a:rPr lang="fa-IR" sz="1700" dirty="0" smtClean="0"/>
              <a:t>1- صبحانه میل نمایید و از خوردن غذای سنگین و چای و استعمال دخانیات خودداری نمایید.</a:t>
            </a:r>
          </a:p>
          <a:p>
            <a:pPr algn="r" rtl="1"/>
            <a:r>
              <a:rPr lang="fa-IR" sz="1700" dirty="0" smtClean="0"/>
              <a:t>2-حمام نمایید و آقایان موهای قفسه سینه ی خود را بتراشند.</a:t>
            </a:r>
          </a:p>
          <a:p>
            <a:pPr algn="r" rtl="1"/>
            <a:r>
              <a:rPr lang="fa-IR" sz="1700" dirty="0" smtClean="0"/>
              <a:t>3- لباس گشاد و راحت بر تن داشته باشید.</a:t>
            </a:r>
          </a:p>
          <a:p>
            <a:pPr algn="r" rtl="1"/>
            <a:r>
              <a:rPr lang="fa-IR" sz="1700" dirty="0" smtClean="0"/>
              <a:t>4-مصرف هرگونه دارو بانظر پزشک مربوطه باشد و داروهای ذیل قطع شود:</a:t>
            </a:r>
          </a:p>
          <a:p>
            <a:pPr marL="0" lvl="0" indent="0" algn="r" rtl="1">
              <a:buClr>
                <a:srgbClr val="90C226"/>
              </a:buClr>
              <a:buNone/>
            </a:pPr>
            <a:r>
              <a:rPr lang="fa-IR" sz="1700" dirty="0" smtClean="0"/>
              <a:t>آتنولول، دیلتیازیم، پروپرانولول(ایندرال)، متورال، وراپامیل، نیترو</a:t>
            </a:r>
            <a:r>
              <a:rPr lang="fa-IR" sz="17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کانتین، کارودیلول و آمیودارون</a:t>
            </a:r>
            <a:endParaRPr lang="en-US" sz="17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indent="0" algn="r" rtl="1">
              <a:buNone/>
            </a:pPr>
            <a:r>
              <a:rPr lang="fa-IR" sz="1700" dirty="0" smtClean="0"/>
              <a:t>5-هنگام مراجعه به مدارک پزشکی،دستور پزشک معالج و دستمال کاغذی به همراه داشته باشید.</a:t>
            </a:r>
          </a:p>
          <a:p>
            <a:pPr marL="0" indent="0" algn="r" rtl="1">
              <a:buNone/>
            </a:pPr>
            <a:r>
              <a:rPr lang="fa-IR" sz="1700" dirty="0" smtClean="0"/>
              <a:t>6- این تست حدودا 2 ساعت از وقت شما را می گیرد.</a:t>
            </a:r>
          </a:p>
          <a:p>
            <a:pPr marL="0" indent="0" algn="r" rtl="1">
              <a:buNone/>
            </a:pPr>
            <a:r>
              <a:rPr lang="fa-IR" sz="1700" dirty="0" smtClean="0"/>
              <a:t>7-بیماران دیابتی مصرف انسولین و قرص های گلی بن کلامید و متفورمین را طبق نظر پزشک مصرف نمایند.</a:t>
            </a:r>
          </a:p>
          <a:p>
            <a:pPr marL="0" lvl="0" indent="0" algn="r" rtl="1">
              <a:buClr>
                <a:srgbClr val="90C226"/>
              </a:buClr>
              <a:buNone/>
            </a:pPr>
            <a:r>
              <a:rPr lang="fa-IR" sz="1700" dirty="0" smtClean="0"/>
              <a:t>8- تکمیل فرم رضایت نامه برای انجام استرس اکو الزامی است.</a:t>
            </a:r>
            <a:r>
              <a:rPr lang="fa-IR" sz="17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endParaRPr lang="fa-IR" sz="17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lvl="0" indent="0" algn="ctr" rtl="1">
              <a:buClr>
                <a:srgbClr val="90C226"/>
              </a:buClr>
              <a:buNone/>
            </a:pPr>
            <a:endParaRPr lang="fa-IR" sz="17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lvl="0" indent="0" algn="ctr" rtl="1">
              <a:buClr>
                <a:srgbClr val="90C226"/>
              </a:buClr>
              <a:buNone/>
            </a:pPr>
            <a:r>
              <a:rPr lang="fa-IR" sz="13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واحد </a:t>
            </a:r>
            <a:r>
              <a:rPr lang="fa-IR" sz="1300" dirty="0">
                <a:solidFill>
                  <a:prstClr val="black">
                    <a:lumMod val="75000"/>
                    <a:lumOff val="25000"/>
                  </a:prstClr>
                </a:solidFill>
              </a:rPr>
              <a:t>آموزش به بیمار</a:t>
            </a:r>
          </a:p>
          <a:p>
            <a:pPr marL="0" lvl="0" indent="0" algn="ctr" rtl="1">
              <a:buClr>
                <a:srgbClr val="90C226"/>
              </a:buClr>
              <a:buNone/>
            </a:pPr>
            <a:r>
              <a:rPr lang="fa-IR" sz="1300" dirty="0">
                <a:solidFill>
                  <a:prstClr val="black">
                    <a:lumMod val="75000"/>
                    <a:lumOff val="25000"/>
                  </a:prstClr>
                </a:solidFill>
              </a:rPr>
              <a:t>مرکز آموزشی درمانی هاجر(س)</a:t>
            </a:r>
            <a:endParaRPr lang="en-US" sz="13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indent="0" algn="r" rtl="1">
              <a:buNone/>
            </a:pPr>
            <a:endParaRPr lang="fa-IR" dirty="0" smtClean="0"/>
          </a:p>
          <a:p>
            <a:pPr marL="0" indent="0" algn="r" rtl="1">
              <a:buNone/>
            </a:pPr>
            <a:endParaRPr lang="fa-IR" dirty="0" smtClean="0"/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923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371637" cy="1280890"/>
          </a:xfrm>
        </p:spPr>
        <p:txBody>
          <a:bodyPr>
            <a:normAutofit/>
          </a:bodyPr>
          <a:lstStyle/>
          <a:p>
            <a:pPr algn="ctr"/>
            <a:r>
              <a:rPr lang="fa-IR" sz="2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مددجوی گرامی برای انجام </a:t>
            </a:r>
            <a:r>
              <a:rPr lang="fa-IR" sz="24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تست ورزش، موارد </a:t>
            </a:r>
            <a:r>
              <a:rPr lang="fa-IR" sz="2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ذیل را رعایت فرمایید: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0715" y="2034746"/>
            <a:ext cx="8915400" cy="3777622"/>
          </a:xfrm>
        </p:spPr>
        <p:txBody>
          <a:bodyPr>
            <a:normAutofit fontScale="25000" lnSpcReduction="20000"/>
          </a:bodyPr>
          <a:lstStyle/>
          <a:p>
            <a:pPr lvl="0" algn="r" rtl="1">
              <a:buClr>
                <a:srgbClr val="90C226"/>
              </a:buClr>
            </a:pPr>
            <a:r>
              <a:rPr lang="fa-IR" sz="5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1-مصرف </a:t>
            </a:r>
            <a:r>
              <a:rPr lang="fa-IR" sz="5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هرگونه دارو بانظر پزشک مربوطه باشد و داروهای ذیل قطع شود:</a:t>
            </a:r>
          </a:p>
          <a:p>
            <a:pPr marL="0" lvl="0" indent="0" algn="r" rtl="1">
              <a:buClr>
                <a:srgbClr val="90C226"/>
              </a:buClr>
              <a:buNone/>
            </a:pPr>
            <a:r>
              <a:rPr lang="fa-IR" sz="5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آتنولول، دیلتیازیم، پروپرانولول(ایندرال)، متورال، وراپامیل، نیتروکانتین، کارودیلول و </a:t>
            </a:r>
            <a:r>
              <a:rPr lang="fa-IR" sz="5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آمیودارون</a:t>
            </a:r>
          </a:p>
          <a:p>
            <a:pPr lvl="0" algn="r" rtl="1">
              <a:buClr>
                <a:srgbClr val="90C226"/>
              </a:buClr>
            </a:pPr>
            <a:r>
              <a:rPr lang="fa-IR" sz="5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2-حداقل دو ساعت از خوردن غذای سنگین،چای و استعمال دخانیات خودداری نمایید.</a:t>
            </a:r>
          </a:p>
          <a:p>
            <a:pPr lvl="0" algn="r" rtl="1">
              <a:buClr>
                <a:srgbClr val="90C226"/>
              </a:buClr>
            </a:pPr>
            <a:r>
              <a:rPr lang="fa-IR" sz="5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3-حمام </a:t>
            </a:r>
            <a:r>
              <a:rPr lang="fa-IR" sz="5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نمایید و آقایان موهای قفسه سینه ی خود را بتراشند.</a:t>
            </a:r>
          </a:p>
          <a:p>
            <a:pPr algn="r" rtl="1"/>
            <a:r>
              <a:rPr lang="fa-IR" sz="5600" dirty="0" smtClean="0"/>
              <a:t>4-خانم ها مقنعه یا روسری بلند،لباس دکمه دار جلوباز و شلوار پوشیده باشند.</a:t>
            </a:r>
          </a:p>
          <a:p>
            <a:pPr algn="r" rtl="1"/>
            <a:r>
              <a:rPr lang="fa-IR" sz="5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5-هنگام </a:t>
            </a:r>
            <a:r>
              <a:rPr lang="fa-IR" sz="5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مراجعه به مدارک </a:t>
            </a:r>
            <a:r>
              <a:rPr lang="fa-IR" sz="5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پزشکی دستور </a:t>
            </a:r>
            <a:r>
              <a:rPr lang="fa-IR" sz="5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پزشک معالج و دستمال کاغذی به همراه داشته باشید</a:t>
            </a:r>
            <a:r>
              <a:rPr lang="fa-IR" sz="5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</a:p>
          <a:p>
            <a:pPr algn="r" rtl="1"/>
            <a:r>
              <a:rPr lang="fa-IR" sz="5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6-این </a:t>
            </a:r>
            <a:r>
              <a:rPr lang="fa-IR" sz="5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تست حدودا 2 ساعت از وقت شما را می گیرد. </a:t>
            </a:r>
            <a:endParaRPr lang="fa-IR" sz="56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algn="r" rtl="1"/>
            <a:r>
              <a:rPr lang="fa-IR" sz="5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7-بیماران دیابتی مصرف انسولین و قرص های گلی بن کلامید و متفورمین را طبق نظر پزشک مصرف نمایند</a:t>
            </a:r>
            <a:r>
              <a:rPr lang="fa-IR" sz="5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</a:p>
          <a:p>
            <a:pPr algn="r" rtl="1"/>
            <a:r>
              <a:rPr lang="fa-IR" sz="5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در صورت هرگونه سوال با شماره تلفن03832220016 و داخلی2274 تماس حاصل فرمایید. </a:t>
            </a:r>
          </a:p>
          <a:p>
            <a:pPr algn="r" rtl="1"/>
            <a:endParaRPr lang="fa-IR" sz="40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lvl="0" indent="0" algn="ctr" rtl="1">
              <a:buClr>
                <a:srgbClr val="90C226"/>
              </a:buClr>
              <a:buNone/>
            </a:pPr>
            <a:endParaRPr lang="fa-IR" sz="40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lvl="0" indent="0" algn="r" rtl="1">
              <a:buClr>
                <a:srgbClr val="90C226"/>
              </a:buClr>
              <a:buNone/>
            </a:pPr>
            <a:endParaRPr lang="fa-IR" sz="40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lvl="0" indent="0" algn="ctr" rtl="1">
              <a:buClr>
                <a:srgbClr val="90C226"/>
              </a:buClr>
              <a:buNone/>
            </a:pPr>
            <a:r>
              <a:rPr lang="fa-IR" sz="4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واحد </a:t>
            </a:r>
            <a:r>
              <a:rPr lang="fa-IR" sz="4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آموزش به بیمار</a:t>
            </a:r>
          </a:p>
          <a:p>
            <a:pPr marL="0" lvl="0" indent="0" algn="ctr" rtl="1">
              <a:buClr>
                <a:srgbClr val="90C226"/>
              </a:buClr>
              <a:buNone/>
            </a:pPr>
            <a:r>
              <a:rPr lang="fa-IR" sz="4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مرکز آموزشی درمانی هاجر(س)</a:t>
            </a:r>
            <a:endParaRPr lang="en-US" sz="40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 algn="r" rtl="1">
              <a:buClr>
                <a:srgbClr val="90C226"/>
              </a:buClr>
            </a:pPr>
            <a:endParaRPr lang="fa-IR" sz="11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 algn="r" rtl="1">
              <a:buClr>
                <a:srgbClr val="90C226"/>
              </a:buClr>
            </a:pPr>
            <a:endParaRPr lang="fa-IR" sz="11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lvl="0" indent="0" algn="r" rtl="1">
              <a:buClr>
                <a:srgbClr val="90C226"/>
              </a:buClr>
              <a:buNone/>
            </a:pPr>
            <a:endParaRPr lang="fa-IR" sz="14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lvl="0" indent="0" algn="r" rtl="1">
              <a:buClr>
                <a:srgbClr val="90C226"/>
              </a:buClr>
              <a:buNone/>
            </a:pPr>
            <a:endParaRPr lang="fa-IR" sz="17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lvl="0" indent="0" algn="r" rtl="1">
              <a:buClr>
                <a:srgbClr val="90C226"/>
              </a:buClr>
              <a:buNone/>
            </a:pPr>
            <a:endParaRPr lang="fa-IR" sz="17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4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sz="2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مددجوی گرامی برای انجام </a:t>
            </a:r>
            <a:r>
              <a:rPr lang="fa-IR" sz="24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اکو مری(اکو از راه مری)، </a:t>
            </a:r>
            <a:r>
              <a:rPr lang="fa-IR" sz="2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موارد ذیل را رعایت فرمایید: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905000"/>
            <a:ext cx="8801877" cy="4006222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pPr algn="r" rtl="1"/>
            <a:r>
              <a:rPr lang="fa-IR" dirty="0" smtClean="0"/>
              <a:t>از شب قبل غذا و مایعات حتی آب و چای میل ننمایید و ناشتا مراجعه فرمایید.</a:t>
            </a:r>
          </a:p>
          <a:p>
            <a:pPr algn="r" rtl="1"/>
            <a:r>
              <a:rPr lang="fa-IR" dirty="0" smtClean="0"/>
              <a:t>در وقت و ساعت تعیین شده  توسط واحد اکو </a:t>
            </a:r>
            <a:r>
              <a:rPr lang="fa-IR" dirty="0">
                <a:solidFill>
                  <a:prstClr val="black">
                    <a:lumMod val="75000"/>
                    <a:lumOff val="25000"/>
                  </a:prstClr>
                </a:solidFill>
              </a:rPr>
              <a:t>با هماهنگی قبلی </a:t>
            </a:r>
            <a:r>
              <a:rPr lang="fa-IR" dirty="0" smtClean="0"/>
              <a:t>مراجعه فرمایید.</a:t>
            </a:r>
          </a:p>
          <a:p>
            <a:pPr algn="r" rtl="1"/>
            <a:r>
              <a:rPr lang="fa-IR" dirty="0" smtClean="0"/>
              <a:t>تنها مراجعه نفرمایید و با خود فردی را همراه داشته باشید.</a:t>
            </a:r>
          </a:p>
          <a:p>
            <a:pPr algn="r" rtl="1"/>
            <a:r>
              <a:rPr lang="fa-IR" dirty="0" smtClean="0"/>
              <a:t>ست بهداشتی لازم برای انجام اکومری را از داروخانه تهیه فرمایید.</a:t>
            </a:r>
          </a:p>
          <a:p>
            <a:pPr algn="r" rtl="1"/>
            <a:r>
              <a:rPr lang="fa-IR" dirty="0" smtClean="0"/>
              <a:t>مدارک قبلی از قبیل اکو و نوار قلب را با خود بیاورید.</a:t>
            </a:r>
          </a:p>
          <a:p>
            <a:pPr algn="r" rtl="1"/>
            <a:r>
              <a:rPr lang="fa-IR" dirty="0" smtClean="0"/>
              <a:t>به منظور انجام اکومری و مراقبت های بعد از آن می بایست سه تا چهار ساعت در بیمارستان حضور داشته باشید.</a:t>
            </a:r>
          </a:p>
          <a:p>
            <a:pPr algn="r" rtl="1"/>
            <a:r>
              <a:rPr lang="fa-IR" dirty="0" smtClean="0"/>
              <a:t>داروهایی از قبیل آسپیرین،حتی</a:t>
            </a:r>
            <a:r>
              <a:rPr lang="en-US" dirty="0" smtClean="0"/>
              <a:t>A.S.A80</a:t>
            </a:r>
            <a:r>
              <a:rPr lang="fa-IR" dirty="0" smtClean="0"/>
              <a:t>،وارفارین،آمپول هپارین  و موارد مشابه آن می بایست از 24 ساعت قبل قطع شوند.</a:t>
            </a:r>
          </a:p>
          <a:p>
            <a:pPr algn="r" rtl="1"/>
            <a:r>
              <a:rPr lang="fa-IR" dirty="0" smtClean="0"/>
              <a:t>حمام نمایید و لباس راحت جلوباز بپوشید.</a:t>
            </a:r>
            <a:r>
              <a:rPr lang="fa-IR" dirty="0"/>
              <a:t> تکمیل فرم رضایت نامه برای انجام استرس اکو الزامی است.</a:t>
            </a:r>
            <a:r>
              <a:rPr lang="fa-IR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</a:p>
          <a:p>
            <a:pPr algn="r" rtl="1"/>
            <a:endParaRPr lang="fa-IR" dirty="0" smtClean="0"/>
          </a:p>
          <a:p>
            <a:pPr marL="0" lvl="0" indent="0" algn="ctr" rtl="1">
              <a:buClr>
                <a:srgbClr val="90C226"/>
              </a:buClr>
              <a:buNone/>
            </a:pPr>
            <a:r>
              <a:rPr lang="fa-IR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واحد آموزش به بیمار</a:t>
            </a:r>
          </a:p>
          <a:p>
            <a:pPr marL="0" lvl="0" indent="0" algn="ctr" rtl="1">
              <a:buClr>
                <a:srgbClr val="90C226"/>
              </a:buClr>
              <a:buNone/>
            </a:pPr>
            <a:r>
              <a:rPr lang="fa-IR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مرکز آموزشی درمانی هاجر(س)</a:t>
            </a:r>
            <a:endParaRPr lang="en-US" sz="12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lvl="0" indent="0" algn="r" rtl="1">
              <a:buClr>
                <a:srgbClr val="A53010"/>
              </a:buClr>
              <a:buNone/>
            </a:pPr>
            <a:endParaRPr lang="fa-IR" sz="16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algn="r" rtl="1"/>
            <a:endParaRPr lang="fa-IR" dirty="0" smtClean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82208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120</TotalTime>
  <Words>768</Words>
  <Application>Microsoft Office PowerPoint</Application>
  <PresentationFormat>Widescreen</PresentationFormat>
  <Paragraphs>78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Century Gothic</vt:lpstr>
      <vt:lpstr>Tahoma</vt:lpstr>
      <vt:lpstr>Wingdings 3</vt:lpstr>
      <vt:lpstr>Wisp</vt:lpstr>
      <vt:lpstr>مددجوی گرامی برای هولتر فشار خون موارد ذیل را رعایت فرمایید:</vt:lpstr>
      <vt:lpstr>مددجوی گرامی برای هولتر مانیتورینگ قلب موارد ذیل را رعایت فرمایید:</vt:lpstr>
      <vt:lpstr>مددجوی گرامی برای انجام استرس اکو(اکو با دوبوتامین)،موارد ذیل را رعایت فرمایید:</vt:lpstr>
      <vt:lpstr>مددجوی گرامی برای انجام تست ورزش، موارد ذیل را رعایت فرمایید:</vt:lpstr>
      <vt:lpstr>مددجوی گرامی برای انجام اکو مری(اکو از راه مری)، موارد ذیل را رعایت فرمایید: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14</cp:revision>
  <cp:lastPrinted>2021-08-08T04:28:18Z</cp:lastPrinted>
  <dcterms:created xsi:type="dcterms:W3CDTF">2021-08-03T06:22:17Z</dcterms:created>
  <dcterms:modified xsi:type="dcterms:W3CDTF">2021-08-08T05:59:00Z</dcterms:modified>
</cp:coreProperties>
</file>