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7D79A9-2AE9-4403-9A81-5F57A61BD8D7}"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1367099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D79A9-2AE9-4403-9A81-5F57A61BD8D7}"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4040962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D79A9-2AE9-4403-9A81-5F57A61BD8D7}"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552351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D79A9-2AE9-4403-9A81-5F57A61BD8D7}"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3655795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17D79A9-2AE9-4403-9A81-5F57A61BD8D7}" type="datetimeFigureOut">
              <a:rPr lang="en-US" smtClean="0"/>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4262320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7D79A9-2AE9-4403-9A81-5F57A61BD8D7}" type="datetimeFigureOut">
              <a:rPr lang="en-US" smtClean="0"/>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316036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7D79A9-2AE9-4403-9A81-5F57A61BD8D7}" type="datetimeFigureOut">
              <a:rPr lang="en-US" smtClean="0"/>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2078884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7D79A9-2AE9-4403-9A81-5F57A61BD8D7}" type="datetimeFigureOut">
              <a:rPr lang="en-US" smtClean="0"/>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1698441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D79A9-2AE9-4403-9A81-5F57A61BD8D7}" type="datetimeFigureOut">
              <a:rPr lang="en-US" smtClean="0"/>
              <a:t>5/9/2018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375173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17D79A9-2AE9-4403-9A81-5F57A61BD8D7}" type="datetimeFigureOut">
              <a:rPr lang="en-US" smtClean="0"/>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95074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17D79A9-2AE9-4403-9A81-5F57A61BD8D7}" type="datetimeFigureOut">
              <a:rPr lang="en-US" smtClean="0"/>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70A77A-EB73-4F56-AD7A-43E975A2F317}" type="slidenum">
              <a:rPr lang="en-US" smtClean="0"/>
              <a:t>‹#›</a:t>
            </a:fld>
            <a:endParaRPr lang="en-US"/>
          </a:p>
        </p:txBody>
      </p:sp>
    </p:spTree>
    <p:extLst>
      <p:ext uri="{BB962C8B-B14F-4D97-AF65-F5344CB8AC3E}">
        <p14:creationId xmlns:p14="http://schemas.microsoft.com/office/powerpoint/2010/main" val="115574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D79A9-2AE9-4403-9A81-5F57A61BD8D7}" type="datetimeFigureOut">
              <a:rPr lang="en-US" smtClean="0"/>
              <a:t>5/9/2018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0A77A-EB73-4F56-AD7A-43E975A2F317}" type="slidenum">
              <a:rPr lang="en-US" smtClean="0"/>
              <a:t>‹#›</a:t>
            </a:fld>
            <a:endParaRPr lang="en-US"/>
          </a:p>
        </p:txBody>
      </p:sp>
    </p:spTree>
    <p:extLst>
      <p:ext uri="{BB962C8B-B14F-4D97-AF65-F5344CB8AC3E}">
        <p14:creationId xmlns:p14="http://schemas.microsoft.com/office/powerpoint/2010/main" val="333941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Research.sap@iums.ac.i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4446700" y="1471748"/>
            <a:ext cx="2741250" cy="643333"/>
          </a:xfrm>
          <a:prstGeom prst="rect">
            <a:avLst/>
          </a:prstGeom>
        </p:spPr>
      </p:pic>
      <p:sp>
        <p:nvSpPr>
          <p:cNvPr id="2" name="Title 1"/>
          <p:cNvSpPr>
            <a:spLocks noGrp="1"/>
          </p:cNvSpPr>
          <p:nvPr>
            <p:ph type="ctrTitle"/>
          </p:nvPr>
        </p:nvSpPr>
        <p:spPr>
          <a:xfrm>
            <a:off x="1524000" y="1122363"/>
            <a:ext cx="9144000" cy="2892288"/>
          </a:xfrm>
        </p:spPr>
        <p:txBody>
          <a:bodyPr>
            <a:normAutofit fontScale="90000"/>
          </a:bodyPr>
          <a:lstStyle/>
          <a:p>
            <a:r>
              <a:rPr lang="en-US" sz="2000" b="1" i="0" dirty="0" smtClean="0">
                <a:solidFill>
                  <a:srgbClr val="783FA6"/>
                </a:solidFill>
                <a:effectLst/>
                <a:latin typeface="Mitra" panose="00000400000000000000" pitchFamily="2" charset="-78"/>
                <a:cs typeface="Mitra" panose="00000400000000000000" pitchFamily="2" charset="-78"/>
              </a:rPr>
              <a:t/>
            </a:r>
            <a:br>
              <a:rPr lang="en-US" sz="2000" b="1" i="0" dirty="0" smtClean="0">
                <a:solidFill>
                  <a:srgbClr val="783FA6"/>
                </a:solidFill>
                <a:effectLst/>
                <a:latin typeface="Mitra" panose="00000400000000000000" pitchFamily="2" charset="-78"/>
                <a:cs typeface="Mitra" panose="00000400000000000000" pitchFamily="2" charset="-78"/>
              </a:rPr>
            </a:br>
            <a:r>
              <a:rPr lang="en-US" sz="2000" b="1" dirty="0">
                <a:solidFill>
                  <a:srgbClr val="783FA6"/>
                </a:solidFill>
                <a:latin typeface="Mitra" panose="00000400000000000000" pitchFamily="2" charset="-78"/>
                <a:cs typeface="Mitra" panose="00000400000000000000" pitchFamily="2" charset="-78"/>
              </a:rPr>
              <a:t/>
            </a:r>
            <a:br>
              <a:rPr lang="en-US" sz="2000" b="1" dirty="0">
                <a:solidFill>
                  <a:srgbClr val="783FA6"/>
                </a:solidFill>
                <a:latin typeface="Mitra" panose="00000400000000000000" pitchFamily="2" charset="-78"/>
                <a:cs typeface="Mitra" panose="00000400000000000000" pitchFamily="2" charset="-78"/>
              </a:rPr>
            </a:br>
            <a:r>
              <a:rPr lang="en-US" sz="2000" b="1" dirty="0" smtClean="0">
                <a:solidFill>
                  <a:srgbClr val="783FA6"/>
                </a:solidFill>
                <a:latin typeface="Mitra" panose="00000400000000000000" pitchFamily="2" charset="-78"/>
                <a:cs typeface="Mitra" panose="00000400000000000000" pitchFamily="2" charset="-78"/>
              </a:rPr>
              <a:t/>
            </a:r>
            <a:br>
              <a:rPr lang="en-US" sz="2000" b="1" dirty="0" smtClean="0">
                <a:solidFill>
                  <a:srgbClr val="783FA6"/>
                </a:solidFill>
                <a:latin typeface="Mitra" panose="00000400000000000000" pitchFamily="2" charset="-78"/>
                <a:cs typeface="Mitra" panose="00000400000000000000" pitchFamily="2" charset="-78"/>
              </a:rPr>
            </a:br>
            <a:r>
              <a:rPr lang="en-US" sz="2000" b="1" dirty="0">
                <a:solidFill>
                  <a:srgbClr val="783FA6"/>
                </a:solidFill>
                <a:latin typeface="Mitra" panose="00000400000000000000" pitchFamily="2" charset="-78"/>
                <a:cs typeface="Mitra" panose="00000400000000000000" pitchFamily="2" charset="-78"/>
              </a:rPr>
              <a:t/>
            </a:r>
            <a:br>
              <a:rPr lang="en-US" sz="2000" b="1" dirty="0">
                <a:solidFill>
                  <a:srgbClr val="783FA6"/>
                </a:solidFill>
                <a:latin typeface="Mitra" panose="00000400000000000000" pitchFamily="2" charset="-78"/>
                <a:cs typeface="Mitra" panose="00000400000000000000" pitchFamily="2" charset="-78"/>
              </a:rPr>
            </a:br>
            <a:r>
              <a:rPr lang="en-US" sz="2000" b="1" dirty="0" smtClean="0">
                <a:solidFill>
                  <a:srgbClr val="783FA6"/>
                </a:solidFill>
                <a:latin typeface="Mitra" panose="00000400000000000000" pitchFamily="2" charset="-78"/>
                <a:cs typeface="Mitra" panose="00000400000000000000" pitchFamily="2" charset="-78"/>
              </a:rPr>
              <a:t/>
            </a:r>
            <a:br>
              <a:rPr lang="en-US" sz="2000" b="1" dirty="0" smtClean="0">
                <a:solidFill>
                  <a:srgbClr val="783FA6"/>
                </a:solidFill>
                <a:latin typeface="Mitra" panose="00000400000000000000" pitchFamily="2" charset="-78"/>
                <a:cs typeface="Mitra" panose="00000400000000000000" pitchFamily="2" charset="-78"/>
              </a:rPr>
            </a:br>
            <a:r>
              <a:rPr lang="en-US" sz="2000" b="1" dirty="0">
                <a:solidFill>
                  <a:srgbClr val="783FA6"/>
                </a:solidFill>
                <a:latin typeface="Mitra" panose="00000400000000000000" pitchFamily="2" charset="-78"/>
                <a:cs typeface="Mitra" panose="00000400000000000000" pitchFamily="2" charset="-78"/>
              </a:rPr>
              <a:t/>
            </a:r>
            <a:br>
              <a:rPr lang="en-US" sz="2000" b="1" dirty="0">
                <a:solidFill>
                  <a:srgbClr val="783FA6"/>
                </a:solidFill>
                <a:latin typeface="Mitra" panose="00000400000000000000" pitchFamily="2" charset="-78"/>
                <a:cs typeface="Mitra" panose="00000400000000000000" pitchFamily="2" charset="-78"/>
              </a:rPr>
            </a:br>
            <a:r>
              <a:rPr lang="en-US" sz="2000" b="1" dirty="0" smtClean="0">
                <a:solidFill>
                  <a:srgbClr val="783FA6"/>
                </a:solidFill>
                <a:latin typeface="Mitra" panose="00000400000000000000" pitchFamily="2" charset="-78"/>
                <a:cs typeface="Mitra" panose="00000400000000000000" pitchFamily="2" charset="-78"/>
              </a:rPr>
              <a:t/>
            </a:r>
            <a:br>
              <a:rPr lang="en-US" sz="2000" b="1" dirty="0" smtClean="0">
                <a:solidFill>
                  <a:srgbClr val="783FA6"/>
                </a:solidFill>
                <a:latin typeface="Mitra" panose="00000400000000000000" pitchFamily="2" charset="-78"/>
                <a:cs typeface="Mitra" panose="00000400000000000000" pitchFamily="2" charset="-78"/>
              </a:rPr>
            </a:br>
            <a:r>
              <a:rPr lang="en-US" sz="2000" b="1" dirty="0">
                <a:solidFill>
                  <a:srgbClr val="783FA6"/>
                </a:solidFill>
                <a:latin typeface="Mitra" panose="00000400000000000000" pitchFamily="2" charset="-78"/>
                <a:cs typeface="Mitra" panose="00000400000000000000" pitchFamily="2" charset="-78"/>
              </a:rPr>
              <a:t/>
            </a:r>
            <a:br>
              <a:rPr lang="en-US" sz="2000" b="1" dirty="0">
                <a:solidFill>
                  <a:srgbClr val="783FA6"/>
                </a:solidFill>
                <a:latin typeface="Mitra" panose="00000400000000000000" pitchFamily="2" charset="-78"/>
                <a:cs typeface="Mitra" panose="00000400000000000000" pitchFamily="2" charset="-78"/>
              </a:rPr>
            </a:br>
            <a:r>
              <a:rPr lang="fa-IR" sz="2000" b="1" i="0" dirty="0" smtClean="0">
                <a:solidFill>
                  <a:srgbClr val="783FA6"/>
                </a:solidFill>
                <a:effectLst/>
                <a:latin typeface="Mitra" panose="00000400000000000000" pitchFamily="2" charset="-78"/>
                <a:cs typeface="Mitra" panose="00000400000000000000" pitchFamily="2" charset="-78"/>
              </a:rPr>
              <a:t>وزارت بهداشت درمان و آموزش پزشکی </a:t>
            </a:r>
            <a:r>
              <a:rPr lang="fa-IR" sz="2000" dirty="0" smtClean="0"/>
              <a:t/>
            </a:r>
            <a:br>
              <a:rPr lang="fa-IR" sz="2000" dirty="0" smtClean="0"/>
            </a:br>
            <a:r>
              <a:rPr lang="fa-IR" sz="2000" b="1" i="0" dirty="0" smtClean="0">
                <a:solidFill>
                  <a:srgbClr val="783FA6"/>
                </a:solidFill>
                <a:effectLst/>
                <a:latin typeface="Mitra" panose="00000400000000000000" pitchFamily="2" charset="-78"/>
                <a:cs typeface="Mitra" panose="00000400000000000000" pitchFamily="2" charset="-78"/>
              </a:rPr>
              <a:t>معاونت تحقیقات و فناوری</a:t>
            </a:r>
            <a:r>
              <a:rPr lang="fa-IR" sz="2000" dirty="0" smtClean="0"/>
              <a:t/>
            </a:r>
            <a:br>
              <a:rPr lang="fa-IR" sz="2000" dirty="0" smtClean="0"/>
            </a:br>
            <a:r>
              <a:rPr lang="fa-IR" sz="2000" b="1" i="0" dirty="0" smtClean="0">
                <a:solidFill>
                  <a:srgbClr val="783FA6"/>
                </a:solidFill>
                <a:effectLst/>
                <a:latin typeface="Mitra" panose="00000400000000000000" pitchFamily="2" charset="-78"/>
                <a:cs typeface="Mitra" panose="00000400000000000000" pitchFamily="2" charset="-78"/>
              </a:rPr>
              <a:t>مرکز توسعه و هماهنگی اطلاعات و انتشارات علمی </a:t>
            </a:r>
            <a:r>
              <a:rPr lang="fa-IR" sz="2000" dirty="0" smtClean="0"/>
              <a:t/>
            </a:r>
            <a:br>
              <a:rPr lang="fa-IR" sz="2000" dirty="0" smtClean="0"/>
            </a:br>
            <a:r>
              <a:rPr lang="fa-IR" sz="2000" b="1" i="0" dirty="0" smtClean="0">
                <a:solidFill>
                  <a:srgbClr val="783FA6"/>
                </a:solidFill>
                <a:effectLst/>
                <a:latin typeface="Mitra" panose="00000400000000000000" pitchFamily="2" charset="-78"/>
                <a:cs typeface="Mitra" panose="00000400000000000000" pitchFamily="2" charset="-78"/>
              </a:rPr>
              <a:t>گروه علم‌سنجی و انتشارات</a:t>
            </a:r>
            <a:r>
              <a:rPr lang="en-US" dirty="0" smtClean="0"/>
              <a:t/>
            </a:r>
            <a:br>
              <a:rPr lang="en-US" dirty="0" smtClean="0"/>
            </a:br>
            <a:endParaRPr lang="en-US" dirty="0"/>
          </a:p>
        </p:txBody>
      </p:sp>
      <p:sp>
        <p:nvSpPr>
          <p:cNvPr id="3" name="Subtitle 2"/>
          <p:cNvSpPr>
            <a:spLocks noGrp="1"/>
          </p:cNvSpPr>
          <p:nvPr>
            <p:ph type="subTitle" idx="1"/>
          </p:nvPr>
        </p:nvSpPr>
        <p:spPr>
          <a:xfrm>
            <a:off x="1341120" y="4162664"/>
            <a:ext cx="9144000" cy="1655762"/>
          </a:xfrm>
        </p:spPr>
        <p:txBody>
          <a:bodyPr/>
          <a:lstStyle/>
          <a:p>
            <a:r>
              <a:rPr lang="fa-IR" dirty="0" smtClean="0">
                <a:cs typeface="B Nazanin" panose="00000400000000000000" pitchFamily="2" charset="-78"/>
              </a:rPr>
              <a:t>مریم رزمگیر</a:t>
            </a:r>
          </a:p>
          <a:p>
            <a:r>
              <a:rPr lang="fa-IR" dirty="0" smtClean="0">
                <a:cs typeface="B Nazanin" panose="00000400000000000000" pitchFamily="2" charset="-78"/>
              </a:rPr>
              <a:t>کارشناس علم سنجی دانشگاه علوم پزشکی ایران</a:t>
            </a:r>
          </a:p>
          <a:p>
            <a:r>
              <a:rPr lang="fa-IR" dirty="0" smtClean="0">
                <a:cs typeface="B Nazanin" panose="00000400000000000000" pitchFamily="2" charset="-78"/>
              </a:rPr>
              <a:t>اردیبهشت 97</a:t>
            </a:r>
            <a:endParaRPr lang="en-US" dirty="0">
              <a:cs typeface="B Nazanin" panose="00000400000000000000" pitchFamily="2" charset="-78"/>
            </a:endParaRPr>
          </a:p>
        </p:txBody>
      </p:sp>
      <p:pic>
        <p:nvPicPr>
          <p:cNvPr id="5" name="Picture 4"/>
          <p:cNvPicPr>
            <a:picLocks noChangeAspect="1"/>
          </p:cNvPicPr>
          <p:nvPr/>
        </p:nvPicPr>
        <p:blipFill>
          <a:blip r:embed="rId3"/>
          <a:stretch>
            <a:fillRect/>
          </a:stretch>
        </p:blipFill>
        <p:spPr>
          <a:xfrm>
            <a:off x="5243275" y="317532"/>
            <a:ext cx="1148100" cy="1241633"/>
          </a:xfrm>
          <a:prstGeom prst="rect">
            <a:avLst/>
          </a:prstGeom>
        </p:spPr>
      </p:pic>
    </p:spTree>
    <p:extLst>
      <p:ext uri="{BB962C8B-B14F-4D97-AF65-F5344CB8AC3E}">
        <p14:creationId xmlns:p14="http://schemas.microsoft.com/office/powerpoint/2010/main" val="1280428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640189" y="209006"/>
            <a:ext cx="8342064" cy="6185671"/>
          </a:xfrm>
          <a:prstGeom prst="rect">
            <a:avLst/>
          </a:prstGeom>
        </p:spPr>
      </p:pic>
    </p:spTree>
    <p:extLst>
      <p:ext uri="{BB962C8B-B14F-4D97-AF65-F5344CB8AC3E}">
        <p14:creationId xmlns:p14="http://schemas.microsoft.com/office/powerpoint/2010/main" val="1380461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663337" y="121920"/>
            <a:ext cx="8600193" cy="6673029"/>
          </a:xfrm>
          <a:prstGeom prst="rect">
            <a:avLst/>
          </a:prstGeom>
        </p:spPr>
      </p:pic>
    </p:spTree>
    <p:extLst>
      <p:ext uri="{BB962C8B-B14F-4D97-AF65-F5344CB8AC3E}">
        <p14:creationId xmlns:p14="http://schemas.microsoft.com/office/powerpoint/2010/main" val="248168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759131" y="99877"/>
            <a:ext cx="8843962" cy="6534041"/>
          </a:xfrm>
          <a:prstGeom prst="rect">
            <a:avLst/>
          </a:prstGeom>
        </p:spPr>
      </p:pic>
    </p:spTree>
    <p:extLst>
      <p:ext uri="{BB962C8B-B14F-4D97-AF65-F5344CB8AC3E}">
        <p14:creationId xmlns:p14="http://schemas.microsoft.com/office/powerpoint/2010/main" val="238558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علم سنجی</a:t>
            </a:r>
            <a:endParaRPr lang="en-US" dirty="0"/>
          </a:p>
        </p:txBody>
      </p:sp>
      <p:sp>
        <p:nvSpPr>
          <p:cNvPr id="3" name="Content Placeholder 2"/>
          <p:cNvSpPr>
            <a:spLocks noGrp="1"/>
          </p:cNvSpPr>
          <p:nvPr>
            <p:ph idx="1"/>
          </p:nvPr>
        </p:nvSpPr>
        <p:spPr/>
        <p:txBody>
          <a:bodyPr>
            <a:normAutofit/>
          </a:bodyPr>
          <a:lstStyle/>
          <a:p>
            <a:pPr algn="just" rtl="1"/>
            <a:r>
              <a:rPr lang="fa-IR" b="1" dirty="0">
                <a:cs typeface="B Nazanin" panose="00000400000000000000" pitchFamily="2" charset="-78"/>
              </a:rPr>
              <a:t>معرفی</a:t>
            </a:r>
          </a:p>
          <a:p>
            <a:pPr algn="just" rtl="1"/>
            <a:r>
              <a:rPr lang="fa-IR" dirty="0" smtClean="0">
                <a:cs typeface="B Nazanin" panose="00000400000000000000" pitchFamily="2" charset="-78"/>
              </a:rPr>
              <a:t>علم‌سنجی دانش </a:t>
            </a:r>
            <a:r>
              <a:rPr lang="fa-IR" dirty="0">
                <a:cs typeface="B Nazanin" panose="00000400000000000000" pitchFamily="2" charset="-78"/>
              </a:rPr>
              <a:t>اندازه گیری و تحلیل علم است که به سنجش تولیدات علمی پژوهشگران، دانشگاه‌ها و کشورها در قالب متغیرهای کمی می‌پردازد. شاخص‌های علم‌سنجی شامل شاخص‌های ارزیابی کمیت و کیفیت برونداد علمی پژوهشگران است که می‌تواند مبنای ارزشیابی، رتبه بندی و ارتقاء اعضای هیات علمی قرار می‌گیرد.</a:t>
            </a:r>
          </a:p>
          <a:p>
            <a:pPr algn="just"/>
            <a:endParaRPr lang="en-US" dirty="0">
              <a:cs typeface="B Nazanin" panose="00000400000000000000" pitchFamily="2" charset="-78"/>
            </a:endParaRPr>
          </a:p>
        </p:txBody>
      </p:sp>
    </p:spTree>
    <p:extLst>
      <p:ext uri="{BB962C8B-B14F-4D97-AF65-F5344CB8AC3E}">
        <p14:creationId xmlns:p14="http://schemas.microsoft.com/office/powerpoint/2010/main" val="235460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cs typeface="B Nazanin" panose="00000400000000000000" pitchFamily="2" charset="-78"/>
              </a:rPr>
              <a:t>Iranian </a:t>
            </a:r>
            <a:r>
              <a:rPr lang="en-US" sz="4000" dirty="0" err="1" smtClean="0">
                <a:cs typeface="B Nazanin" panose="00000400000000000000" pitchFamily="2" charset="-78"/>
              </a:rPr>
              <a:t>Scientometric</a:t>
            </a:r>
            <a:r>
              <a:rPr lang="en-US" sz="4000" dirty="0" smtClean="0">
                <a:cs typeface="B Nazanin" panose="00000400000000000000" pitchFamily="2" charset="-78"/>
              </a:rPr>
              <a:t> Information Database (ISID)</a:t>
            </a:r>
            <a:endParaRPr lang="en-US" sz="4000" dirty="0"/>
          </a:p>
        </p:txBody>
      </p:sp>
      <p:sp>
        <p:nvSpPr>
          <p:cNvPr id="3" name="Content Placeholder 2"/>
          <p:cNvSpPr>
            <a:spLocks noGrp="1"/>
          </p:cNvSpPr>
          <p:nvPr>
            <p:ph idx="1"/>
          </p:nvPr>
        </p:nvSpPr>
        <p:spPr/>
        <p:txBody>
          <a:bodyPr>
            <a:normAutofit fontScale="92500" lnSpcReduction="10000"/>
          </a:bodyPr>
          <a:lstStyle/>
          <a:p>
            <a:pPr algn="just" rtl="1">
              <a:lnSpc>
                <a:spcPct val="150000"/>
              </a:lnSpc>
            </a:pPr>
            <a:r>
              <a:rPr lang="fa-IR" sz="2400" dirty="0" smtClean="0">
                <a:cs typeface="B Nazanin" panose="00000400000000000000" pitchFamily="2" charset="-78"/>
              </a:rPr>
              <a:t>سامانه علم‌سنجی اعضای هیأت علمی در سال ۱۳۹۴ با هدف استخراج و نمایش به روز شاخص‌های علم‌سنجی اعضای هیات علمی دانشگاه‌های علوم پزشکی ایران توسط </a:t>
            </a:r>
            <a:r>
              <a:rPr lang="fa-IR" sz="2400" b="1" dirty="0" smtClean="0">
                <a:solidFill>
                  <a:schemeClr val="accent5">
                    <a:lumMod val="75000"/>
                  </a:schemeClr>
                </a:solidFill>
                <a:cs typeface="B Nazanin" panose="00000400000000000000" pitchFamily="2" charset="-78"/>
              </a:rPr>
              <a:t>مرکز توسعه و هماهنگی اطلاعات و انتشارات علمی</a:t>
            </a:r>
            <a:r>
              <a:rPr lang="fa-IR" sz="2400" dirty="0" smtClean="0">
                <a:cs typeface="B Nazanin" panose="00000400000000000000" pitchFamily="2" charset="-78"/>
              </a:rPr>
              <a:t> معاونت تحقیقات و فن آوری وزارت بهداشت، درمان و آموزش پزشکی کشور طراحی، پیاده سازی و اجرا شده است. در سامانه</a:t>
            </a:r>
            <a:r>
              <a:rPr lang="en-US" sz="2400" dirty="0" smtClean="0">
                <a:cs typeface="B Nazanin" panose="00000400000000000000" pitchFamily="2" charset="-78"/>
              </a:rPr>
              <a:t>ISID </a:t>
            </a:r>
            <a:r>
              <a:rPr lang="fa-IR" sz="2400" dirty="0" smtClean="0">
                <a:cs typeface="B Nazanin" panose="00000400000000000000" pitchFamily="2" charset="-78"/>
              </a:rPr>
              <a:t>اطلاعات عمومی اعضای هیات علمی دانشگاه‌های علوم پزشکی کشور شامل نام و نام خانوادگی، دانشگاه، دانشکده و مرکز تحقیقاتی محل خدمت، رتبه علمی، رشته و آخرین مقطع تحصیلی توسط کارشناسان علم‌سنجی معاونت‌های تحقیقات و فن آوری دانشگاه‌های علوم پزشکی درج شده است. شاخص‌های علم‌سنجی اعضای هیات علمی در این سامانه شامل تعداد مقالات منتشر شده، تعداد کل استنادات دریافت شده، میانگین استناد به ازای هر مقاله، شاخص </a:t>
            </a:r>
            <a:r>
              <a:rPr lang="en-US" sz="2400" dirty="0" smtClean="0">
                <a:cs typeface="B Nazanin" panose="00000400000000000000" pitchFamily="2" charset="-78"/>
              </a:rPr>
              <a:t>h-Index، </a:t>
            </a:r>
            <a:r>
              <a:rPr lang="fa-IR" sz="2400" dirty="0" smtClean="0">
                <a:cs typeface="B Nazanin" panose="00000400000000000000" pitchFamily="2" charset="-78"/>
              </a:rPr>
              <a:t>شاخص </a:t>
            </a:r>
            <a:r>
              <a:rPr lang="en-US" sz="2400" dirty="0" smtClean="0">
                <a:cs typeface="B Nazanin" panose="00000400000000000000" pitchFamily="2" charset="-78"/>
              </a:rPr>
              <a:t>h-Index </a:t>
            </a:r>
            <a:r>
              <a:rPr lang="fa-IR" sz="2400" dirty="0" smtClean="0">
                <a:cs typeface="B Nazanin" panose="00000400000000000000" pitchFamily="2" charset="-78"/>
              </a:rPr>
              <a:t>بدون خوداستنادی، شاخص </a:t>
            </a:r>
            <a:r>
              <a:rPr lang="en-US" sz="2400" dirty="0" smtClean="0">
                <a:cs typeface="B Nazanin" panose="00000400000000000000" pitchFamily="2" charset="-78"/>
              </a:rPr>
              <a:t>h-Index </a:t>
            </a:r>
            <a:r>
              <a:rPr lang="fa-IR" sz="2400" dirty="0" smtClean="0">
                <a:cs typeface="B Nazanin" panose="00000400000000000000" pitchFamily="2" charset="-78"/>
              </a:rPr>
              <a:t>بدون خوداستنادی نویسندگان و شاخص </a:t>
            </a:r>
            <a:r>
              <a:rPr lang="en-US" sz="2400" dirty="0" smtClean="0">
                <a:cs typeface="B Nazanin" panose="00000400000000000000" pitchFamily="2" charset="-78"/>
              </a:rPr>
              <a:t>h-Index </a:t>
            </a:r>
            <a:r>
              <a:rPr lang="fa-IR" sz="2400" dirty="0" smtClean="0">
                <a:cs typeface="B Nazanin" panose="00000400000000000000" pitchFamily="2" charset="-78"/>
              </a:rPr>
              <a:t>بدون استنادات کتاب می‌باشد.</a:t>
            </a:r>
          </a:p>
          <a:p>
            <a:pPr algn="just" rtl="1">
              <a:lnSpc>
                <a:spcPct val="150000"/>
              </a:lnSpc>
            </a:pPr>
            <a:endParaRPr lang="en-US" sz="2400" dirty="0"/>
          </a:p>
        </p:txBody>
      </p:sp>
    </p:spTree>
    <p:extLst>
      <p:ext uri="{BB962C8B-B14F-4D97-AF65-F5344CB8AC3E}">
        <p14:creationId xmlns:p14="http://schemas.microsoft.com/office/powerpoint/2010/main" val="928548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روش جمع آوری و ارائه اطلاعات</a:t>
            </a:r>
            <a:endParaRPr lang="en-US" dirty="0"/>
          </a:p>
        </p:txBody>
      </p:sp>
      <p:sp>
        <p:nvSpPr>
          <p:cNvPr id="3" name="Content Placeholder 2"/>
          <p:cNvSpPr>
            <a:spLocks noGrp="1"/>
          </p:cNvSpPr>
          <p:nvPr>
            <p:ph idx="1"/>
          </p:nvPr>
        </p:nvSpPr>
        <p:spPr>
          <a:xfrm>
            <a:off x="907869" y="1690688"/>
            <a:ext cx="10515600" cy="4351338"/>
          </a:xfrm>
        </p:spPr>
        <p:txBody>
          <a:bodyPr>
            <a:noAutofit/>
          </a:bodyPr>
          <a:lstStyle/>
          <a:p>
            <a:pPr algn="just" rtl="1">
              <a:lnSpc>
                <a:spcPct val="150000"/>
              </a:lnSpc>
            </a:pPr>
            <a:r>
              <a:rPr lang="fa-IR" sz="2000" dirty="0" smtClean="0">
                <a:cs typeface="B Nazanin" panose="00000400000000000000" pitchFamily="2" charset="-78"/>
              </a:rPr>
              <a:t>شیوه چیدمان نتایج در سامانه </a:t>
            </a:r>
            <a:r>
              <a:rPr lang="en-US" sz="2000" dirty="0" smtClean="0">
                <a:cs typeface="B Nazanin" panose="00000400000000000000" pitchFamily="2" charset="-78"/>
              </a:rPr>
              <a:t>ISID </a:t>
            </a:r>
            <a:r>
              <a:rPr lang="fa-IR" sz="2000" dirty="0" smtClean="0">
                <a:cs typeface="B Nazanin" panose="00000400000000000000" pitchFamily="2" charset="-78"/>
              </a:rPr>
              <a:t>به صورت پیش فرض بر اساس شاخص </a:t>
            </a:r>
            <a:r>
              <a:rPr lang="en-US" sz="2000" dirty="0" smtClean="0">
                <a:cs typeface="B Nazanin" panose="00000400000000000000" pitchFamily="2" charset="-78"/>
              </a:rPr>
              <a:t>h-Index </a:t>
            </a:r>
            <a:r>
              <a:rPr lang="fa-IR" sz="2000" dirty="0" smtClean="0">
                <a:cs typeface="B Nazanin" panose="00000400000000000000" pitchFamily="2" charset="-78"/>
              </a:rPr>
              <a:t>افراد است. لازم به ذکر است که ترتیب مذکور را می‌توان با کلیک بر روی فلش قرار گرفته در کنار عنوان هر یک از سرستون‌های موجود در صفحه اصلی تغییر داد.</a:t>
            </a:r>
          </a:p>
          <a:p>
            <a:pPr algn="just" rtl="1">
              <a:lnSpc>
                <a:spcPct val="150000"/>
              </a:lnSpc>
            </a:pPr>
            <a:r>
              <a:rPr lang="fa-IR" sz="2000" dirty="0" smtClean="0">
                <a:cs typeface="B Nazanin" panose="00000400000000000000" pitchFamily="2" charset="-78"/>
              </a:rPr>
              <a:t>در سامانه علم‌سنجی اعضای هیات علمی امکان فیلتر کردن اطلاعات بر اساس عنوان دانشگاه، مرکز تحقیقات، رشته و مقطع تحصیلی وجود دارد. علاوه بر آن، جستجوی افراد بر اساس نام و نام خانوادگی نیز امکان پذیر می‌باشد.</a:t>
            </a:r>
          </a:p>
          <a:p>
            <a:pPr algn="just" rtl="1">
              <a:lnSpc>
                <a:spcPct val="150000"/>
              </a:lnSpc>
            </a:pPr>
            <a:r>
              <a:rPr lang="fa-IR" sz="2000" dirty="0" smtClean="0">
                <a:cs typeface="B Nazanin" panose="00000400000000000000" pitchFamily="2" charset="-78"/>
              </a:rPr>
              <a:t>شاخص هیرش یا </a:t>
            </a:r>
            <a:r>
              <a:rPr lang="en-US" sz="2000" dirty="0" smtClean="0">
                <a:cs typeface="B Nazanin" panose="00000400000000000000" pitchFamily="2" charset="-78"/>
              </a:rPr>
              <a:t>h-index </a:t>
            </a:r>
            <a:r>
              <a:rPr lang="fa-IR" sz="2000" dirty="0" smtClean="0">
                <a:cs typeface="B Nazanin" panose="00000400000000000000" pitchFamily="2" charset="-78"/>
              </a:rPr>
              <a:t>از شاخص‌های مهم علم‌سنجی است که در سال ۲۰۰۵ توسط دکتر جرج هیرش استاد فیزیک دانشگاه به منظور محاسبه و نمایش توام کمیت و کیفیت برون داد علمی پژوهشگران معرفی شد. به این ترتیب که شاخص </a:t>
            </a:r>
            <a:r>
              <a:rPr lang="en-US" sz="2000" dirty="0" smtClean="0">
                <a:cs typeface="B Nazanin" panose="00000400000000000000" pitchFamily="2" charset="-78"/>
              </a:rPr>
              <a:t>h </a:t>
            </a:r>
            <a:r>
              <a:rPr lang="fa-IR" sz="2000" dirty="0" smtClean="0">
                <a:cs typeface="B Nazanin" panose="00000400000000000000" pitchFamily="2" charset="-78"/>
              </a:rPr>
              <a:t>یک پژوهشگر عبارت است از </a:t>
            </a:r>
            <a:r>
              <a:rPr lang="en-US" sz="2000" dirty="0" smtClean="0">
                <a:cs typeface="B Nazanin" panose="00000400000000000000" pitchFamily="2" charset="-78"/>
              </a:rPr>
              <a:t>h </a:t>
            </a:r>
            <a:r>
              <a:rPr lang="fa-IR" sz="2000" dirty="0" smtClean="0">
                <a:cs typeface="B Nazanin" panose="00000400000000000000" pitchFamily="2" charset="-78"/>
              </a:rPr>
              <a:t>تعداد از مقالات وی که به هر کدام حداقل </a:t>
            </a:r>
            <a:r>
              <a:rPr lang="en-US" sz="2000" dirty="0" smtClean="0">
                <a:cs typeface="B Nazanin" panose="00000400000000000000" pitchFamily="2" charset="-78"/>
              </a:rPr>
              <a:t>h </a:t>
            </a:r>
            <a:r>
              <a:rPr lang="fa-IR" sz="2000" dirty="0" smtClean="0">
                <a:cs typeface="B Nazanin" panose="00000400000000000000" pitchFamily="2" charset="-78"/>
              </a:rPr>
              <a:t>بار استناد شده باشد.</a:t>
            </a:r>
          </a:p>
          <a:p>
            <a:pPr algn="just" rtl="1">
              <a:lnSpc>
                <a:spcPct val="150000"/>
              </a:lnSpc>
            </a:pPr>
            <a:r>
              <a:rPr lang="fa-IR" sz="2000" dirty="0" smtClean="0">
                <a:cs typeface="B Nazanin" panose="00000400000000000000" pitchFamily="2" charset="-78"/>
              </a:rPr>
              <a:t>مبنای محاسبه شاخص‌های علم‌سنجی در سامانه </a:t>
            </a:r>
            <a:r>
              <a:rPr lang="en-US" sz="2000" dirty="0" smtClean="0">
                <a:cs typeface="B Nazanin" panose="00000400000000000000" pitchFamily="2" charset="-78"/>
              </a:rPr>
              <a:t>ISID </a:t>
            </a:r>
            <a:r>
              <a:rPr lang="fa-IR" sz="2000" dirty="0" smtClean="0">
                <a:cs typeface="B Nazanin" panose="00000400000000000000" pitchFamily="2" charset="-78"/>
              </a:rPr>
              <a:t>جدیدترین داده‌های استخراج شده از بانک اطلاعاتی </a:t>
            </a:r>
            <a:r>
              <a:rPr lang="en-US" sz="2000" dirty="0" smtClean="0">
                <a:cs typeface="B Nazanin" panose="00000400000000000000" pitchFamily="2" charset="-78"/>
              </a:rPr>
              <a:t>Scopus </a:t>
            </a:r>
            <a:r>
              <a:rPr lang="fa-IR" sz="2000" dirty="0" smtClean="0">
                <a:cs typeface="B Nazanin" panose="00000400000000000000" pitchFamily="2" charset="-78"/>
              </a:rPr>
              <a:t>است. سایر اطلاعات هر عضو هیات علمی در این سامانه مانند عکس، آدرس صفحه اختصاصی فرد در </a:t>
            </a:r>
            <a:r>
              <a:rPr lang="en-US" sz="2000" dirty="0" smtClean="0">
                <a:cs typeface="B Nazanin" panose="00000400000000000000" pitchFamily="2" charset="-78"/>
              </a:rPr>
              <a:t>Google Scholar، CV </a:t>
            </a:r>
            <a:r>
              <a:rPr lang="fa-IR" sz="2000" dirty="0" smtClean="0">
                <a:cs typeface="B Nazanin" panose="00000400000000000000" pitchFamily="2" charset="-78"/>
              </a:rPr>
              <a:t>در صورت ورود اطلاعات توسط کارشناس علم‌سنجی دانشگاه مربوطه با کلیک بر روی نام عضو هیات علمی نمایش داده می‌شود.</a:t>
            </a:r>
          </a:p>
          <a:p>
            <a:pPr algn="just">
              <a:lnSpc>
                <a:spcPct val="150000"/>
              </a:lnSpc>
            </a:pPr>
            <a:endParaRPr lang="en-US" sz="2000" dirty="0">
              <a:cs typeface="B Nazanin" panose="00000400000000000000" pitchFamily="2" charset="-78"/>
            </a:endParaRPr>
          </a:p>
        </p:txBody>
      </p:sp>
    </p:spTree>
    <p:extLst>
      <p:ext uri="{BB962C8B-B14F-4D97-AF65-F5344CB8AC3E}">
        <p14:creationId xmlns:p14="http://schemas.microsoft.com/office/powerpoint/2010/main" val="3113500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B Nazanin" panose="00000400000000000000" pitchFamily="2" charset="-78"/>
              </a:rPr>
              <a:t>بازخورد</a:t>
            </a:r>
            <a:endParaRPr lang="en-US" dirty="0"/>
          </a:p>
        </p:txBody>
      </p:sp>
      <p:sp>
        <p:nvSpPr>
          <p:cNvPr id="3" name="Content Placeholder 2"/>
          <p:cNvSpPr>
            <a:spLocks noGrp="1"/>
          </p:cNvSpPr>
          <p:nvPr>
            <p:ph idx="1"/>
          </p:nvPr>
        </p:nvSpPr>
        <p:spPr/>
        <p:txBody>
          <a:bodyPr/>
          <a:lstStyle/>
          <a:p>
            <a:pPr algn="just" rtl="1">
              <a:lnSpc>
                <a:spcPct val="150000"/>
              </a:lnSpc>
            </a:pPr>
            <a:r>
              <a:rPr lang="fa-IR" sz="2400" dirty="0" smtClean="0">
                <a:cs typeface="B Nazanin" panose="00000400000000000000" pitchFamily="2" charset="-78"/>
              </a:rPr>
              <a:t>اعضای محترم هیات علمی در صورت مشاهده هر گونه خطا در اطلاعات موجود در سامانه می‌توانند درخواست اصلاح اطلاعات مورد نظر خود را از طریق فرم ارسال بازخورد که در صفحه اختصاصی هر فرد قابل مشاهده است، ارسال نمایند و یا با برقراری تماس با کارشناسان علم‌سنجی دانشگاه مربوطه درخواست اصلاح اطلاعات خود را مطرح و پیگیری نمایند.</a:t>
            </a:r>
          </a:p>
          <a:p>
            <a:pPr algn="just" rtl="1">
              <a:lnSpc>
                <a:spcPct val="150000"/>
              </a:lnSpc>
            </a:pPr>
            <a:endParaRPr lang="fa-IR" dirty="0" smtClean="0">
              <a:cs typeface="B Nazanin" panose="00000400000000000000" pitchFamily="2" charset="-78"/>
            </a:endParaRPr>
          </a:p>
          <a:p>
            <a:pPr algn="just" rtl="1">
              <a:lnSpc>
                <a:spcPct val="150000"/>
              </a:lnSpc>
            </a:pPr>
            <a:endParaRPr lang="en-US" dirty="0">
              <a:cs typeface="B Nazanin" panose="00000400000000000000" pitchFamily="2" charset="-78"/>
            </a:endParaRPr>
          </a:p>
        </p:txBody>
      </p:sp>
    </p:spTree>
    <p:extLst>
      <p:ext uri="{BB962C8B-B14F-4D97-AF65-F5344CB8AC3E}">
        <p14:creationId xmlns:p14="http://schemas.microsoft.com/office/powerpoint/2010/main" val="29766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کارکردهای </a:t>
            </a:r>
            <a:r>
              <a:rPr lang="fa-IR" dirty="0" smtClean="0">
                <a:cs typeface="B Nazanin" panose="00000400000000000000" pitchFamily="2" charset="-78"/>
              </a:rPr>
              <a:t>سامانه علم سنجی</a:t>
            </a:r>
            <a:endParaRPr lang="en-US" dirty="0"/>
          </a:p>
        </p:txBody>
      </p:sp>
      <p:sp>
        <p:nvSpPr>
          <p:cNvPr id="3" name="Content Placeholder 2"/>
          <p:cNvSpPr>
            <a:spLocks noGrp="1"/>
          </p:cNvSpPr>
          <p:nvPr>
            <p:ph idx="1"/>
          </p:nvPr>
        </p:nvSpPr>
        <p:spPr/>
        <p:txBody>
          <a:bodyPr>
            <a:normAutofit/>
          </a:bodyPr>
          <a:lstStyle/>
          <a:p>
            <a:pPr algn="just" rtl="1">
              <a:lnSpc>
                <a:spcPct val="150000"/>
              </a:lnSpc>
            </a:pPr>
            <a:r>
              <a:rPr lang="fa-IR" sz="2400" dirty="0" smtClean="0">
                <a:cs typeface="B Nazanin" panose="00000400000000000000" pitchFamily="2" charset="-78"/>
              </a:rPr>
              <a:t>یکپارچگی، امکان مشاهده  مقایسه برون داد علمی به روز گروهای علمی دانشگاه ها، دانشکده ها به منظور ارتقائ کمی و کیفی تولیدات علمی و ایجاد همکاری های آکادمیک</a:t>
            </a:r>
          </a:p>
          <a:p>
            <a:pPr marL="0" indent="0" algn="just" rtl="1">
              <a:lnSpc>
                <a:spcPct val="150000"/>
              </a:lnSpc>
              <a:buNone/>
            </a:pPr>
            <a:endParaRPr lang="fa-IR" sz="2400" dirty="0" smtClean="0">
              <a:cs typeface="B Nazanin" panose="00000400000000000000" pitchFamily="2" charset="-78"/>
            </a:endParaRPr>
          </a:p>
          <a:p>
            <a:pPr algn="just" rtl="1">
              <a:lnSpc>
                <a:spcPct val="150000"/>
              </a:lnSpc>
            </a:pPr>
            <a:r>
              <a:rPr lang="fa-IR" sz="2400" dirty="0" smtClean="0">
                <a:cs typeface="B Nazanin" panose="00000400000000000000" pitchFamily="2" charset="-78"/>
              </a:rPr>
              <a:t>ارزشیابی اعضای هیات علمی و دانشگاه های کشور بر اساس مستندات و انتشارات علمی آنها</a:t>
            </a:r>
          </a:p>
          <a:p>
            <a:pPr marL="0" indent="0" algn="just" rtl="1">
              <a:lnSpc>
                <a:spcPct val="150000"/>
              </a:lnSpc>
              <a:buNone/>
            </a:pPr>
            <a:endParaRPr lang="fa-IR" sz="2400" dirty="0" smtClean="0">
              <a:cs typeface="B Nazanin" panose="00000400000000000000" pitchFamily="2" charset="-78"/>
            </a:endParaRPr>
          </a:p>
          <a:p>
            <a:pPr algn="just" rtl="1">
              <a:lnSpc>
                <a:spcPct val="150000"/>
              </a:lnSpc>
            </a:pPr>
            <a:endParaRPr lang="en-US" sz="2400" dirty="0">
              <a:cs typeface="B Nazanin" panose="00000400000000000000" pitchFamily="2" charset="-78"/>
            </a:endParaRPr>
          </a:p>
        </p:txBody>
      </p:sp>
    </p:spTree>
    <p:extLst>
      <p:ext uri="{BB962C8B-B14F-4D97-AF65-F5344CB8AC3E}">
        <p14:creationId xmlns:p14="http://schemas.microsoft.com/office/powerpoint/2010/main" val="445819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t>مشکلات رایج در کار با سامانه </a:t>
            </a:r>
            <a:endParaRPr lang="en-US" dirty="0"/>
          </a:p>
        </p:txBody>
      </p:sp>
      <p:sp>
        <p:nvSpPr>
          <p:cNvPr id="3" name="Content Placeholder 2"/>
          <p:cNvSpPr>
            <a:spLocks noGrp="1"/>
          </p:cNvSpPr>
          <p:nvPr>
            <p:ph idx="1"/>
          </p:nvPr>
        </p:nvSpPr>
        <p:spPr/>
        <p:txBody>
          <a:bodyPr>
            <a:normAutofit fontScale="85000" lnSpcReduction="20000"/>
          </a:bodyPr>
          <a:lstStyle/>
          <a:p>
            <a:pPr algn="r" rtl="1">
              <a:lnSpc>
                <a:spcPct val="150000"/>
              </a:lnSpc>
            </a:pPr>
            <a:r>
              <a:rPr lang="fa-IR" dirty="0" smtClean="0">
                <a:cs typeface="B Nazanin" panose="00000400000000000000" pitchFamily="2" charset="-78"/>
              </a:rPr>
              <a:t>ورود در سامانه (نام کاربری- رمز عبور)</a:t>
            </a:r>
          </a:p>
          <a:p>
            <a:pPr algn="r" rtl="1">
              <a:lnSpc>
                <a:spcPct val="150000"/>
              </a:lnSpc>
            </a:pPr>
            <a:r>
              <a:rPr lang="fa-IR" dirty="0" smtClean="0">
                <a:cs typeface="B Nazanin" panose="00000400000000000000" pitchFamily="2" charset="-78"/>
              </a:rPr>
              <a:t>اعضای هیات علمی رسمی- پیمانی- بازنشسته- مامور- انتقالی و </a:t>
            </a:r>
            <a:r>
              <a:rPr lang="fa-IR" dirty="0" smtClean="0">
                <a:solidFill>
                  <a:srgbClr val="FF0000"/>
                </a:solidFill>
                <a:cs typeface="B Nazanin" panose="00000400000000000000" pitchFamily="2" charset="-78"/>
              </a:rPr>
              <a:t>قراردادی</a:t>
            </a:r>
            <a:r>
              <a:rPr lang="fa-IR" dirty="0" smtClean="0">
                <a:cs typeface="B Nazanin" panose="00000400000000000000" pitchFamily="2" charset="-78"/>
              </a:rPr>
              <a:t> ..</a:t>
            </a:r>
          </a:p>
          <a:p>
            <a:pPr algn="r" rtl="1">
              <a:lnSpc>
                <a:spcPct val="150000"/>
              </a:lnSpc>
            </a:pPr>
            <a:r>
              <a:rPr lang="fa-IR" dirty="0" smtClean="0">
                <a:cs typeface="B Nazanin" panose="00000400000000000000" pitchFamily="2" charset="-78"/>
              </a:rPr>
              <a:t>وابستگی اعضای هیات علمی</a:t>
            </a:r>
          </a:p>
          <a:p>
            <a:pPr algn="r" rtl="1">
              <a:lnSpc>
                <a:spcPct val="150000"/>
              </a:lnSpc>
            </a:pPr>
            <a:r>
              <a:rPr lang="fa-IR" dirty="0" smtClean="0">
                <a:cs typeface="B Nazanin" panose="00000400000000000000" pitchFamily="2" charset="-78"/>
              </a:rPr>
              <a:t>به روز رسانی تعداد مقالات و استنادات در سامانه علم سنجی</a:t>
            </a:r>
          </a:p>
          <a:p>
            <a:pPr algn="r" rtl="1">
              <a:lnSpc>
                <a:spcPct val="150000"/>
              </a:lnSpc>
            </a:pPr>
            <a:r>
              <a:rPr lang="fa-IR" dirty="0" smtClean="0">
                <a:cs typeface="B Nazanin" panose="00000400000000000000" pitchFamily="2" charset="-78"/>
              </a:rPr>
              <a:t>فاصله زمانی انتشار مقاله تا نمایه شدن </a:t>
            </a:r>
          </a:p>
          <a:p>
            <a:pPr algn="r" rtl="1">
              <a:lnSpc>
                <a:spcPct val="150000"/>
              </a:lnSpc>
            </a:pPr>
            <a:r>
              <a:rPr lang="fa-IR" dirty="0" smtClean="0">
                <a:cs typeface="B Nazanin" panose="00000400000000000000" pitchFamily="2" charset="-78"/>
              </a:rPr>
              <a:t>تفاوت بین مقالات منتشر شده و مقالات قابل مشاهده در سامانه</a:t>
            </a:r>
          </a:p>
          <a:p>
            <a:pPr algn="r" rtl="1">
              <a:lnSpc>
                <a:spcPct val="150000"/>
              </a:lnSpc>
            </a:pPr>
            <a:r>
              <a:rPr lang="fa-IR" dirty="0" smtClean="0">
                <a:cs typeface="B Nazanin" panose="00000400000000000000" pitchFamily="2" charset="-78"/>
              </a:rPr>
              <a:t>تعداد مقالات – پروفایل های متعدد-اسامی مشابه ..</a:t>
            </a:r>
          </a:p>
          <a:p>
            <a:pPr algn="r" rtl="1">
              <a:lnSpc>
                <a:spcPct val="150000"/>
              </a:lnSpc>
            </a:pPr>
            <a:endParaRPr lang="en-US" dirty="0">
              <a:cs typeface="B Nazanin" panose="00000400000000000000" pitchFamily="2" charset="-78"/>
            </a:endParaRPr>
          </a:p>
        </p:txBody>
      </p:sp>
    </p:spTree>
    <p:extLst>
      <p:ext uri="{BB962C8B-B14F-4D97-AF65-F5344CB8AC3E}">
        <p14:creationId xmlns:p14="http://schemas.microsoft.com/office/powerpoint/2010/main" val="2134219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Isid.research.ac.ir</a:t>
            </a:r>
            <a:endParaRPr lang="en-US" dirty="0"/>
          </a:p>
        </p:txBody>
      </p:sp>
      <p:sp>
        <p:nvSpPr>
          <p:cNvPr id="3" name="Content Placeholder 2"/>
          <p:cNvSpPr>
            <a:spLocks noGrp="1"/>
          </p:cNvSpPr>
          <p:nvPr>
            <p:ph idx="1"/>
          </p:nvPr>
        </p:nvSpPr>
        <p:spPr/>
        <p:txBody>
          <a:bodyPr/>
          <a:lstStyle/>
          <a:p>
            <a:r>
              <a:rPr lang="en-US" dirty="0" smtClean="0">
                <a:hlinkClick r:id="rId2"/>
              </a:rPr>
              <a:t>Research.sap@iums.ac.ir</a:t>
            </a:r>
            <a:r>
              <a:rPr lang="en-US" dirty="0" smtClean="0"/>
              <a:t> </a:t>
            </a:r>
            <a:r>
              <a:rPr lang="fa-IR" dirty="0" smtClean="0"/>
              <a:t>ایمیل مکاتبه با نماینده علم سنجی دانشگاه </a:t>
            </a:r>
            <a:endParaRPr lang="en-US" dirty="0"/>
          </a:p>
        </p:txBody>
      </p:sp>
    </p:spTree>
    <p:extLst>
      <p:ext uri="{BB962C8B-B14F-4D97-AF65-F5344CB8AC3E}">
        <p14:creationId xmlns:p14="http://schemas.microsoft.com/office/powerpoint/2010/main" val="1585338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534236" y="293273"/>
            <a:ext cx="11420447" cy="4809949"/>
          </a:xfrm>
          <a:prstGeom prst="rect">
            <a:avLst/>
          </a:prstGeom>
        </p:spPr>
      </p:pic>
    </p:spTree>
    <p:extLst>
      <p:ext uri="{BB962C8B-B14F-4D97-AF65-F5344CB8AC3E}">
        <p14:creationId xmlns:p14="http://schemas.microsoft.com/office/powerpoint/2010/main" val="4226211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628</Words>
  <Application>Microsoft Office PowerPoint</Application>
  <PresentationFormat>Widescreen</PresentationFormat>
  <Paragraphs>30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 Nazanin</vt:lpstr>
      <vt:lpstr>Calibri</vt:lpstr>
      <vt:lpstr>Calibri Light</vt:lpstr>
      <vt:lpstr>Mitra</vt:lpstr>
      <vt:lpstr>Times New Roman</vt:lpstr>
      <vt:lpstr>Office Theme</vt:lpstr>
      <vt:lpstr>        وزارت بهداشت درمان و آموزش پزشکی  معاونت تحقیقات و فناوری مرکز توسعه و هماهنگی اطلاعات و انتشارات علمی  گروه علم‌سنجی و انتشارات </vt:lpstr>
      <vt:lpstr>علم سنجی</vt:lpstr>
      <vt:lpstr>Iranian Scientometric Information Database (ISID)</vt:lpstr>
      <vt:lpstr>روش جمع آوری و ارائه اطلاعات</vt:lpstr>
      <vt:lpstr>بازخورد</vt:lpstr>
      <vt:lpstr>کارکردهای سامانه علم سنجی</vt:lpstr>
      <vt:lpstr>مشکلات رایج در کار با سامانه </vt:lpstr>
      <vt:lpstr>Isid.research.ac.ir</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وزارت بهداشت درمان و آموزش پزشکی  معاونت تحقیقات و فناوری مرکز توسعه و هماهنگی اطلاعات و انتشارات علمی  گروه علم‌سنجی و انتشارات</dc:title>
  <dc:creator>Razmgir</dc:creator>
  <cp:lastModifiedBy>Razmgir</cp:lastModifiedBy>
  <cp:revision>5</cp:revision>
  <dcterms:created xsi:type="dcterms:W3CDTF">2018-05-09T05:09:44Z</dcterms:created>
  <dcterms:modified xsi:type="dcterms:W3CDTF">2018-05-09T05:39:37Z</dcterms:modified>
</cp:coreProperties>
</file>