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1" r:id="rId2"/>
    <p:sldId id="262" r:id="rId3"/>
    <p:sldId id="256" r:id="rId4"/>
    <p:sldId id="275" r:id="rId5"/>
    <p:sldId id="263" r:id="rId6"/>
    <p:sldId id="264" r:id="rId7"/>
    <p:sldId id="272" r:id="rId8"/>
    <p:sldId id="257" r:id="rId9"/>
    <p:sldId id="258" r:id="rId10"/>
    <p:sldId id="259" r:id="rId11"/>
    <p:sldId id="260" r:id="rId12"/>
    <p:sldId id="269" r:id="rId13"/>
    <p:sldId id="270" r:id="rId14"/>
    <p:sldId id="271" r:id="rId15"/>
    <p:sldId id="273" r:id="rId16"/>
    <p:sldId id="274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EE15F-3D24-43A2-B7D3-539EA161983C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E0CD6-B785-4EF3-BECD-611993E56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11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9BE89F0-1851-431C-867B-2BD131ABA177}" type="slidenum">
              <a:rPr lang="en-GB" altLang="en-US" smtClean="0"/>
              <a:pPr eaLnBrk="1" hangingPunct="1"/>
              <a:t>1</a:t>
            </a:fld>
            <a:endParaRPr lang="en-GB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CEAB8B-595B-4C7F-8822-C0938893C5FA}" type="slidenum">
              <a:rPr lang="en-GB" altLang="en-US" smtClean="0"/>
              <a:pPr eaLnBrk="1" hangingPunct="1"/>
              <a:t>2</a:t>
            </a:fld>
            <a:endParaRPr lang="en-GB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48DD27-BFB6-477C-AF4A-9C9C05F22B9B}" type="slidenum">
              <a:rPr lang="en-GB" altLang="en-US" smtClean="0"/>
              <a:pPr eaLnBrk="1" hangingPunct="1"/>
              <a:t>5</a:t>
            </a:fld>
            <a:endParaRPr lang="en-GB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9CEA7E-0EF2-41CA-8B63-BF28B903C8E2}" type="slidenum">
              <a:rPr lang="en-GB" altLang="en-US" smtClean="0"/>
              <a:pPr eaLnBrk="1" hangingPunct="1"/>
              <a:t>6</a:t>
            </a:fld>
            <a:endParaRPr lang="en-GB" alt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3BC3E4-461B-4CBB-BB9D-B35C4D9167E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1FA017-905F-42D4-B1C5-8B3E12E9267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This is more of a drug discovery perspective</a:t>
            </a:r>
          </a:p>
          <a:p>
            <a:r>
              <a:rPr lang="en-US" altLang="en-US"/>
              <a:t>Gene discovery require annotating genes</a:t>
            </a:r>
          </a:p>
          <a:p>
            <a:r>
              <a:rPr lang="en-US" altLang="en-US"/>
              <a:t>Many of the concepts here will be discussed through this course.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A0247D-361B-4D34-A3F3-F3A417A95C01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3" y="228600"/>
            <a:ext cx="6732587" cy="641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289050" y="2514600"/>
            <a:ext cx="6564313" cy="2260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5D78A7-C2ED-48E7-80AB-4E9B48DFFF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77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0" y="4800600"/>
            <a:ext cx="762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70000" lnSpcReduction="20000"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en-US" sz="7200" b="1" dirty="0"/>
              <a:t/>
            </a:r>
            <a:br>
              <a:rPr lang="en-US" altLang="en-US" sz="7200" b="1" dirty="0"/>
            </a:br>
            <a:r>
              <a:rPr lang="en-US" altLang="en-US" sz="2400" b="1" dirty="0"/>
              <a:t>Biotechnology Dept.</a:t>
            </a:r>
            <a:br>
              <a:rPr lang="en-US" altLang="en-US" sz="2400" b="1" dirty="0"/>
            </a:br>
            <a:r>
              <a:rPr lang="en-US" altLang="en-US" sz="2400" b="1" dirty="0" err="1"/>
              <a:t>Dr</a:t>
            </a:r>
            <a:r>
              <a:rPr lang="en-US" altLang="en-US" sz="2400" b="1" dirty="0"/>
              <a:t> Arshad Hosseini</a:t>
            </a:r>
            <a:endParaRPr lang="en-GB" sz="2200" kern="0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altLang="en-US" sz="2400" b="1" dirty="0" smtClean="0"/>
              <a:t>School </a:t>
            </a:r>
            <a:r>
              <a:rPr lang="en-US" altLang="en-US" sz="2400" b="1" dirty="0"/>
              <a:t>of Allied Medical </a:t>
            </a:r>
            <a:r>
              <a:rPr lang="en-US" altLang="en-US" sz="2400" b="1" dirty="0" smtClean="0"/>
              <a:t>Sciences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altLang="en-US" sz="2400" b="1" dirty="0" smtClean="0"/>
              <a:t> </a:t>
            </a:r>
            <a:r>
              <a:rPr lang="en-US" altLang="en-US" sz="2400" b="1" dirty="0"/>
              <a:t>Iran University of Medical </a:t>
            </a:r>
            <a:r>
              <a:rPr lang="en-US" altLang="en-US" sz="2400" b="1" dirty="0" smtClean="0"/>
              <a:t>Sciences</a:t>
            </a:r>
          </a:p>
          <a:p>
            <a:pPr algn="ctr">
              <a:spcBef>
                <a:spcPct val="20000"/>
              </a:spcBef>
              <a:defRPr/>
            </a:pPr>
            <a:r>
              <a:rPr lang="en-GB" altLang="en-US" sz="2400" b="1" dirty="0"/>
              <a:t>Introduction to </a:t>
            </a:r>
            <a:r>
              <a:rPr lang="en-GB" altLang="en-US" sz="2400" b="1" dirty="0" err="1" smtClean="0"/>
              <a:t>Bioinformatic</a:t>
            </a:r>
            <a:r>
              <a:rPr lang="en-GB" altLang="en-US" sz="2400" b="1" dirty="0" smtClean="0"/>
              <a:t> </a:t>
            </a:r>
            <a:r>
              <a:rPr lang="en-US" altLang="en-US" sz="2400" b="1" dirty="0" smtClean="0"/>
              <a:t>Workshop</a:t>
            </a:r>
            <a:endParaRPr lang="en-US" altLang="en-US" sz="2400" b="1" dirty="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11175"/>
            <a:ext cx="7772400" cy="12414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sz="5400" b="1" dirty="0" smtClean="0"/>
              <a:t>Introduction to </a:t>
            </a:r>
            <a:r>
              <a:rPr lang="en-GB" altLang="en-US" sz="5400" b="1" dirty="0" err="1" smtClean="0"/>
              <a:t>Bioinformatic</a:t>
            </a:r>
            <a:r>
              <a:rPr lang="en-US" altLang="en-US" sz="5400" b="1" dirty="0" smtClean="0"/>
              <a:t/>
            </a:r>
            <a:br>
              <a:rPr lang="en-US" altLang="en-US" sz="5400" b="1" dirty="0" smtClean="0"/>
            </a:br>
            <a:endParaRPr lang="en-GB" altLang="en-US" sz="1600" b="1" dirty="0" smtClean="0"/>
          </a:p>
        </p:txBody>
      </p:sp>
      <p:pic>
        <p:nvPicPr>
          <p:cNvPr id="205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752601"/>
            <a:ext cx="4267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471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Related Fields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85800" y="1250950"/>
            <a:ext cx="7696200" cy="5073650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 smtClean="0"/>
              <a:t>Proteomics/genomics (metagenomics)/ comparative genomics/structural genomics</a:t>
            </a:r>
          </a:p>
          <a:p>
            <a:r>
              <a:rPr lang="en-US" altLang="en-US" dirty="0" smtClean="0"/>
              <a:t>Chemical informatics</a:t>
            </a:r>
          </a:p>
          <a:p>
            <a:r>
              <a:rPr lang="en-US" altLang="en-US" dirty="0" smtClean="0"/>
              <a:t>Health informatics/Biomedical informatics</a:t>
            </a:r>
          </a:p>
          <a:p>
            <a:r>
              <a:rPr lang="en-US" altLang="en-US" dirty="0" smtClean="0"/>
              <a:t>Complex systems</a:t>
            </a:r>
          </a:p>
          <a:p>
            <a:r>
              <a:rPr lang="en-US" altLang="en-US" dirty="0" smtClean="0"/>
              <a:t>Systems biology</a:t>
            </a:r>
          </a:p>
          <a:p>
            <a:r>
              <a:rPr lang="en-US" altLang="en-US" dirty="0" smtClean="0"/>
              <a:t>Biophysics </a:t>
            </a:r>
          </a:p>
          <a:p>
            <a:r>
              <a:rPr lang="en-US" altLang="en-US" dirty="0" smtClean="0"/>
              <a:t>Mathematical biology</a:t>
            </a:r>
          </a:p>
          <a:p>
            <a:pPr lvl="1"/>
            <a:r>
              <a:rPr lang="en-US" altLang="en-US" dirty="0" smtClean="0">
                <a:ea typeface="ＭＳ Ｐゴシック" charset="-128"/>
              </a:rPr>
              <a:t>tackles biological problems using methods that need not be numerical and need not be implemented in software or hardware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301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337344"/>
            <a:ext cx="78486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Bioinformatics Problems/Applications</a:t>
            </a:r>
          </a:p>
        </p:txBody>
      </p:sp>
      <p:pic>
        <p:nvPicPr>
          <p:cNvPr id="22531" name="Picture 3" descr="bioapp-fig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19200"/>
            <a:ext cx="7772400" cy="512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776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9575" y="111125"/>
            <a:ext cx="5786438" cy="579438"/>
          </a:xfrm>
        </p:spPr>
        <p:txBody>
          <a:bodyPr/>
          <a:lstStyle/>
          <a:p>
            <a:r>
              <a:rPr lang="en-US" altLang="en-US" sz="3200"/>
              <a:t>Bioinformatics Flow Chart (0)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4419600" y="1905000"/>
            <a:ext cx="30591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6. Gene &amp; Protein expression data</a:t>
            </a:r>
          </a:p>
        </p:txBody>
      </p:sp>
      <p:sp>
        <p:nvSpPr>
          <p:cNvPr id="92164" name="Line 4"/>
          <p:cNvSpPr>
            <a:spLocks noChangeShapeType="1"/>
          </p:cNvSpPr>
          <p:nvPr/>
        </p:nvSpPr>
        <p:spPr bwMode="auto">
          <a:xfrm>
            <a:off x="5562600" y="2286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4724400" y="28956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7. Drug screening</a:t>
            </a:r>
          </a:p>
        </p:txBody>
      </p:sp>
      <p:sp>
        <p:nvSpPr>
          <p:cNvPr id="92166" name="Line 6"/>
          <p:cNvSpPr>
            <a:spLocks noChangeShapeType="1"/>
          </p:cNvSpPr>
          <p:nvPr/>
        </p:nvSpPr>
        <p:spPr bwMode="auto">
          <a:xfrm>
            <a:off x="5562600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4495800" y="3886200"/>
            <a:ext cx="269398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 i="1"/>
              <a:t>Ab initio</a:t>
            </a:r>
            <a:r>
              <a:rPr lang="en-US" altLang="en-US" sz="1400" b="1"/>
              <a:t> drug design OR</a:t>
            </a:r>
          </a:p>
          <a:p>
            <a:r>
              <a:rPr lang="en-US" altLang="en-US" sz="1400" b="1"/>
              <a:t>Drug compound screening in </a:t>
            </a:r>
          </a:p>
          <a:p>
            <a:r>
              <a:rPr lang="en-US" altLang="en-US" sz="1400" b="1"/>
              <a:t>database of molecules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4648200" y="5257800"/>
            <a:ext cx="1906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8. Genetic variability</a:t>
            </a:r>
          </a:p>
        </p:txBody>
      </p:sp>
      <p:sp>
        <p:nvSpPr>
          <p:cNvPr id="92169" name="Line 9"/>
          <p:cNvSpPr>
            <a:spLocks noChangeShapeType="1"/>
          </p:cNvSpPr>
          <p:nvPr/>
        </p:nvSpPr>
        <p:spPr bwMode="auto">
          <a:xfrm>
            <a:off x="5562600" y="4724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1295400" y="1066800"/>
            <a:ext cx="1482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1a. Sequencing</a:t>
            </a:r>
          </a:p>
        </p:txBody>
      </p:sp>
      <p:sp>
        <p:nvSpPr>
          <p:cNvPr id="92171" name="Line 11"/>
          <p:cNvSpPr>
            <a:spLocks noChangeShapeType="1"/>
          </p:cNvSpPr>
          <p:nvPr/>
        </p:nvSpPr>
        <p:spPr bwMode="auto">
          <a:xfrm>
            <a:off x="1981200" y="1371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762000" y="1981200"/>
            <a:ext cx="319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1b. Analysis of nucleic acid seq.</a:t>
            </a:r>
          </a:p>
        </p:txBody>
      </p:sp>
      <p:sp>
        <p:nvSpPr>
          <p:cNvPr id="92173" name="Line 13"/>
          <p:cNvSpPr>
            <a:spLocks noChangeShapeType="1"/>
          </p:cNvSpPr>
          <p:nvPr/>
        </p:nvSpPr>
        <p:spPr bwMode="auto">
          <a:xfrm>
            <a:off x="19812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914400" y="2971800"/>
            <a:ext cx="2378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2. Analysis of protein seq.</a:t>
            </a:r>
          </a:p>
        </p:txBody>
      </p:sp>
      <p:sp>
        <p:nvSpPr>
          <p:cNvPr id="92175" name="Line 15"/>
          <p:cNvSpPr>
            <a:spLocks noChangeShapeType="1"/>
          </p:cNvSpPr>
          <p:nvPr/>
        </p:nvSpPr>
        <p:spPr bwMode="auto">
          <a:xfrm>
            <a:off x="1981200" y="3352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838200" y="3886200"/>
            <a:ext cx="2930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3. Molecular structure prediction</a:t>
            </a:r>
          </a:p>
        </p:txBody>
      </p:sp>
      <p:sp>
        <p:nvSpPr>
          <p:cNvPr id="92177" name="Line 17"/>
          <p:cNvSpPr>
            <a:spLocks noChangeShapeType="1"/>
          </p:cNvSpPr>
          <p:nvPr/>
        </p:nvSpPr>
        <p:spPr bwMode="auto">
          <a:xfrm>
            <a:off x="1981200" y="4191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8" name="Text Box 18"/>
          <p:cNvSpPr txBox="1">
            <a:spLocks noChangeArrowheads="1"/>
          </p:cNvSpPr>
          <p:nvPr/>
        </p:nvSpPr>
        <p:spPr bwMode="auto">
          <a:xfrm>
            <a:off x="838200" y="4724400"/>
            <a:ext cx="2173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4. molecular interaction</a:t>
            </a:r>
          </a:p>
        </p:txBody>
      </p:sp>
      <p:sp>
        <p:nvSpPr>
          <p:cNvPr id="92179" name="Line 19"/>
          <p:cNvSpPr>
            <a:spLocks noChangeShapeType="1"/>
          </p:cNvSpPr>
          <p:nvPr/>
        </p:nvSpPr>
        <p:spPr bwMode="auto">
          <a:xfrm>
            <a:off x="1981200" y="5029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838200" y="5562600"/>
            <a:ext cx="3303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5. Metabolic and regulatory networks</a:t>
            </a:r>
          </a:p>
        </p:txBody>
      </p:sp>
    </p:spTree>
    <p:extLst>
      <p:ext uri="{BB962C8B-B14F-4D97-AF65-F5344CB8AC3E}">
        <p14:creationId xmlns:p14="http://schemas.microsoft.com/office/powerpoint/2010/main" val="409601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>
          <a:xfrm>
            <a:off x="1711325" y="111125"/>
            <a:ext cx="5721350" cy="579438"/>
          </a:xfrm>
        </p:spPr>
        <p:txBody>
          <a:bodyPr/>
          <a:lstStyle/>
          <a:p>
            <a:r>
              <a:rPr lang="en-US" altLang="en-US" sz="3200"/>
              <a:t>Bioinformatics Flow Chart (1)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762000" y="1066800"/>
            <a:ext cx="1482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1a. Sequencing</a:t>
            </a:r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1447800" y="1371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228600" y="1981200"/>
            <a:ext cx="319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1b. Analysis of nucleic acid seq.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3276600" y="1193800"/>
            <a:ext cx="19081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en-US" sz="1400" b="1"/>
              <a:t>Base calling</a:t>
            </a:r>
          </a:p>
          <a:p>
            <a:pPr>
              <a:buFontTx/>
              <a:buChar char="-"/>
            </a:pPr>
            <a:r>
              <a:rPr lang="en-US" altLang="en-US" sz="1400" b="1"/>
              <a:t>Physical mapping</a:t>
            </a:r>
          </a:p>
          <a:p>
            <a:pPr>
              <a:buFontTx/>
              <a:buChar char="-"/>
            </a:pPr>
            <a:r>
              <a:rPr lang="en-US" altLang="en-US" sz="1400" b="1"/>
              <a:t>Fragment assembly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2895600" y="2209800"/>
            <a:ext cx="215106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-</a:t>
            </a:r>
            <a:r>
              <a:rPr lang="en-US" altLang="en-US" sz="1400" b="1"/>
              <a:t>gene finding</a:t>
            </a:r>
          </a:p>
          <a:p>
            <a:pPr>
              <a:buFontTx/>
              <a:buChar char="-"/>
            </a:pPr>
            <a:r>
              <a:rPr lang="en-US" altLang="en-US" sz="1400" b="1"/>
              <a:t>Multiple seq alignment</a:t>
            </a:r>
            <a:endParaRPr lang="en-US" altLang="en-US" sz="1400" b="1">
              <a:sym typeface="Wingdings" pitchFamily="2" charset="2"/>
            </a:endParaRPr>
          </a:p>
          <a:p>
            <a:r>
              <a:rPr lang="en-US" altLang="en-US" sz="1400" b="1">
                <a:sym typeface="Wingdings" pitchFamily="2" charset="2"/>
              </a:rPr>
              <a:t> evolutionary tree</a:t>
            </a:r>
            <a:endParaRPr lang="en-US" altLang="en-US" sz="1400" b="1"/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5638800" y="2438400"/>
            <a:ext cx="36163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Stretch of DNA coding for protein;</a:t>
            </a:r>
          </a:p>
          <a:p>
            <a:r>
              <a:rPr lang="en-US" altLang="en-US" sz="1400" b="1"/>
              <a:t>Analysis of noncoding region of genome</a:t>
            </a:r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>
            <a:off x="1447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381000" y="2971800"/>
            <a:ext cx="2378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2. Analysis of protein seq.</a:t>
            </a:r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1447800" y="3352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304800" y="3886200"/>
            <a:ext cx="2930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3. Molecular structure prediction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505200" y="3886200"/>
            <a:ext cx="33861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3D modeling;</a:t>
            </a:r>
          </a:p>
          <a:p>
            <a:r>
              <a:rPr lang="en-US" altLang="en-US" sz="1400" b="1"/>
              <a:t>DNA, RNA, protein, lipid/carbohydrate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3336925" y="3211513"/>
            <a:ext cx="19383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Sequence relationship</a:t>
            </a:r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>
            <a:off x="1447800" y="4191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304800" y="4724400"/>
            <a:ext cx="2173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4. molecular interaction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3429000" y="4572000"/>
            <a:ext cx="24082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Protein-protein interaction</a:t>
            </a:r>
          </a:p>
          <a:p>
            <a:r>
              <a:rPr lang="en-US" altLang="en-US" sz="1400" b="1"/>
              <a:t>Protein-ligand interaction</a:t>
            </a:r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1447800" y="5029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304800" y="5562600"/>
            <a:ext cx="3303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5. Metabolic and regulatory networks</a:t>
            </a:r>
          </a:p>
        </p:txBody>
      </p:sp>
    </p:spTree>
    <p:extLst>
      <p:ext uri="{BB962C8B-B14F-4D97-AF65-F5344CB8AC3E}">
        <p14:creationId xmlns:p14="http://schemas.microsoft.com/office/powerpoint/2010/main" val="76560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7" grpId="0"/>
      <p:bldP spid="7187" grpId="1"/>
      <p:bldP spid="7188" grpId="0"/>
      <p:bldP spid="7188" grpId="1"/>
      <p:bldP spid="7189" grpId="0"/>
      <p:bldP spid="7189" grpId="1"/>
      <p:bldP spid="7194" grpId="0"/>
      <p:bldP spid="7194" grpId="1"/>
      <p:bldP spid="7195" grpId="0"/>
      <p:bldP spid="7195" grpId="1"/>
      <p:bldP spid="7198" grpId="0"/>
      <p:bldP spid="719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9575" y="111125"/>
            <a:ext cx="5786438" cy="579438"/>
          </a:xfrm>
        </p:spPr>
        <p:txBody>
          <a:bodyPr/>
          <a:lstStyle/>
          <a:p>
            <a:r>
              <a:rPr lang="en-US" altLang="en-US" sz="3200"/>
              <a:t>Bioinformatics Flow Chart (2)</a:t>
            </a: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04800" y="990600"/>
            <a:ext cx="30591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6. Gene &amp; Protein expression data</a:t>
            </a: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>
            <a:off x="1447800" y="1371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609600" y="19812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7. Drug screening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4191000" y="990600"/>
            <a:ext cx="20097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en-US" sz="1400" b="1"/>
              <a:t>EST</a:t>
            </a:r>
          </a:p>
          <a:p>
            <a:pPr>
              <a:buFontTx/>
              <a:buChar char="-"/>
            </a:pPr>
            <a:r>
              <a:rPr lang="en-US" altLang="en-US" sz="1400" b="1"/>
              <a:t>DNA chip/microarray</a:t>
            </a:r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2895600" y="2260600"/>
            <a:ext cx="565785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AutoNum type="alphaLcParenR"/>
            </a:pPr>
            <a:r>
              <a:rPr lang="en-US" altLang="en-US" sz="1400" b="1"/>
              <a:t>Lead compound binds tightly to binding site of target protein</a:t>
            </a:r>
          </a:p>
          <a:p>
            <a:pPr>
              <a:buFontTx/>
              <a:buAutoNum type="alphaLcParenR"/>
            </a:pPr>
            <a:r>
              <a:rPr lang="en-US" altLang="en-US" sz="1400" b="1"/>
              <a:t>Lead optimization – lead compound modified to be nontoxic,</a:t>
            </a:r>
          </a:p>
          <a:p>
            <a:r>
              <a:rPr lang="en-US" altLang="en-US" sz="1400" b="1">
                <a:sym typeface="Wingdings" pitchFamily="2" charset="2"/>
              </a:rPr>
              <a:t>       few side effects, target deliverable</a:t>
            </a:r>
            <a:endParaRPr lang="en-US" altLang="en-US" sz="1400" b="1"/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1447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381000" y="2971800"/>
            <a:ext cx="269398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 i="1"/>
              <a:t>Ab initio</a:t>
            </a:r>
            <a:r>
              <a:rPr lang="en-US" altLang="en-US" sz="1400" b="1"/>
              <a:t> drug design OR</a:t>
            </a:r>
          </a:p>
          <a:p>
            <a:r>
              <a:rPr lang="en-US" altLang="en-US" sz="1400" b="1"/>
              <a:t>Drug compound screening in </a:t>
            </a:r>
          </a:p>
          <a:p>
            <a:r>
              <a:rPr lang="en-US" altLang="en-US" sz="1400" b="1"/>
              <a:t>database of molecules</a:t>
            </a: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533400" y="4343400"/>
            <a:ext cx="1906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8. Genetic variability</a:t>
            </a: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3124200" y="3124200"/>
            <a:ext cx="50752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Drug molecules designed to be complementary to binding</a:t>
            </a:r>
          </a:p>
          <a:p>
            <a:r>
              <a:rPr lang="en-US" altLang="en-US" sz="1400" b="1"/>
              <a:t>Sites with physiochemical and steric restrictions.</a:t>
            </a:r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>
            <a:off x="14478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2971800" y="4267200"/>
            <a:ext cx="34401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en-US" sz="1400" b="1"/>
              <a:t>Now investigated at the genome scale</a:t>
            </a:r>
          </a:p>
          <a:p>
            <a:pPr lvl="1">
              <a:buFontTx/>
              <a:buChar char="-"/>
            </a:pPr>
            <a:r>
              <a:rPr lang="en-US" altLang="en-US" b="1"/>
              <a:t>SNP, SAGE</a:t>
            </a:r>
          </a:p>
        </p:txBody>
      </p:sp>
    </p:spTree>
    <p:extLst>
      <p:ext uri="{BB962C8B-B14F-4D97-AF65-F5344CB8AC3E}">
        <p14:creationId xmlns:p14="http://schemas.microsoft.com/office/powerpoint/2010/main" val="370498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2" grpId="0"/>
      <p:bldP spid="80902" grpId="1"/>
      <p:bldP spid="80903" grpId="0"/>
      <p:bldP spid="80903" grpId="1"/>
      <p:bldP spid="80909" grpId="0"/>
      <p:bldP spid="80909" grpId="1"/>
      <p:bldP spid="80913" grpId="0"/>
      <p:bldP spid="8091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6026B-4996-4363-8C97-F74D0C065EAC}" type="slidenum">
              <a:rPr lang="en-US" altLang="fa-IR"/>
              <a:pPr/>
              <a:t>15</a:t>
            </a:fld>
            <a:endParaRPr lang="en-US" altLang="fa-IR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a-IR"/>
              <a:t>Why is Bioinformatics Important?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fa-IR" dirty="0"/>
              <a:t>Applications areas include</a:t>
            </a:r>
          </a:p>
          <a:p>
            <a:pPr lvl="1"/>
            <a:r>
              <a:rPr lang="en-US" altLang="fa-IR" dirty="0"/>
              <a:t>Medicine</a:t>
            </a:r>
          </a:p>
          <a:p>
            <a:pPr lvl="1"/>
            <a:r>
              <a:rPr lang="en-US" altLang="fa-IR" dirty="0"/>
              <a:t>Pharmaceutical drug design</a:t>
            </a:r>
          </a:p>
          <a:p>
            <a:pPr lvl="1"/>
            <a:r>
              <a:rPr lang="en-US" altLang="fa-IR" dirty="0"/>
              <a:t>Toxicology</a:t>
            </a:r>
          </a:p>
          <a:p>
            <a:pPr lvl="1"/>
            <a:r>
              <a:rPr lang="en-US" altLang="fa-IR" dirty="0"/>
              <a:t>Molecular evolution</a:t>
            </a:r>
          </a:p>
          <a:p>
            <a:pPr lvl="1"/>
            <a:r>
              <a:rPr lang="en-US" altLang="fa-IR" dirty="0"/>
              <a:t>Biosensors</a:t>
            </a:r>
          </a:p>
          <a:p>
            <a:pPr lvl="1"/>
            <a:r>
              <a:rPr lang="en-US" altLang="fa-IR" dirty="0"/>
              <a:t>Biomaterials</a:t>
            </a:r>
          </a:p>
          <a:p>
            <a:pPr lvl="1"/>
            <a:r>
              <a:rPr lang="en-US" altLang="fa-IR" dirty="0"/>
              <a:t>Biological computing models</a:t>
            </a:r>
          </a:p>
          <a:p>
            <a:pPr lvl="1"/>
            <a:r>
              <a:rPr lang="en-US" altLang="fa-IR" dirty="0"/>
              <a:t>DNA computing</a:t>
            </a:r>
          </a:p>
          <a:p>
            <a:pPr>
              <a:buFontTx/>
              <a:buNone/>
            </a:pPr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422455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7BA0C-FC0B-4F2B-AC36-ABC193AE6EB1}" type="slidenum">
              <a:rPr lang="en-US" altLang="fa-IR"/>
              <a:pPr/>
              <a:t>16</a:t>
            </a:fld>
            <a:endParaRPr lang="en-US" altLang="fa-IR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a-IR"/>
              <a:t>Why is bioinformatics hot?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fa-IR" sz="2800" dirty="0"/>
              <a:t>Supply/demand: few people adequately trained in both biology and computer science</a:t>
            </a:r>
          </a:p>
          <a:p>
            <a:pPr>
              <a:lnSpc>
                <a:spcPct val="90000"/>
              </a:lnSpc>
            </a:pPr>
            <a:endParaRPr lang="en-US" altLang="fa-IR" sz="2800" dirty="0"/>
          </a:p>
          <a:p>
            <a:pPr>
              <a:lnSpc>
                <a:spcPct val="90000"/>
              </a:lnSpc>
            </a:pPr>
            <a:r>
              <a:rPr lang="en-US" altLang="fa-IR" sz="2800" dirty="0"/>
              <a:t>Genome sequencing, microarrays, </a:t>
            </a:r>
            <a:r>
              <a:rPr lang="en-US" altLang="fa-IR" sz="2800" dirty="0" err="1"/>
              <a:t>etc</a:t>
            </a:r>
            <a:r>
              <a:rPr lang="en-US" altLang="fa-IR" sz="2800" dirty="0"/>
              <a:t> lead to large amounts of data to be analyzed</a:t>
            </a:r>
          </a:p>
          <a:p>
            <a:pPr>
              <a:lnSpc>
                <a:spcPct val="90000"/>
              </a:lnSpc>
            </a:pPr>
            <a:endParaRPr lang="en-US" altLang="fa-IR" sz="2800" dirty="0"/>
          </a:p>
          <a:p>
            <a:pPr>
              <a:lnSpc>
                <a:spcPct val="90000"/>
              </a:lnSpc>
            </a:pPr>
            <a:r>
              <a:rPr lang="en-US" altLang="fa-IR" sz="2800" dirty="0"/>
              <a:t>Leads to important discoveries </a:t>
            </a:r>
          </a:p>
          <a:p>
            <a:pPr>
              <a:lnSpc>
                <a:spcPct val="90000"/>
              </a:lnSpc>
            </a:pPr>
            <a:endParaRPr lang="en-US" altLang="fa-IR" sz="2800" dirty="0"/>
          </a:p>
          <a:p>
            <a:pPr>
              <a:lnSpc>
                <a:spcPct val="90000"/>
              </a:lnSpc>
            </a:pPr>
            <a:r>
              <a:rPr lang="en-US" altLang="fa-IR" sz="2800" dirty="0"/>
              <a:t>Saves time and money</a:t>
            </a:r>
          </a:p>
        </p:txBody>
      </p:sp>
    </p:spTree>
    <p:extLst>
      <p:ext uri="{BB962C8B-B14F-4D97-AF65-F5344CB8AC3E}">
        <p14:creationId xmlns:p14="http://schemas.microsoft.com/office/powerpoint/2010/main" val="16278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76199" y="7937"/>
            <a:ext cx="9276282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Image result for any questions pp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22099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smtClean="0"/>
              <a:t>What is bioinformatics?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83723" y="1391115"/>
            <a:ext cx="8321675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400" b="1" dirty="0"/>
              <a:t>Bioinformatics</a:t>
            </a:r>
            <a:r>
              <a:rPr lang="en-GB" altLang="en-US" sz="2400" dirty="0"/>
              <a:t>: word was coined in 1978 </a:t>
            </a:r>
          </a:p>
          <a:p>
            <a:pPr eaLnBrk="1" hangingPunct="1"/>
            <a:r>
              <a:rPr lang="en-GB" altLang="en-US" sz="2400" b="1" dirty="0" smtClean="0"/>
              <a:t>Bio-</a:t>
            </a:r>
            <a:r>
              <a:rPr lang="en-GB" altLang="en-US" sz="2400" dirty="0"/>
              <a:t>: 		life </a:t>
            </a:r>
          </a:p>
          <a:p>
            <a:pPr eaLnBrk="1" hangingPunct="1"/>
            <a:r>
              <a:rPr lang="en-GB" altLang="en-US" sz="2400" b="1" dirty="0"/>
              <a:t>Informatics</a:t>
            </a:r>
            <a:r>
              <a:rPr lang="en-GB" altLang="en-US" sz="2400" dirty="0"/>
              <a:t>: information systems &amp; computer science</a:t>
            </a:r>
          </a:p>
          <a:p>
            <a:pPr eaLnBrk="1" hangingPunct="1"/>
            <a:r>
              <a:rPr lang="en-GB" altLang="en-US" sz="2400" dirty="0" smtClean="0"/>
              <a:t>Analysis </a:t>
            </a:r>
            <a:r>
              <a:rPr lang="en-GB" altLang="en-US" sz="2400" dirty="0"/>
              <a:t>of </a:t>
            </a:r>
            <a:r>
              <a:rPr lang="en-GB" altLang="en-US" sz="2400" b="1" dirty="0"/>
              <a:t>molecular</a:t>
            </a:r>
            <a:r>
              <a:rPr lang="en-GB" altLang="en-US" sz="2400" dirty="0"/>
              <a:t> biology data using techniques from information </a:t>
            </a:r>
            <a:r>
              <a:rPr lang="en-GB" altLang="en-US" sz="2400" dirty="0" smtClean="0"/>
              <a:t>systems</a:t>
            </a:r>
          </a:p>
          <a:p>
            <a:pPr eaLnBrk="1" hangingPunct="1"/>
            <a:r>
              <a:rPr lang="en-GB" altLang="en-US" sz="2400" dirty="0" smtClean="0"/>
              <a:t>computer science</a:t>
            </a:r>
          </a:p>
          <a:p>
            <a:pPr eaLnBrk="1" hangingPunct="1"/>
            <a:r>
              <a:rPr lang="en-GB" altLang="en-US" sz="2400" dirty="0" smtClean="0"/>
              <a:t>artificial intelligence</a:t>
            </a:r>
          </a:p>
          <a:p>
            <a:pPr eaLnBrk="1" hangingPunct="1"/>
            <a:r>
              <a:rPr lang="en-GB" altLang="en-US" sz="2400" dirty="0" smtClean="0"/>
              <a:t>statistics</a:t>
            </a:r>
          </a:p>
          <a:p>
            <a:pPr eaLnBrk="1" hangingPunct="1"/>
            <a:r>
              <a:rPr lang="en-GB" altLang="en-US" sz="2400" dirty="0" smtClean="0"/>
              <a:t>mathematics</a:t>
            </a:r>
            <a:endParaRPr lang="en-GB" altLang="en-US" sz="2400" dirty="0"/>
          </a:p>
          <a:p>
            <a:pPr eaLnBrk="1" hangingPunct="1"/>
            <a:r>
              <a:rPr lang="en-GB" altLang="en-US" sz="2400" i="1" dirty="0"/>
              <a:t>~computational </a:t>
            </a:r>
            <a:r>
              <a:rPr lang="en-GB" altLang="en-US" sz="2400" i="1" dirty="0" smtClean="0"/>
              <a:t>biology</a:t>
            </a:r>
            <a:endParaRPr lang="en-GB" altLang="en-US" sz="2400" dirty="0"/>
          </a:p>
          <a:p>
            <a:pPr eaLnBrk="1" hangingPunct="1"/>
            <a:r>
              <a:rPr lang="en-GB" altLang="en-US" sz="2400" dirty="0"/>
              <a:t>Molecular biology data?</a:t>
            </a:r>
          </a:p>
          <a:p>
            <a:pPr eaLnBrk="1" hangingPunct="1"/>
            <a:endParaRPr lang="en-GB" altLang="en-US" sz="2400" dirty="0"/>
          </a:p>
          <a:p>
            <a:pPr eaLnBrk="1" hangingPunct="1"/>
            <a:r>
              <a:rPr lang="en-GB" altLang="en-US" sz="2400" dirty="0"/>
              <a:t>	DNA, RNA, genes, proteins…</a:t>
            </a:r>
          </a:p>
        </p:txBody>
      </p:sp>
      <p:pic>
        <p:nvPicPr>
          <p:cNvPr id="5129" name="Picture 9" descr="atgc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029200"/>
            <a:ext cx="13716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098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I</a:t>
            </a:r>
            <a:r>
              <a:rPr lang="en-US" altLang="en-US" dirty="0" smtClean="0"/>
              <a:t>mportant </a:t>
            </a:r>
            <a:r>
              <a:rPr lang="en-US" altLang="en-US" dirty="0"/>
              <a:t>sub-disciplines within </a:t>
            </a:r>
            <a:r>
              <a:rPr lang="en-US" altLang="en-US" dirty="0" smtClean="0"/>
              <a:t>bioinformatics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696200" cy="4724400"/>
          </a:xfrm>
        </p:spPr>
        <p:txBody>
          <a:bodyPr>
            <a:noAutofit/>
          </a:bodyPr>
          <a:lstStyle/>
          <a:p>
            <a:r>
              <a:rPr lang="en-US" altLang="en-US" sz="2400" b="1" dirty="0" smtClean="0"/>
              <a:t>Development of new algorithms and statistics </a:t>
            </a:r>
            <a:r>
              <a:rPr lang="en-US" altLang="en-US" sz="2400" dirty="0" smtClean="0"/>
              <a:t>with which to assess </a:t>
            </a:r>
            <a:r>
              <a:rPr lang="en-US" altLang="en-US" sz="2400" b="1" dirty="0" smtClean="0"/>
              <a:t>relationships among members of large data sets</a:t>
            </a:r>
          </a:p>
          <a:p>
            <a:r>
              <a:rPr lang="en-US" altLang="en-US" sz="2400" b="1" dirty="0" smtClean="0"/>
              <a:t>Analysis and interpretation of various types of data </a:t>
            </a:r>
            <a:r>
              <a:rPr lang="en-US" altLang="en-US" sz="2400" dirty="0" smtClean="0"/>
              <a:t>including nucleotide and amino acid sequences, protein domains, and protein structures</a:t>
            </a:r>
          </a:p>
          <a:p>
            <a:r>
              <a:rPr lang="en-US" altLang="en-US" sz="2400" b="1" dirty="0" smtClean="0"/>
              <a:t>Development and implementation of tools </a:t>
            </a:r>
            <a:r>
              <a:rPr lang="en-US" altLang="en-US" sz="2400" dirty="0" smtClean="0"/>
              <a:t>that enable efficient access and management of different types of information” (NCBI)“</a:t>
            </a:r>
          </a:p>
          <a:p>
            <a:r>
              <a:rPr lang="en-US" altLang="en-US" sz="2400" dirty="0" smtClean="0"/>
              <a:t>All biological computing are not bioinformatics, e.g. mathematical modelling is not bioinformatics, even when connected with biology-related problems</a:t>
            </a:r>
          </a:p>
          <a:p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9773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fld id="{85B50B6B-874D-41ED-98A9-A1D257093A51}" type="slidenum">
              <a:rPr lang="en-US" altLang="fa-IR" sz="1200" smtClean="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4</a:t>
            </a:fld>
            <a:endParaRPr lang="en-US" altLang="fa-IR" sz="1200" smtClean="0">
              <a:solidFill>
                <a:srgbClr val="FFFFFF"/>
              </a:solidFill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fa-IR" smtClean="0"/>
              <a:t>Bioinformatics</a:t>
            </a:r>
          </a:p>
        </p:txBody>
      </p:sp>
      <p:sp>
        <p:nvSpPr>
          <p:cNvPr id="52230" name="Text Box 3"/>
          <p:cNvSpPr txBox="1">
            <a:spLocks noChangeArrowheads="1"/>
          </p:cNvSpPr>
          <p:nvPr/>
        </p:nvSpPr>
        <p:spPr bwMode="auto">
          <a:xfrm>
            <a:off x="514350" y="3581400"/>
            <a:ext cx="15367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Computer</a:t>
            </a:r>
          </a:p>
          <a:p>
            <a:pPr algn="ctr"/>
            <a:r>
              <a:rPr lang="en-US" altLang="fa-IR"/>
              <a:t>Network</a:t>
            </a:r>
          </a:p>
        </p:txBody>
      </p:sp>
      <p:sp>
        <p:nvSpPr>
          <p:cNvPr id="52231" name="Text Box 4"/>
          <p:cNvSpPr txBox="1">
            <a:spLocks noChangeArrowheads="1"/>
          </p:cNvSpPr>
          <p:nvPr/>
        </p:nvSpPr>
        <p:spPr bwMode="auto">
          <a:xfrm>
            <a:off x="2139950" y="2286000"/>
            <a:ext cx="21732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Computational</a:t>
            </a:r>
          </a:p>
          <a:p>
            <a:pPr algn="ctr"/>
            <a:r>
              <a:rPr lang="en-US" altLang="fa-IR"/>
              <a:t>Theory</a:t>
            </a:r>
          </a:p>
        </p:txBody>
      </p:sp>
      <p:sp>
        <p:nvSpPr>
          <p:cNvPr id="52232" name="Text Box 5"/>
          <p:cNvSpPr txBox="1">
            <a:spLocks noChangeArrowheads="1"/>
          </p:cNvSpPr>
          <p:nvPr/>
        </p:nvSpPr>
        <p:spPr bwMode="auto">
          <a:xfrm>
            <a:off x="3552825" y="5562600"/>
            <a:ext cx="150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Database</a:t>
            </a:r>
          </a:p>
        </p:txBody>
      </p:sp>
      <p:sp>
        <p:nvSpPr>
          <p:cNvPr id="52233" name="Text Box 6"/>
          <p:cNvSpPr txBox="1">
            <a:spLocks noChangeArrowheads="1"/>
          </p:cNvSpPr>
          <p:nvPr/>
        </p:nvSpPr>
        <p:spPr bwMode="auto">
          <a:xfrm>
            <a:off x="1544638" y="5257800"/>
            <a:ext cx="18319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Software</a:t>
            </a:r>
          </a:p>
          <a:p>
            <a:pPr algn="ctr"/>
            <a:r>
              <a:rPr lang="en-US" altLang="fa-IR"/>
              <a:t>Engineering</a:t>
            </a:r>
          </a:p>
        </p:txBody>
      </p:sp>
      <p:sp>
        <p:nvSpPr>
          <p:cNvPr id="52234" name="Text Box 7"/>
          <p:cNvSpPr txBox="1">
            <a:spLocks noChangeArrowheads="1"/>
          </p:cNvSpPr>
          <p:nvPr/>
        </p:nvSpPr>
        <p:spPr bwMode="auto">
          <a:xfrm>
            <a:off x="4267200" y="2057400"/>
            <a:ext cx="17446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Artificial </a:t>
            </a:r>
          </a:p>
          <a:p>
            <a:pPr algn="ctr"/>
            <a:r>
              <a:rPr lang="en-US" altLang="fa-IR"/>
              <a:t>Intelligence</a:t>
            </a:r>
          </a:p>
        </p:txBody>
      </p:sp>
      <p:sp>
        <p:nvSpPr>
          <p:cNvPr id="52235" name="Text Box 8"/>
          <p:cNvSpPr txBox="1">
            <a:spLocks noChangeArrowheads="1"/>
          </p:cNvSpPr>
          <p:nvPr/>
        </p:nvSpPr>
        <p:spPr bwMode="auto">
          <a:xfrm>
            <a:off x="5965825" y="2438400"/>
            <a:ext cx="17954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 dirty="0"/>
              <a:t>Bio inspired</a:t>
            </a:r>
          </a:p>
          <a:p>
            <a:pPr algn="ctr"/>
            <a:r>
              <a:rPr lang="en-US" altLang="fa-IR" dirty="0"/>
              <a:t>Computing</a:t>
            </a:r>
          </a:p>
        </p:txBody>
      </p:sp>
      <p:sp>
        <p:nvSpPr>
          <p:cNvPr id="52236" name="Text Box 9"/>
          <p:cNvSpPr txBox="1">
            <a:spLocks noChangeArrowheads="1"/>
          </p:cNvSpPr>
          <p:nvPr/>
        </p:nvSpPr>
        <p:spPr bwMode="auto">
          <a:xfrm>
            <a:off x="6764338" y="4343400"/>
            <a:ext cx="16748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Graphic</a:t>
            </a:r>
          </a:p>
          <a:p>
            <a:pPr algn="ctr"/>
            <a:r>
              <a:rPr lang="en-US" altLang="fa-IR"/>
              <a:t>Computing</a:t>
            </a:r>
          </a:p>
        </p:txBody>
      </p:sp>
      <p:sp>
        <p:nvSpPr>
          <p:cNvPr id="52237" name="Text Box 10"/>
          <p:cNvSpPr txBox="1">
            <a:spLocks noChangeArrowheads="1"/>
          </p:cNvSpPr>
          <p:nvPr/>
        </p:nvSpPr>
        <p:spPr bwMode="auto">
          <a:xfrm>
            <a:off x="5556250" y="5181600"/>
            <a:ext cx="17097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Image</a:t>
            </a:r>
          </a:p>
          <a:p>
            <a:pPr algn="ctr"/>
            <a:r>
              <a:rPr lang="en-US" altLang="fa-IR"/>
              <a:t>Processing</a:t>
            </a:r>
          </a:p>
        </p:txBody>
      </p:sp>
      <p:sp>
        <p:nvSpPr>
          <p:cNvPr id="52238" name="Text Box 11"/>
          <p:cNvSpPr txBox="1">
            <a:spLocks noChangeArrowheads="1"/>
          </p:cNvSpPr>
          <p:nvPr/>
        </p:nvSpPr>
        <p:spPr bwMode="auto">
          <a:xfrm>
            <a:off x="676275" y="4495800"/>
            <a:ext cx="16748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Parallel</a:t>
            </a:r>
          </a:p>
          <a:p>
            <a:pPr algn="ctr"/>
            <a:r>
              <a:rPr lang="en-US" altLang="fa-IR"/>
              <a:t>Computing</a:t>
            </a:r>
          </a:p>
        </p:txBody>
      </p:sp>
      <p:sp>
        <p:nvSpPr>
          <p:cNvPr id="52239" name="Text Box 12"/>
          <p:cNvSpPr txBox="1">
            <a:spLocks noChangeArrowheads="1"/>
          </p:cNvSpPr>
          <p:nvPr/>
        </p:nvSpPr>
        <p:spPr bwMode="auto">
          <a:xfrm>
            <a:off x="6235700" y="3352800"/>
            <a:ext cx="1897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Optimization</a:t>
            </a:r>
          </a:p>
        </p:txBody>
      </p:sp>
      <p:sp>
        <p:nvSpPr>
          <p:cNvPr id="52240" name="Text Box 13"/>
          <p:cNvSpPr txBox="1">
            <a:spLocks noChangeArrowheads="1"/>
          </p:cNvSpPr>
          <p:nvPr/>
        </p:nvSpPr>
        <p:spPr bwMode="auto">
          <a:xfrm>
            <a:off x="6637338" y="3810000"/>
            <a:ext cx="1228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Internet</a:t>
            </a:r>
          </a:p>
        </p:txBody>
      </p:sp>
      <p:sp>
        <p:nvSpPr>
          <p:cNvPr id="52241" name="AutoShape 14"/>
          <p:cNvSpPr>
            <a:spLocks noChangeArrowheads="1"/>
          </p:cNvSpPr>
          <p:nvPr/>
        </p:nvSpPr>
        <p:spPr bwMode="auto">
          <a:xfrm>
            <a:off x="2286000" y="2819400"/>
            <a:ext cx="4419600" cy="27432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 sz="3200"/>
              <a:t>Bioinformatics</a:t>
            </a:r>
          </a:p>
        </p:txBody>
      </p:sp>
      <p:sp>
        <p:nvSpPr>
          <p:cNvPr id="52242" name="Text Box 15"/>
          <p:cNvSpPr txBox="1">
            <a:spLocks noChangeArrowheads="1"/>
          </p:cNvSpPr>
          <p:nvPr/>
        </p:nvSpPr>
        <p:spPr bwMode="auto">
          <a:xfrm>
            <a:off x="774700" y="2673350"/>
            <a:ext cx="14335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fa-IR"/>
              <a:t>Data</a:t>
            </a:r>
          </a:p>
          <a:p>
            <a:pPr algn="ctr"/>
            <a:r>
              <a:rPr lang="en-US" altLang="fa-IR"/>
              <a:t>Structure</a:t>
            </a:r>
          </a:p>
        </p:txBody>
      </p:sp>
    </p:spTree>
    <p:extLst>
      <p:ext uri="{BB962C8B-B14F-4D97-AF65-F5344CB8AC3E}">
        <p14:creationId xmlns:p14="http://schemas.microsoft.com/office/powerpoint/2010/main" val="116494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066800" y="1571625"/>
            <a:ext cx="6968574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400" b="1" dirty="0" smtClean="0"/>
              <a:t>Health</a:t>
            </a:r>
          </a:p>
          <a:p>
            <a:pPr lvl="1" eaLnBrk="1" hangingPunct="1">
              <a:buFontTx/>
              <a:buChar char="•"/>
            </a:pPr>
            <a:r>
              <a:rPr lang="en-GB" altLang="en-US" sz="2400" dirty="0" smtClean="0"/>
              <a:t> </a:t>
            </a:r>
            <a:r>
              <a:rPr lang="en-GB" altLang="en-US" sz="2400" dirty="0" smtClean="0"/>
              <a:t>Disease </a:t>
            </a:r>
            <a:r>
              <a:rPr lang="en-GB" altLang="en-US" sz="2400" dirty="0"/>
              <a:t>prevention: </a:t>
            </a:r>
          </a:p>
          <a:p>
            <a:pPr lvl="2" eaLnBrk="1" hangingPunct="1"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Detect </a:t>
            </a:r>
            <a:r>
              <a:rPr lang="en-GB" altLang="en-US" sz="2000" dirty="0"/>
              <a:t>people at risk</a:t>
            </a:r>
          </a:p>
          <a:p>
            <a:pPr lvl="3" eaLnBrk="1" hangingPunct="1"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Change </a:t>
            </a:r>
            <a:r>
              <a:rPr lang="en-GB" altLang="en-US" sz="2000" dirty="0"/>
              <a:t>of lifestyle, diet…</a:t>
            </a:r>
          </a:p>
          <a:p>
            <a:pPr lvl="3" eaLnBrk="1" hangingPunct="1"/>
            <a:r>
              <a:rPr lang="en-GB" altLang="en-US" dirty="0"/>
              <a:t>	e.g. risk of cardiovascular diseases – exercise…</a:t>
            </a:r>
          </a:p>
          <a:p>
            <a:pPr lvl="2" eaLnBrk="1" hangingPunct="1"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Study </a:t>
            </a:r>
            <a:r>
              <a:rPr lang="en-GB" altLang="en-US" sz="2000" dirty="0"/>
              <a:t>virus evolution</a:t>
            </a:r>
          </a:p>
          <a:p>
            <a:pPr lvl="3" eaLnBrk="1" hangingPunct="1"/>
            <a:r>
              <a:rPr lang="en-GB" altLang="en-US" dirty="0"/>
              <a:t>e.g. bird flu virus	</a:t>
            </a:r>
          </a:p>
          <a:p>
            <a:pPr lvl="1" eaLnBrk="1" hangingPunct="1">
              <a:buFontTx/>
              <a:buChar char="•"/>
            </a:pPr>
            <a:r>
              <a:rPr lang="en-GB" altLang="en-US" sz="2400" dirty="0"/>
              <a:t> </a:t>
            </a:r>
            <a:r>
              <a:rPr lang="en-GB" altLang="en-US" sz="2400" dirty="0" smtClean="0"/>
              <a:t>Treatment</a:t>
            </a:r>
            <a:r>
              <a:rPr lang="en-GB" altLang="en-US" sz="2400" dirty="0"/>
              <a:t>:</a:t>
            </a:r>
          </a:p>
          <a:p>
            <a:pPr lvl="2" eaLnBrk="1" hangingPunct="1"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Quantitative </a:t>
            </a:r>
            <a:r>
              <a:rPr lang="en-GB" altLang="en-US" sz="2000" dirty="0"/>
              <a:t>evaluation of disease spread</a:t>
            </a:r>
          </a:p>
          <a:p>
            <a:pPr lvl="2" eaLnBrk="1" hangingPunct="1"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Rational </a:t>
            </a:r>
            <a:r>
              <a:rPr lang="en-GB" altLang="en-US" sz="2000" dirty="0"/>
              <a:t>drug design</a:t>
            </a:r>
          </a:p>
          <a:p>
            <a:pPr lvl="3" eaLnBrk="1" hangingPunct="1"/>
            <a:r>
              <a:rPr lang="en-GB" altLang="en-US" dirty="0"/>
              <a:t>e.g. first efficient drug against HIV (</a:t>
            </a:r>
            <a:r>
              <a:rPr lang="en-GB" altLang="en-US" dirty="0" err="1"/>
              <a:t>Norvir</a:t>
            </a:r>
            <a:r>
              <a:rPr lang="en-GB" altLang="en-US" dirty="0"/>
              <a:t> 1996)</a:t>
            </a:r>
          </a:p>
          <a:p>
            <a:pPr lvl="2" eaLnBrk="1" hangingPunct="1"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Gene </a:t>
            </a:r>
            <a:r>
              <a:rPr lang="en-GB" altLang="en-US" sz="2000" dirty="0"/>
              <a:t>therapy</a:t>
            </a:r>
          </a:p>
          <a:p>
            <a:pPr lvl="3" eaLnBrk="1" hangingPunct="1"/>
            <a:r>
              <a:rPr lang="en-GB" altLang="en-US" dirty="0"/>
              <a:t>e.g. “bubble” kids with no immune system</a:t>
            </a:r>
            <a:endParaRPr lang="en-GB" altLang="en-US" sz="2000" dirty="0"/>
          </a:p>
          <a:p>
            <a:pPr lvl="2" eaLnBrk="1" hangingPunct="1"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Animal </a:t>
            </a:r>
            <a:r>
              <a:rPr lang="en-GB" altLang="en-US" sz="2000" dirty="0"/>
              <a:t>model </a:t>
            </a:r>
          </a:p>
          <a:p>
            <a:pPr lvl="3" eaLnBrk="1" hangingPunct="1"/>
            <a:r>
              <a:rPr lang="en-GB" altLang="en-US" dirty="0"/>
              <a:t>e.g. zebra fish is the new mouse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 eaLnBrk="1" hangingPunct="1"/>
            <a:r>
              <a:rPr lang="en-GB" altLang="en-US" sz="4000" b="1" dirty="0" smtClean="0"/>
              <a:t>Aim of bioinformatics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-53975" y="990600"/>
            <a:ext cx="9197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400" b="1" dirty="0"/>
              <a:t>“To </a:t>
            </a:r>
            <a:r>
              <a:rPr lang="en-GB" altLang="en-US" sz="2400" b="1" i="1" dirty="0"/>
              <a:t>improve</a:t>
            </a:r>
            <a:r>
              <a:rPr lang="en-GB" altLang="en-US" sz="2400" b="1" dirty="0"/>
              <a:t> the quality of life” </a:t>
            </a:r>
            <a:r>
              <a:rPr lang="en-GB" altLang="en-US" sz="2400" b="1" dirty="0" smtClean="0"/>
              <a:t>by understanding how it works</a:t>
            </a:r>
            <a:endParaRPr lang="en-GB" altLang="en-US" sz="2400" dirty="0"/>
          </a:p>
        </p:txBody>
      </p:sp>
      <p:pic>
        <p:nvPicPr>
          <p:cNvPr id="7173" name="Picture 5" descr="Fi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019800"/>
            <a:ext cx="13811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 descr="Norvi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4724400"/>
            <a:ext cx="566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76400"/>
            <a:ext cx="2133600" cy="1251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13" descr="1979-Davi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876800"/>
            <a:ext cx="14732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988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build="p" bldLvl="4"/>
      <p:bldP spid="71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066800" y="990600"/>
            <a:ext cx="7543800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400" b="1" dirty="0"/>
              <a:t>Forensic</a:t>
            </a:r>
            <a:r>
              <a:rPr lang="en-GB" altLang="en-US" sz="2400" dirty="0"/>
              <a:t> </a:t>
            </a:r>
            <a:r>
              <a:rPr lang="en-GB" altLang="en-US" sz="2000" dirty="0"/>
              <a:t>(DNA fingerprints)</a:t>
            </a:r>
          </a:p>
          <a:p>
            <a:pPr eaLnBrk="1" hangingPunct="1"/>
            <a:r>
              <a:rPr lang="en-GB" altLang="en-US" sz="2000" dirty="0"/>
              <a:t>	</a:t>
            </a:r>
          </a:p>
          <a:p>
            <a:pPr lvl="1" eaLnBrk="1" hangingPunct="1">
              <a:buFontTx/>
              <a:buChar char="•"/>
            </a:pPr>
            <a:r>
              <a:rPr lang="en-GB" altLang="en-US" sz="2400" dirty="0"/>
              <a:t> </a:t>
            </a:r>
            <a:r>
              <a:rPr lang="en-GB" altLang="en-US" sz="2400" dirty="0" smtClean="0"/>
              <a:t>Criminal </a:t>
            </a:r>
            <a:r>
              <a:rPr lang="en-GB" altLang="en-US" sz="2400" dirty="0"/>
              <a:t>suspects </a:t>
            </a:r>
            <a:r>
              <a:rPr lang="en-GB" altLang="en-US" sz="2000" dirty="0"/>
              <a:t>(UK: database of 3M people) </a:t>
            </a:r>
          </a:p>
          <a:p>
            <a:pPr lvl="1" eaLnBrk="1" hangingPunct="1">
              <a:buFontTx/>
              <a:buChar char="•"/>
            </a:pPr>
            <a:r>
              <a:rPr lang="en-GB" altLang="en-US" sz="2400" dirty="0"/>
              <a:t> </a:t>
            </a:r>
            <a:r>
              <a:rPr lang="en-GB" altLang="en-US" sz="2400" dirty="0" smtClean="0"/>
              <a:t>Paternity </a:t>
            </a:r>
            <a:r>
              <a:rPr lang="en-GB" altLang="en-US" sz="2400" dirty="0"/>
              <a:t>tests </a:t>
            </a:r>
          </a:p>
          <a:p>
            <a:pPr lvl="1" eaLnBrk="1" hangingPunct="1"/>
            <a:r>
              <a:rPr lang="en-GB" altLang="en-US" sz="2000" dirty="0"/>
              <a:t>	</a:t>
            </a:r>
            <a:r>
              <a:rPr lang="en-GB" altLang="en-US" sz="2000" dirty="0" smtClean="0"/>
              <a:t>I</a:t>
            </a:r>
            <a:r>
              <a:rPr lang="en-GB" altLang="en-US" sz="2400" dirty="0" smtClean="0"/>
              <a:t>dentification </a:t>
            </a:r>
            <a:r>
              <a:rPr lang="en-GB" altLang="en-US" sz="2400" dirty="0"/>
              <a:t>of victims </a:t>
            </a:r>
            <a:r>
              <a:rPr lang="en-GB" altLang="en-US" sz="2000" dirty="0"/>
              <a:t>(Titanic, earthquakes…)</a:t>
            </a:r>
          </a:p>
          <a:p>
            <a:pPr lvl="1" eaLnBrk="1" hangingPunct="1">
              <a:buFontTx/>
              <a:buChar char="•"/>
            </a:pPr>
            <a:r>
              <a:rPr lang="en-GB" altLang="en-US" sz="2400" dirty="0"/>
              <a:t> </a:t>
            </a:r>
            <a:r>
              <a:rPr lang="en-GB" altLang="en-US" sz="2400" dirty="0" smtClean="0"/>
              <a:t>Prevent </a:t>
            </a:r>
            <a:r>
              <a:rPr lang="en-GB" altLang="en-US" sz="2400" dirty="0"/>
              <a:t>illegal trade </a:t>
            </a:r>
            <a:r>
              <a:rPr lang="en-GB" altLang="en-US" sz="2000" dirty="0"/>
              <a:t>(drugs, ivory…)</a:t>
            </a:r>
          </a:p>
          <a:p>
            <a:pPr eaLnBrk="1" hangingPunct="1"/>
            <a:endParaRPr lang="en-GB" altLang="en-US" sz="2000" dirty="0"/>
          </a:p>
          <a:p>
            <a:pPr eaLnBrk="1" hangingPunct="1"/>
            <a:r>
              <a:rPr lang="en-GB" altLang="en-US" sz="2400" b="1" dirty="0" err="1"/>
              <a:t>Paleoanthropology</a:t>
            </a:r>
            <a:r>
              <a:rPr lang="en-GB" altLang="en-US" sz="2400" b="1" dirty="0"/>
              <a:t> &amp; archaeology</a:t>
            </a:r>
            <a:endParaRPr lang="en-GB" altLang="en-US" sz="2400" dirty="0"/>
          </a:p>
          <a:p>
            <a:pPr lvl="1" eaLnBrk="1" hangingPunct="1">
              <a:buFontTx/>
              <a:buChar char="•"/>
            </a:pPr>
            <a:endParaRPr lang="en-GB" altLang="en-US" sz="2000" dirty="0"/>
          </a:p>
          <a:p>
            <a:pPr lvl="1" eaLnBrk="1" hangingPunct="1">
              <a:buFontTx/>
              <a:buChar char="•"/>
            </a:pPr>
            <a:r>
              <a:rPr lang="en-GB" altLang="en-US" sz="2400" dirty="0"/>
              <a:t> Human evolution</a:t>
            </a:r>
          </a:p>
          <a:p>
            <a:pPr lvl="2" eaLnBrk="1" hangingPunct="1"/>
            <a:r>
              <a:rPr lang="en-GB" altLang="en-US" sz="2000" dirty="0"/>
              <a:t>e.g. where is the first American from?</a:t>
            </a:r>
          </a:p>
          <a:p>
            <a:pPr lvl="1" eaLnBrk="1" hangingPunct="1"/>
            <a:endParaRPr lang="en-GB" altLang="en-US" sz="2000" dirty="0"/>
          </a:p>
          <a:p>
            <a:pPr eaLnBrk="1" hangingPunct="1"/>
            <a:r>
              <a:rPr lang="en-GB" altLang="en-US" sz="2400" b="1" dirty="0"/>
              <a:t>Food industry</a:t>
            </a:r>
          </a:p>
          <a:p>
            <a:pPr eaLnBrk="1" hangingPunct="1"/>
            <a:endParaRPr lang="en-GB" altLang="en-US" sz="2000" b="1" dirty="0"/>
          </a:p>
          <a:p>
            <a:pPr lvl="1" eaLnBrk="1" hangingPunct="1">
              <a:buFontTx/>
              <a:buChar char="•"/>
            </a:pPr>
            <a:r>
              <a:rPr lang="en-GB" altLang="en-US" sz="2400" dirty="0"/>
              <a:t> GMOs </a:t>
            </a:r>
            <a:r>
              <a:rPr lang="en-GB" altLang="en-US" sz="2000" dirty="0"/>
              <a:t>(Genetically Modified Organisms)</a:t>
            </a:r>
            <a:r>
              <a:rPr lang="en-GB" altLang="en-US" sz="2400" dirty="0"/>
              <a:t> </a:t>
            </a:r>
          </a:p>
          <a:p>
            <a:pPr lvl="2" eaLnBrk="1" hangingPunct="1"/>
            <a:r>
              <a:rPr lang="en-GB" altLang="en-US" sz="2000" dirty="0"/>
              <a:t>Famine buster or </a:t>
            </a:r>
            <a:r>
              <a:rPr lang="en-GB" altLang="en-US" sz="2000" dirty="0" err="1"/>
              <a:t>Frankenfood</a:t>
            </a:r>
            <a:r>
              <a:rPr lang="en-GB" altLang="en-US" sz="2000" dirty="0"/>
              <a:t>?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14400"/>
          </a:xfrm>
          <a:noFill/>
        </p:spPr>
        <p:txBody>
          <a:bodyPr/>
          <a:lstStyle/>
          <a:p>
            <a:pPr eaLnBrk="1" hangingPunct="1"/>
            <a:r>
              <a:rPr lang="en-GB" altLang="en-US" sz="4000" b="1" smtClean="0"/>
              <a:t>Other applications</a:t>
            </a:r>
          </a:p>
        </p:txBody>
      </p:sp>
      <p:pic>
        <p:nvPicPr>
          <p:cNvPr id="28683" name="Picture 11" descr="00059EF0-78DD-1158-B8DD83414B7F0000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200400"/>
            <a:ext cx="1020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5" name="Picture 13" descr="Map of various haplotyp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419600"/>
            <a:ext cx="17526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7" name="Picture 15" descr="EFD46DE0-14E0-4951-8C0FAE814092DC6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638800"/>
            <a:ext cx="8239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215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CC0099"/>
                </a:solidFill>
              </a:rPr>
              <a:t>Big </a:t>
            </a:r>
            <a:r>
              <a:rPr lang="en-US" altLang="en-US" b="1" dirty="0" smtClean="0">
                <a:solidFill>
                  <a:srgbClr val="CC0099"/>
                </a:solidFill>
              </a:rPr>
              <a:t>Goal</a:t>
            </a:r>
            <a:r>
              <a:rPr lang="en-US" altLang="en-US" b="1" dirty="0">
                <a:solidFill>
                  <a:srgbClr val="CC0099"/>
                </a:solidFill>
              </a:rPr>
              <a:t/>
            </a:r>
            <a:br>
              <a:rPr lang="en-US" altLang="en-US" b="1" dirty="0">
                <a:solidFill>
                  <a:srgbClr val="CC0099"/>
                </a:solidFill>
              </a:rPr>
            </a:br>
            <a:endParaRPr lang="fa-IR" dirty="0"/>
          </a:p>
        </p:txBody>
      </p:sp>
      <p:sp>
        <p:nvSpPr>
          <p:cNvPr id="3" name="Rectangle 2"/>
          <p:cNvSpPr/>
          <p:nvPr/>
        </p:nvSpPr>
        <p:spPr>
          <a:xfrm>
            <a:off x="609600" y="1143000"/>
            <a:ext cx="8001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425" indent="22225">
              <a:buFontTx/>
              <a:buNone/>
            </a:pPr>
            <a:r>
              <a:rPr lang="en-US" altLang="en-US" sz="4000" b="1" dirty="0" smtClean="0"/>
              <a:t>Discovery </a:t>
            </a:r>
            <a:r>
              <a:rPr lang="en-US" altLang="en-US" sz="4000" b="1" dirty="0"/>
              <a:t>of </a:t>
            </a:r>
            <a:r>
              <a:rPr lang="en-US" altLang="en-US" sz="4000" b="1" dirty="0">
                <a:solidFill>
                  <a:srgbClr val="CC0099"/>
                </a:solidFill>
              </a:rPr>
              <a:t>new biological </a:t>
            </a:r>
            <a:r>
              <a:rPr lang="en-US" altLang="en-US" sz="4000" b="1" dirty="0" smtClean="0">
                <a:solidFill>
                  <a:srgbClr val="CC0099"/>
                </a:solidFill>
              </a:rPr>
              <a:t>insights</a:t>
            </a:r>
            <a:r>
              <a:rPr lang="en-US" altLang="en-US" sz="4000" b="1" dirty="0" smtClean="0"/>
              <a:t> </a:t>
            </a:r>
            <a:endParaRPr lang="en-US" altLang="en-US" sz="4000" b="1" dirty="0"/>
          </a:p>
          <a:p>
            <a:pPr marL="98425" indent="22225"/>
            <a:r>
              <a:rPr lang="en-US" altLang="en-US" sz="4000" b="1" dirty="0"/>
              <a:t>  Create a </a:t>
            </a:r>
            <a:r>
              <a:rPr lang="en-US" altLang="en-US" sz="4000" b="1" dirty="0">
                <a:solidFill>
                  <a:srgbClr val="CC0099"/>
                </a:solidFill>
              </a:rPr>
              <a:t>global perspective</a:t>
            </a:r>
            <a:r>
              <a:rPr lang="en-US" altLang="en-US" sz="4000" b="1" dirty="0"/>
              <a:t> of living system</a:t>
            </a:r>
          </a:p>
          <a:p>
            <a:pPr marL="98425" indent="22225"/>
            <a:r>
              <a:rPr lang="en-US" altLang="en-US" sz="4000" b="1" dirty="0"/>
              <a:t>  Formulate </a:t>
            </a:r>
            <a:r>
              <a:rPr lang="en-US" altLang="en-US" sz="4000" b="1" dirty="0">
                <a:solidFill>
                  <a:srgbClr val="CC0099"/>
                </a:solidFill>
              </a:rPr>
              <a:t>unifying principles</a:t>
            </a:r>
            <a:r>
              <a:rPr lang="en-US" altLang="en-US" sz="4000" b="1" dirty="0"/>
              <a:t> in biology</a:t>
            </a:r>
          </a:p>
          <a:p>
            <a:pPr marL="98425" indent="22225"/>
            <a:r>
              <a:rPr lang="en-US" altLang="en-US" sz="4000" b="1" dirty="0"/>
              <a:t>  From ‘</a:t>
            </a:r>
            <a:r>
              <a:rPr lang="en-US" altLang="en-US" sz="4000" b="1" dirty="0">
                <a:solidFill>
                  <a:srgbClr val="CC0099"/>
                </a:solidFill>
              </a:rPr>
              <a:t>unknown’ to ‘known</a:t>
            </a:r>
            <a:r>
              <a:rPr lang="en-US" altLang="en-US" sz="4000" b="1" dirty="0"/>
              <a:t>’</a:t>
            </a:r>
          </a:p>
          <a:p>
            <a:pPr marL="98425" indent="22225"/>
            <a:r>
              <a:rPr lang="en-US" altLang="en-US" sz="4000" b="1" dirty="0"/>
              <a:t>  </a:t>
            </a:r>
            <a:r>
              <a:rPr lang="en-US" altLang="en-US" sz="4000" b="1" dirty="0">
                <a:solidFill>
                  <a:srgbClr val="CC0099"/>
                </a:solidFill>
              </a:rPr>
              <a:t>Fast , efficient</a:t>
            </a:r>
            <a:r>
              <a:rPr lang="en-US" altLang="en-US" sz="4000" b="1" dirty="0"/>
              <a:t> way to extract information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90915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162800" cy="990600"/>
          </a:xfrm>
        </p:spPr>
        <p:txBody>
          <a:bodyPr>
            <a:normAutofit fontScale="90000"/>
          </a:bodyPr>
          <a:lstStyle/>
          <a:p>
            <a:r>
              <a:rPr lang="en-US" altLang="en-US" smtClean="0"/>
              <a:t>Bioinformatics vs Computational Biology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4495800"/>
          </a:xfrm>
        </p:spPr>
        <p:txBody>
          <a:bodyPr/>
          <a:lstStyle/>
          <a:p>
            <a:r>
              <a:rPr lang="en-US" altLang="en-US" dirty="0" smtClean="0"/>
              <a:t>Almost interchangeable</a:t>
            </a:r>
          </a:p>
          <a:p>
            <a:r>
              <a:rPr lang="en-US" altLang="en-US" dirty="0" smtClean="0"/>
              <a:t>Computational biology may be broader</a:t>
            </a:r>
          </a:p>
          <a:p>
            <a:pPr lvl="1"/>
            <a:r>
              <a:rPr lang="en-US" altLang="en-US" b="1" dirty="0" smtClean="0">
                <a:ea typeface="ＭＳ Ｐゴシック" charset="-128"/>
              </a:rPr>
              <a:t>Computational biology </a:t>
            </a:r>
            <a:r>
              <a:rPr lang="en-US" altLang="en-US" dirty="0" smtClean="0">
                <a:ea typeface="ＭＳ Ｐゴシック" charset="-128"/>
              </a:rPr>
              <a:t>is an </a:t>
            </a:r>
            <a:r>
              <a:rPr lang="en-US" altLang="en-US" b="1" dirty="0" smtClean="0">
                <a:ea typeface="ＭＳ Ｐゴシック" charset="-128"/>
              </a:rPr>
              <a:t>interdisciplinary field</a:t>
            </a:r>
            <a:r>
              <a:rPr lang="en-US" altLang="en-US" dirty="0" smtClean="0">
                <a:ea typeface="ＭＳ Ｐゴシック" charset="-128"/>
              </a:rPr>
              <a:t> that applies the </a:t>
            </a:r>
            <a:r>
              <a:rPr lang="en-US" altLang="en-US" b="1" dirty="0" smtClean="0">
                <a:ea typeface="ＭＳ Ｐゴシック" charset="-128"/>
              </a:rPr>
              <a:t>techniques of computer science</a:t>
            </a:r>
            <a:r>
              <a:rPr lang="en-US" altLang="en-US" dirty="0" smtClean="0">
                <a:ea typeface="ＭＳ Ｐゴシック" charset="-128"/>
              </a:rPr>
              <a:t>, applied </a:t>
            </a:r>
            <a:r>
              <a:rPr lang="en-US" altLang="en-US" b="1" dirty="0" smtClean="0">
                <a:ea typeface="ＭＳ Ｐゴシック" charset="-128"/>
              </a:rPr>
              <a:t>mathematics and statistics </a:t>
            </a:r>
            <a:r>
              <a:rPr lang="en-US" altLang="en-US" dirty="0" smtClean="0">
                <a:ea typeface="ＭＳ Ｐゴシック" charset="-128"/>
              </a:rPr>
              <a:t>to address </a:t>
            </a:r>
            <a:r>
              <a:rPr lang="en-US" altLang="en-US" b="1" dirty="0" smtClean="0">
                <a:ea typeface="ＭＳ Ｐゴシック" charset="-128"/>
              </a:rPr>
              <a:t>biological </a:t>
            </a:r>
            <a:r>
              <a:rPr lang="en-US" altLang="en-US" b="1" dirty="0" smtClean="0">
                <a:ea typeface="ＭＳ Ｐゴシック" charset="-128"/>
              </a:rPr>
              <a:t>problems</a:t>
            </a:r>
            <a:endParaRPr lang="en-US" altLang="en-US" dirty="0">
              <a:ea typeface="ＭＳ Ｐゴシック" charset="-128"/>
            </a:endParaRPr>
          </a:p>
          <a:p>
            <a:pPr lvl="1"/>
            <a:r>
              <a:rPr lang="en-US" altLang="en-US" dirty="0" smtClean="0">
                <a:ea typeface="ＭＳ Ｐゴシック" charset="-128"/>
              </a:rPr>
              <a:t>Includes </a:t>
            </a:r>
            <a:r>
              <a:rPr lang="en-US" altLang="en-US" dirty="0" smtClean="0">
                <a:ea typeface="ＭＳ Ｐゴシック" charset="-128"/>
              </a:rPr>
              <a:t>bioinformatics</a:t>
            </a:r>
          </a:p>
        </p:txBody>
      </p:sp>
    </p:spTree>
    <p:extLst>
      <p:ext uri="{BB962C8B-B14F-4D97-AF65-F5344CB8AC3E}">
        <p14:creationId xmlns:p14="http://schemas.microsoft.com/office/powerpoint/2010/main" val="317374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/>
              <a:t>Impacts of Bioinformatics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On biological sciences (and medical sciences)</a:t>
            </a:r>
          </a:p>
          <a:p>
            <a:pPr lvl="1"/>
            <a:r>
              <a:rPr lang="en-US" altLang="en-US" dirty="0" smtClean="0">
                <a:ea typeface="ＭＳ Ｐゴシック" charset="-128"/>
              </a:rPr>
              <a:t>Large scale </a:t>
            </a:r>
            <a:r>
              <a:rPr lang="en-US" altLang="en-US" b="1" dirty="0" smtClean="0">
                <a:ea typeface="ＭＳ Ｐゴシック" charset="-128"/>
              </a:rPr>
              <a:t>experimental techniques </a:t>
            </a:r>
          </a:p>
          <a:p>
            <a:pPr lvl="1"/>
            <a:r>
              <a:rPr lang="en-US" altLang="en-US" b="1" dirty="0" smtClean="0">
                <a:ea typeface="ＭＳ Ｐゴシック" charset="-128"/>
              </a:rPr>
              <a:t>Information growth</a:t>
            </a:r>
          </a:p>
          <a:p>
            <a:r>
              <a:rPr lang="en-US" altLang="en-US" dirty="0" smtClean="0"/>
              <a:t>On computational sciences</a:t>
            </a:r>
          </a:p>
          <a:p>
            <a:pPr lvl="1"/>
            <a:r>
              <a:rPr lang="en-US" altLang="en-US" dirty="0" smtClean="0">
                <a:ea typeface="ＭＳ Ｐゴシック" charset="-128"/>
              </a:rPr>
              <a:t>Biological has become a large source for new </a:t>
            </a:r>
            <a:r>
              <a:rPr lang="en-US" altLang="en-US" b="1" dirty="0" smtClean="0">
                <a:ea typeface="ＭＳ Ｐゴシック" charset="-128"/>
              </a:rPr>
              <a:t>algorithmic and statistical problems</a:t>
            </a:r>
            <a:r>
              <a:rPr lang="en-US" altLang="en-US" dirty="0" smtClean="0">
                <a:ea typeface="ＭＳ Ｐゴシック" charset="-128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3111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644</Words>
  <Application>Microsoft Office PowerPoint</Application>
  <PresentationFormat>On-screen Show (4:3)</PresentationFormat>
  <Paragraphs>187</Paragraphs>
  <Slides>17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Introduction to Bioinformatic </vt:lpstr>
      <vt:lpstr>What is bioinformatics?</vt:lpstr>
      <vt:lpstr>Important sub-disciplines within bioinformatics</vt:lpstr>
      <vt:lpstr>Bioinformatics</vt:lpstr>
      <vt:lpstr>Aim of bioinformatics</vt:lpstr>
      <vt:lpstr>Other applications</vt:lpstr>
      <vt:lpstr>Big Goal </vt:lpstr>
      <vt:lpstr>Bioinformatics vs Computational Biology</vt:lpstr>
      <vt:lpstr>Impacts of Bioinformatics</vt:lpstr>
      <vt:lpstr>Related Fields</vt:lpstr>
      <vt:lpstr>Bioinformatics Problems/Applications</vt:lpstr>
      <vt:lpstr>Bioinformatics Flow Chart (0)</vt:lpstr>
      <vt:lpstr>Bioinformatics Flow Chart (1)</vt:lpstr>
      <vt:lpstr>Bioinformatics Flow Chart (2)</vt:lpstr>
      <vt:lpstr>Why is Bioinformatics Important?</vt:lpstr>
      <vt:lpstr>Why is bioinformatics hot?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Bioinformatics</dc:title>
  <dc:creator>arshad hosseini</dc:creator>
  <cp:lastModifiedBy>arshad hosseini</cp:lastModifiedBy>
  <cp:revision>13</cp:revision>
  <dcterms:created xsi:type="dcterms:W3CDTF">2006-08-16T00:00:00Z</dcterms:created>
  <dcterms:modified xsi:type="dcterms:W3CDTF">2018-12-10T04:58:21Z</dcterms:modified>
</cp:coreProperties>
</file>