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0" r:id="rId4"/>
    <p:sldId id="261" r:id="rId5"/>
    <p:sldId id="258" r:id="rId6"/>
    <p:sldId id="265" r:id="rId7"/>
    <p:sldId id="262" r:id="rId8"/>
    <p:sldId id="263" r:id="rId9"/>
    <p:sldId id="264" r:id="rId10"/>
    <p:sldId id="268" r:id="rId11"/>
    <p:sldId id="269" r:id="rId12"/>
    <p:sldId id="266" r:id="rId13"/>
    <p:sldId id="267" r:id="rId14"/>
    <p:sldId id="259" r:id="rId15"/>
    <p:sldId id="270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85CBEC-6909-4DE3-867E-80FBF6CEDDD0}" type="datetimeFigureOut">
              <a:rPr lang="en-US" smtClean="0"/>
              <a:t>10/16/2018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442C4D-1644-4F9B-8A9B-FD240BCF92CB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844377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85CBEC-6909-4DE3-867E-80FBF6CEDDD0}" type="datetimeFigureOut">
              <a:rPr lang="en-US" smtClean="0"/>
              <a:t>10/16/2018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442C4D-1644-4F9B-8A9B-FD240BCF92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69890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85CBEC-6909-4DE3-867E-80FBF6CEDDD0}" type="datetimeFigureOut">
              <a:rPr lang="en-US" smtClean="0"/>
              <a:t>10/16/2018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442C4D-1644-4F9B-8A9B-FD240BCF92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28273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85CBEC-6909-4DE3-867E-80FBF6CEDDD0}" type="datetimeFigureOut">
              <a:rPr lang="en-US" smtClean="0"/>
              <a:t>10/16/2018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442C4D-1644-4F9B-8A9B-FD240BCF92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01135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85CBEC-6909-4DE3-867E-80FBF6CEDDD0}" type="datetimeFigureOut">
              <a:rPr lang="en-US" smtClean="0"/>
              <a:t>10/16/2018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442C4D-1644-4F9B-8A9B-FD240BCF92CB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304863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85CBEC-6909-4DE3-867E-80FBF6CEDDD0}" type="datetimeFigureOut">
              <a:rPr lang="en-US" smtClean="0"/>
              <a:t>10/16/2018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442C4D-1644-4F9B-8A9B-FD240BCF92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99606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85CBEC-6909-4DE3-867E-80FBF6CEDDD0}" type="datetimeFigureOut">
              <a:rPr lang="en-US" smtClean="0"/>
              <a:t>10/16/2018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442C4D-1644-4F9B-8A9B-FD240BCF92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62428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85CBEC-6909-4DE3-867E-80FBF6CEDDD0}" type="datetimeFigureOut">
              <a:rPr lang="en-US" smtClean="0"/>
              <a:t>10/16/2018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442C4D-1644-4F9B-8A9B-FD240BCF92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80167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85CBEC-6909-4DE3-867E-80FBF6CEDDD0}" type="datetimeFigureOut">
              <a:rPr lang="en-US" smtClean="0"/>
              <a:t>10/16/2018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442C4D-1644-4F9B-8A9B-FD240BCF92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39968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8385CBEC-6909-4DE3-867E-80FBF6CEDDD0}" type="datetimeFigureOut">
              <a:rPr lang="en-US" smtClean="0"/>
              <a:t>10/16/2018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4442C4D-1644-4F9B-8A9B-FD240BCF92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55267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85CBEC-6909-4DE3-867E-80FBF6CEDDD0}" type="datetimeFigureOut">
              <a:rPr lang="en-US" smtClean="0"/>
              <a:t>10/16/2018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442C4D-1644-4F9B-8A9B-FD240BCF92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6154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8385CBEC-6909-4DE3-867E-80FBF6CEDDD0}" type="datetimeFigureOut">
              <a:rPr lang="en-US" smtClean="0"/>
              <a:t>10/16/2018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44442C4D-1644-4F9B-8A9B-FD240BCF92CB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163725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behdasht.gov.ir/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fa-IR" sz="5400" dirty="0" smtClean="0">
                <a:cs typeface="B Titr" panose="00000700000000000000" pitchFamily="2" charset="-78"/>
              </a:rPr>
              <a:t>روش های جستجوی اطلاعات در اینترنت</a:t>
            </a:r>
            <a:endParaRPr lang="en-US" sz="5400" dirty="0">
              <a:cs typeface="B Titr" panose="00000700000000000000" pitchFamily="2" charset="-78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lang="fa-IR" dirty="0" smtClean="0">
                <a:cs typeface="B Titr" panose="00000700000000000000" pitchFamily="2" charset="-78"/>
              </a:rPr>
              <a:t>دانشگاه علوم پزشکی ایران</a:t>
            </a:r>
          </a:p>
          <a:p>
            <a:pPr algn="ctr"/>
            <a:r>
              <a:rPr lang="fa-IR" dirty="0" smtClean="0">
                <a:cs typeface="B Titr" panose="00000700000000000000" pitchFamily="2" charset="-78"/>
              </a:rPr>
              <a:t>1397/7/24</a:t>
            </a:r>
            <a:endParaRPr lang="en-US" dirty="0">
              <a:cs typeface="B Titr" panose="000007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52839576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fa-IR" b="1" dirty="0" smtClean="0">
                <a:cs typeface="B Titr" panose="00000700000000000000" pitchFamily="2" charset="-78"/>
              </a:rPr>
              <a:t>موتورهای جستجو</a:t>
            </a:r>
            <a:endParaRPr lang="en-US" b="1" dirty="0">
              <a:cs typeface="B Titr" panose="00000700000000000000" pitchFamily="2" charset="-78"/>
            </a:endParaRPr>
          </a:p>
        </p:txBody>
      </p:sp>
      <p:pic>
        <p:nvPicPr>
          <p:cNvPr id="4" name="Content Placeholder 3" descr="http://www.pajoohe.com/uploaded_files/45084/1/02.jpg"/>
          <p:cNvPicPr>
            <a:picLocks noGrp="1"/>
          </p:cNvPicPr>
          <p:nvPr>
            <p:ph idx="1"/>
          </p:nvPr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2510443" y="1911927"/>
            <a:ext cx="7664335" cy="409817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27712339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fa-IR" dirty="0" smtClean="0">
                <a:cs typeface="B Titr" panose="00000700000000000000" pitchFamily="2" charset="-78"/>
              </a:rPr>
              <a:t>راهبردهای جستجو</a:t>
            </a:r>
            <a:endParaRPr lang="en-US" dirty="0">
              <a:cs typeface="B Titr" panose="00000700000000000000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fa-IR" dirty="0" smtClean="0">
                <a:cs typeface="B Titr" panose="00000700000000000000" pitchFamily="2" charset="-78"/>
              </a:rPr>
              <a:t>جستجوهای قالبی (صفحه وب، عکس، فیلم، صوت)</a:t>
            </a:r>
          </a:p>
          <a:p>
            <a:pPr algn="r" rtl="1"/>
            <a:r>
              <a:rPr lang="fa-IR" dirty="0" smtClean="0">
                <a:cs typeface="B Titr" panose="00000700000000000000" pitchFamily="2" charset="-78"/>
              </a:rPr>
              <a:t>جستجوهای کلیدواژه ای</a:t>
            </a:r>
          </a:p>
          <a:p>
            <a:pPr algn="r" rtl="1"/>
            <a:r>
              <a:rPr lang="fa-IR" dirty="0" smtClean="0">
                <a:cs typeface="B Titr" panose="00000700000000000000" pitchFamily="2" charset="-78"/>
              </a:rPr>
              <a:t>عملگرهای بولی (</a:t>
            </a:r>
            <a:r>
              <a:rPr lang="en-US" dirty="0" smtClean="0">
                <a:cs typeface="B Titr" panose="00000700000000000000" pitchFamily="2" charset="-78"/>
              </a:rPr>
              <a:t>AND, OR, NOT</a:t>
            </a:r>
            <a:r>
              <a:rPr lang="fa-IR" dirty="0" smtClean="0">
                <a:cs typeface="B Titr" panose="00000700000000000000" pitchFamily="2" charset="-78"/>
              </a:rPr>
              <a:t>)</a:t>
            </a:r>
            <a:endParaRPr lang="en-US" dirty="0" smtClean="0">
              <a:cs typeface="B Titr" panose="00000700000000000000" pitchFamily="2" charset="-78"/>
            </a:endParaRPr>
          </a:p>
          <a:p>
            <a:pPr algn="r" rtl="1"/>
            <a:r>
              <a:rPr lang="fa-IR" dirty="0" smtClean="0">
                <a:cs typeface="B Titr" panose="00000700000000000000" pitchFamily="2" charset="-78"/>
              </a:rPr>
              <a:t>محدودکننده های جستجو </a:t>
            </a:r>
          </a:p>
          <a:p>
            <a:pPr algn="r" rtl="1"/>
            <a:endParaRPr lang="fa-IR" dirty="0" smtClean="0">
              <a:cs typeface="B Titr" panose="00000700000000000000" pitchFamily="2" charset="-78"/>
            </a:endParaRPr>
          </a:p>
          <a:p>
            <a:pPr algn="r" rtl="1"/>
            <a:endParaRPr lang="en-US" dirty="0">
              <a:cs typeface="B Titr" panose="000007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38211924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fa-IR" dirty="0" smtClean="0">
                <a:cs typeface="B Titr" panose="00000700000000000000" pitchFamily="2" charset="-78"/>
              </a:rPr>
              <a:t>پرتال های رسمی</a:t>
            </a:r>
            <a:endParaRPr lang="en-US" dirty="0">
              <a:cs typeface="B Titr" panose="00000700000000000000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r" rtl="1">
              <a:spcBef>
                <a:spcPct val="50000"/>
              </a:spcBef>
            </a:pPr>
            <a:r>
              <a:rPr lang="fa-IR" altLang="zh-CN" b="1" dirty="0">
                <a:latin typeface="Tahoma" pitchFamily="34" charset="0"/>
                <a:ea typeface="SimSun" pitchFamily="2" charset="-122"/>
                <a:cs typeface="B Titr" pitchFamily="2" charset="-78"/>
              </a:rPr>
              <a:t>مرکز اطلاعات و مدارک علمی ایران</a:t>
            </a:r>
            <a:r>
              <a:rPr lang="en-US" altLang="zh-CN" b="1" dirty="0">
                <a:latin typeface="Tahoma" pitchFamily="34" charset="0"/>
                <a:ea typeface="SimSun" pitchFamily="2" charset="-122"/>
                <a:cs typeface="B Titr" pitchFamily="2" charset="-78"/>
              </a:rPr>
              <a:t>www.irandoc.ac.ir                              </a:t>
            </a:r>
          </a:p>
          <a:p>
            <a:pPr algn="r" rtl="1">
              <a:spcBef>
                <a:spcPct val="50000"/>
              </a:spcBef>
            </a:pPr>
            <a:r>
              <a:rPr lang="fa-IR" altLang="zh-CN" b="1" dirty="0" smtClean="0">
                <a:latin typeface="Tahoma" pitchFamily="34" charset="0"/>
                <a:ea typeface="SimSun" pitchFamily="2" charset="-122"/>
                <a:cs typeface="B Titr" pitchFamily="2" charset="-78"/>
              </a:rPr>
              <a:t>وزارت بهداشت			                             </a:t>
            </a:r>
            <a:r>
              <a:rPr lang="en-US" b="1" dirty="0" smtClean="0">
                <a:latin typeface="Tahoma" pitchFamily="34" charset="0"/>
                <a:ea typeface="SimSun" pitchFamily="2" charset="-122"/>
                <a:cs typeface="B Titr" pitchFamily="2" charset="-78"/>
              </a:rPr>
              <a:t>www.behdasht.gov.ir</a:t>
            </a:r>
            <a:endParaRPr lang="en-US" b="1" dirty="0">
              <a:latin typeface="Tahoma" pitchFamily="34" charset="0"/>
              <a:ea typeface="SimSun" pitchFamily="2" charset="-122"/>
              <a:cs typeface="B Titr" pitchFamily="2" charset="-78"/>
              <a:hlinkClick r:id="rId2"/>
            </a:endParaRPr>
          </a:p>
          <a:p>
            <a:pPr algn="r" rtl="1">
              <a:spcBef>
                <a:spcPct val="50000"/>
              </a:spcBef>
            </a:pPr>
            <a:r>
              <a:rPr lang="fa-IR" altLang="zh-CN" b="1" dirty="0" smtClean="0">
                <a:latin typeface="Tahoma" pitchFamily="34" charset="0"/>
                <a:ea typeface="SimSun" pitchFamily="2" charset="-122"/>
                <a:cs typeface="B Titr" pitchFamily="2" charset="-78"/>
              </a:rPr>
              <a:t>پایگاه </a:t>
            </a:r>
            <a:r>
              <a:rPr lang="fa-IR" altLang="zh-CN" b="1" dirty="0">
                <a:latin typeface="Tahoma" pitchFamily="34" charset="0"/>
                <a:ea typeface="SimSun" pitchFamily="2" charset="-122"/>
                <a:cs typeface="B Titr" pitchFamily="2" charset="-78"/>
              </a:rPr>
              <a:t>اطلاعاتی سازمان پژوهش های علمی و صنعتی ایران</a:t>
            </a:r>
            <a:r>
              <a:rPr lang="en-US" altLang="zh-CN" b="1" dirty="0">
                <a:latin typeface="Tahoma" pitchFamily="34" charset="0"/>
                <a:ea typeface="SimSun" pitchFamily="2" charset="-122"/>
                <a:cs typeface="B Titr" pitchFamily="2" charset="-78"/>
              </a:rPr>
              <a:t>         </a:t>
            </a:r>
            <a:r>
              <a:rPr lang="fa-IR" altLang="zh-CN" b="1" dirty="0">
                <a:latin typeface="Tahoma" pitchFamily="34" charset="0"/>
                <a:ea typeface="SimSun" pitchFamily="2" charset="-122"/>
                <a:cs typeface="B Titr" pitchFamily="2" charset="-78"/>
              </a:rPr>
              <a:t> </a:t>
            </a:r>
            <a:r>
              <a:rPr lang="en-US" altLang="zh-CN" b="1" dirty="0">
                <a:latin typeface="Tahoma" pitchFamily="34" charset="0"/>
                <a:ea typeface="SimSun" pitchFamily="2" charset="-122"/>
                <a:cs typeface="B Titr" pitchFamily="2" charset="-78"/>
              </a:rPr>
              <a:t>www.irost.com</a:t>
            </a:r>
          </a:p>
          <a:p>
            <a:pPr algn="r" rtl="1">
              <a:spcBef>
                <a:spcPct val="50000"/>
              </a:spcBef>
            </a:pPr>
            <a:r>
              <a:rPr lang="fa-IR" altLang="zh-CN" b="1" dirty="0" smtClean="0">
                <a:latin typeface="Tahoma" pitchFamily="34" charset="0"/>
                <a:ea typeface="SimSun" pitchFamily="2" charset="-122"/>
                <a:cs typeface="B Titr" pitchFamily="2" charset="-78"/>
              </a:rPr>
              <a:t>شبکه </a:t>
            </a:r>
            <a:r>
              <a:rPr lang="fa-IR" altLang="zh-CN" b="1" dirty="0">
                <a:latin typeface="Tahoma" pitchFamily="34" charset="0"/>
                <a:ea typeface="SimSun" pitchFamily="2" charset="-122"/>
                <a:cs typeface="B Titr" pitchFamily="2" charset="-78"/>
              </a:rPr>
              <a:t>اطلاعات صنعتی ایران </a:t>
            </a:r>
            <a:r>
              <a:rPr lang="en-US" altLang="zh-CN" b="1" dirty="0">
                <a:latin typeface="Tahoma" pitchFamily="34" charset="0"/>
                <a:ea typeface="SimSun" pitchFamily="2" charset="-122"/>
                <a:cs typeface="B Titr" pitchFamily="2" charset="-78"/>
              </a:rPr>
              <a:t>www.iranindustry.com                                </a:t>
            </a:r>
          </a:p>
          <a:p>
            <a:pPr algn="r" rtl="1">
              <a:spcBef>
                <a:spcPct val="50000"/>
              </a:spcBef>
            </a:pPr>
            <a:r>
              <a:rPr lang="fa-IR" altLang="zh-CN" b="1" dirty="0" smtClean="0">
                <a:latin typeface="Tahoma" pitchFamily="34" charset="0"/>
                <a:ea typeface="SimSun" pitchFamily="2" charset="-122"/>
                <a:cs typeface="B Titr" pitchFamily="2" charset="-78"/>
              </a:rPr>
              <a:t>مرکز </a:t>
            </a:r>
            <a:r>
              <a:rPr lang="fa-IR" altLang="zh-CN" b="1" dirty="0">
                <a:latin typeface="Tahoma" pitchFamily="34" charset="0"/>
                <a:ea typeface="SimSun" pitchFamily="2" charset="-122"/>
                <a:cs typeface="B Titr" pitchFamily="2" charset="-78"/>
              </a:rPr>
              <a:t>آمار ایران</a:t>
            </a:r>
            <a:r>
              <a:rPr lang="en-US" altLang="zh-CN" b="1" dirty="0">
                <a:latin typeface="Tahoma" pitchFamily="34" charset="0"/>
                <a:ea typeface="SimSun" pitchFamily="2" charset="-122"/>
                <a:cs typeface="B Titr" pitchFamily="2" charset="-78"/>
              </a:rPr>
              <a:t>                                                              </a:t>
            </a:r>
            <a:r>
              <a:rPr lang="fa-IR" altLang="zh-CN" b="1" dirty="0">
                <a:latin typeface="Tahoma" pitchFamily="34" charset="0"/>
                <a:ea typeface="SimSun" pitchFamily="2" charset="-122"/>
                <a:cs typeface="B Titr" pitchFamily="2" charset="-78"/>
              </a:rPr>
              <a:t> </a:t>
            </a:r>
            <a:r>
              <a:rPr lang="en-US" altLang="zh-CN" b="1" dirty="0">
                <a:latin typeface="Tahoma" pitchFamily="34" charset="0"/>
                <a:ea typeface="SimSun" pitchFamily="2" charset="-122"/>
                <a:cs typeface="B Titr" pitchFamily="2" charset="-78"/>
              </a:rPr>
              <a:t>www.sci.or.ir</a:t>
            </a:r>
            <a:r>
              <a:rPr lang="fa-IR" altLang="zh-CN" b="1" dirty="0">
                <a:latin typeface="Tahoma" pitchFamily="34" charset="0"/>
                <a:ea typeface="SimSun" pitchFamily="2" charset="-122"/>
                <a:cs typeface="B Titr" pitchFamily="2" charset="-78"/>
              </a:rPr>
              <a:t> </a:t>
            </a:r>
            <a:endParaRPr lang="en-US" altLang="zh-CN" b="1" dirty="0">
              <a:latin typeface="Tahoma" pitchFamily="34" charset="0"/>
              <a:ea typeface="SimSun" pitchFamily="2" charset="-122"/>
              <a:cs typeface="B Titr" pitchFamily="2" charset="-78"/>
            </a:endParaRPr>
          </a:p>
          <a:p>
            <a:pPr algn="r" rtl="1">
              <a:spcBef>
                <a:spcPct val="50000"/>
              </a:spcBef>
            </a:pPr>
            <a:r>
              <a:rPr lang="fa-IR" altLang="zh-CN" b="1" dirty="0" smtClean="0">
                <a:latin typeface="Tahoma" pitchFamily="34" charset="0"/>
                <a:ea typeface="SimSun" pitchFamily="2" charset="-122"/>
                <a:cs typeface="B Titr" pitchFamily="2" charset="-78"/>
              </a:rPr>
              <a:t>کتابخانه </a:t>
            </a:r>
            <a:r>
              <a:rPr lang="fa-IR" altLang="zh-CN" b="1" dirty="0">
                <a:latin typeface="Tahoma" pitchFamily="34" charset="0"/>
                <a:ea typeface="SimSun" pitchFamily="2" charset="-122"/>
                <a:cs typeface="B Titr" pitchFamily="2" charset="-78"/>
              </a:rPr>
              <a:t>ملی جمهوری اسلامی ایران</a:t>
            </a:r>
            <a:r>
              <a:rPr lang="en-US" altLang="zh-CN" b="1" dirty="0" smtClean="0">
                <a:latin typeface="Tahoma" pitchFamily="34" charset="0"/>
                <a:ea typeface="SimSun" pitchFamily="2" charset="-122"/>
                <a:cs typeface="B Titr" pitchFamily="2" charset="-78"/>
              </a:rPr>
              <a:t>www.nli.ir                                           </a:t>
            </a:r>
            <a:endParaRPr lang="en-US" b="1" dirty="0" smtClean="0">
              <a:latin typeface="Tahoma" pitchFamily="34" charset="0"/>
              <a:cs typeface="B Titr" pitchFamily="2" charset="-78"/>
            </a:endParaRPr>
          </a:p>
          <a:p>
            <a:pPr algn="r" rt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142597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fa-IR" dirty="0" smtClean="0">
                <a:cs typeface="B Titr" panose="00000700000000000000" pitchFamily="2" charset="-78"/>
              </a:rPr>
              <a:t>سایت های مرجع</a:t>
            </a:r>
            <a:endParaRPr lang="en-US" dirty="0">
              <a:cs typeface="B Titr" panose="00000700000000000000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fa-IR" dirty="0" smtClean="0">
                <a:cs typeface="B Titr" panose="00000700000000000000" pitchFamily="2" charset="-78"/>
              </a:rPr>
              <a:t>مرجع جهانی آشپزی	</a:t>
            </a:r>
            <a:r>
              <a:rPr lang="en-US" dirty="0">
                <a:cs typeface="B Titr" panose="00000700000000000000" pitchFamily="2" charset="-78"/>
              </a:rPr>
              <a:t>http://</a:t>
            </a:r>
            <a:r>
              <a:rPr lang="en-US" dirty="0" smtClean="0">
                <a:cs typeface="B Titr" panose="00000700000000000000" pitchFamily="2" charset="-78"/>
              </a:rPr>
              <a:t>www.recipe.com</a:t>
            </a:r>
            <a:r>
              <a:rPr lang="fa-IR" dirty="0" smtClean="0">
                <a:cs typeface="B Titr" panose="00000700000000000000" pitchFamily="2" charset="-78"/>
              </a:rPr>
              <a:t> </a:t>
            </a:r>
          </a:p>
          <a:p>
            <a:pPr algn="r" rtl="1"/>
            <a:r>
              <a:rPr lang="fa-IR" dirty="0" smtClean="0">
                <a:cs typeface="B Titr" panose="00000700000000000000" pitchFamily="2" charset="-78"/>
              </a:rPr>
              <a:t>مرجع جهانی موبایل </a:t>
            </a:r>
            <a:r>
              <a:rPr lang="en-US" dirty="0">
                <a:cs typeface="B Titr" panose="00000700000000000000" pitchFamily="2" charset="-78"/>
              </a:rPr>
              <a:t>	https://</a:t>
            </a:r>
            <a:r>
              <a:rPr lang="en-US" dirty="0" smtClean="0">
                <a:cs typeface="B Titr" panose="00000700000000000000" pitchFamily="2" charset="-78"/>
              </a:rPr>
              <a:t>www.gsmarena.com</a:t>
            </a:r>
          </a:p>
          <a:p>
            <a:pPr algn="r" rtl="1"/>
            <a:r>
              <a:rPr lang="fa-IR" dirty="0" smtClean="0">
                <a:cs typeface="B Titr" panose="00000700000000000000" pitchFamily="2" charset="-78"/>
              </a:rPr>
              <a:t>مرجع جهانی عکاسی	</a:t>
            </a:r>
            <a:r>
              <a:rPr lang="en-US" dirty="0">
                <a:cs typeface="B Titr" panose="00000700000000000000" pitchFamily="2" charset="-78"/>
              </a:rPr>
              <a:t>https://</a:t>
            </a:r>
            <a:r>
              <a:rPr lang="en-US" dirty="0" smtClean="0">
                <a:cs typeface="B Titr" panose="00000700000000000000" pitchFamily="2" charset="-78"/>
              </a:rPr>
              <a:t>www.dpreview.com</a:t>
            </a:r>
          </a:p>
          <a:p>
            <a:pPr algn="r" rtl="1"/>
            <a:r>
              <a:rPr lang="fa-IR" dirty="0" smtClean="0">
                <a:cs typeface="B Titr" panose="00000700000000000000" pitchFamily="2" charset="-78"/>
              </a:rPr>
              <a:t>مرجع جهانی فیلم </a:t>
            </a:r>
            <a:r>
              <a:rPr lang="en-US" dirty="0">
                <a:cs typeface="B Titr" panose="00000700000000000000" pitchFamily="2" charset="-78"/>
              </a:rPr>
              <a:t>https://</a:t>
            </a:r>
            <a:r>
              <a:rPr lang="en-US" dirty="0" smtClean="0">
                <a:cs typeface="B Titr" panose="00000700000000000000" pitchFamily="2" charset="-78"/>
              </a:rPr>
              <a:t>www.imdb.com                  	</a:t>
            </a:r>
          </a:p>
          <a:p>
            <a:pPr algn="r" rtl="1"/>
            <a:endParaRPr lang="en-US" dirty="0">
              <a:cs typeface="B Titr" panose="000007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57867789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fa-IR" dirty="0" smtClean="0">
                <a:cs typeface="B Titr" panose="00000700000000000000" pitchFamily="2" charset="-78"/>
              </a:rPr>
              <a:t>اعتبار اطلاعات</a:t>
            </a:r>
            <a:endParaRPr lang="en-US" dirty="0">
              <a:cs typeface="B Titr" panose="00000700000000000000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r" rtl="1"/>
            <a:endParaRPr lang="fa-IR" sz="2800" dirty="0" smtClean="0">
              <a:cs typeface="B Titr" panose="00000700000000000000" pitchFamily="2" charset="-78"/>
            </a:endParaRPr>
          </a:p>
          <a:p>
            <a:pPr algn="r" rtl="1"/>
            <a:r>
              <a:rPr lang="fa-IR" sz="2800" dirty="0" smtClean="0">
                <a:cs typeface="B Titr" panose="00000700000000000000" pitchFamily="2" charset="-78"/>
              </a:rPr>
              <a:t>بر اساس ناشر (شرکت یا وبسایت)</a:t>
            </a:r>
          </a:p>
          <a:p>
            <a:pPr algn="r" rtl="1"/>
            <a:r>
              <a:rPr lang="fa-IR" sz="2800" dirty="0" smtClean="0">
                <a:cs typeface="B Titr" panose="00000700000000000000" pitchFamily="2" charset="-78"/>
              </a:rPr>
              <a:t>بر اساس نویسنده</a:t>
            </a:r>
          </a:p>
          <a:p>
            <a:pPr algn="r" rtl="1"/>
            <a:r>
              <a:rPr lang="fa-IR" sz="2800" dirty="0" smtClean="0">
                <a:cs typeface="B Titr" panose="00000700000000000000" pitchFamily="2" charset="-78"/>
              </a:rPr>
              <a:t>بر اساس مراجع/نظام های رتبه بندی</a:t>
            </a:r>
          </a:p>
          <a:p>
            <a:pPr algn="r" rtl="1"/>
            <a:endParaRPr lang="en-US" sz="2800" dirty="0">
              <a:cs typeface="B Titr" panose="000007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79644992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 rtl="1"/>
            <a:endParaRPr lang="fa-IR" sz="4400" dirty="0" smtClean="0">
              <a:cs typeface="B Titr" panose="00000700000000000000" pitchFamily="2" charset="-78"/>
            </a:endParaRPr>
          </a:p>
          <a:p>
            <a:pPr algn="ctr" rtl="1"/>
            <a:endParaRPr lang="fa-IR" sz="4400" dirty="0">
              <a:cs typeface="B Titr" panose="00000700000000000000" pitchFamily="2" charset="-78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00482" y="1764376"/>
            <a:ext cx="6126893" cy="45951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85668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 rtl="1"/>
            <a:r>
              <a:rPr lang="fa-IR" sz="4400" dirty="0" smtClean="0">
                <a:cs typeface="B Titr" panose="00000700000000000000" pitchFamily="2" charset="-78"/>
              </a:rPr>
              <a:t>چرا به جستجوی اطلاعات می پردازیم؟</a:t>
            </a:r>
            <a:endParaRPr lang="en-US" sz="4400" dirty="0">
              <a:cs typeface="B Titr" panose="00000700000000000000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 algn="r" rtl="1">
              <a:buFont typeface="+mj-lt"/>
              <a:buAutoNum type="arabicPeriod"/>
            </a:pPr>
            <a:r>
              <a:rPr lang="fa-IR" sz="2800" dirty="0" smtClean="0">
                <a:cs typeface="B Titr" panose="00000700000000000000" pitchFamily="2" charset="-78"/>
              </a:rPr>
              <a:t>رفع وضعیت نااطمینانی</a:t>
            </a:r>
            <a:endParaRPr lang="fa-IR" sz="2200" dirty="0" smtClean="0">
              <a:cs typeface="B Titr" panose="00000700000000000000" pitchFamily="2" charset="-78"/>
            </a:endParaRPr>
          </a:p>
          <a:p>
            <a:pPr marL="457200" indent="-457200" algn="r" rtl="1">
              <a:buFont typeface="+mj-lt"/>
              <a:buAutoNum type="arabicPeriod"/>
            </a:pPr>
            <a:r>
              <a:rPr lang="fa-IR" sz="2800" dirty="0" smtClean="0">
                <a:cs typeface="B Titr" panose="00000700000000000000" pitchFamily="2" charset="-78"/>
              </a:rPr>
              <a:t>نیاز به آموزش</a:t>
            </a:r>
          </a:p>
          <a:p>
            <a:pPr marL="457200" indent="-457200" algn="r" rtl="1">
              <a:buFont typeface="+mj-lt"/>
              <a:buAutoNum type="arabicPeriod"/>
            </a:pPr>
            <a:r>
              <a:rPr lang="fa-IR" sz="2800" dirty="0" smtClean="0">
                <a:cs typeface="B Titr" panose="00000700000000000000" pitchFamily="2" charset="-78"/>
              </a:rPr>
              <a:t>سرگرمی</a:t>
            </a:r>
          </a:p>
        </p:txBody>
      </p:sp>
    </p:spTree>
    <p:extLst>
      <p:ext uri="{BB962C8B-B14F-4D97-AF65-F5344CB8AC3E}">
        <p14:creationId xmlns:p14="http://schemas.microsoft.com/office/powerpoint/2010/main" val="41838687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fa-IR" dirty="0" smtClean="0">
                <a:cs typeface="B Titr" panose="00000700000000000000" pitchFamily="2" charset="-78"/>
              </a:rPr>
              <a:t>سواد اطلاعاتی</a:t>
            </a:r>
            <a:endParaRPr lang="en-US" dirty="0">
              <a:cs typeface="B Titr" panose="00000700000000000000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r" rtl="1">
              <a:buNone/>
            </a:pPr>
            <a:r>
              <a:rPr lang="fa-IR" dirty="0" smtClean="0">
                <a:cs typeface="B Titr" panose="00000700000000000000" pitchFamily="2" charset="-78"/>
              </a:rPr>
              <a:t>مهارت های فعال برای:</a:t>
            </a:r>
          </a:p>
          <a:p>
            <a:pPr marL="0" indent="0" algn="r" rtl="1">
              <a:buNone/>
            </a:pPr>
            <a:r>
              <a:rPr lang="fa-IR" dirty="0">
                <a:cs typeface="B Titr" panose="00000700000000000000" pitchFamily="2" charset="-78"/>
              </a:rPr>
              <a:t>	</a:t>
            </a:r>
            <a:r>
              <a:rPr lang="fa-IR" dirty="0" smtClean="0">
                <a:cs typeface="B Titr" panose="00000700000000000000" pitchFamily="2" charset="-78"/>
              </a:rPr>
              <a:t>شناسایی نیاز اطلاعاتی</a:t>
            </a:r>
          </a:p>
          <a:p>
            <a:pPr marL="0" indent="0" algn="r" rtl="1">
              <a:buNone/>
            </a:pPr>
            <a:r>
              <a:rPr lang="fa-IR" dirty="0">
                <a:cs typeface="B Titr" panose="00000700000000000000" pitchFamily="2" charset="-78"/>
              </a:rPr>
              <a:t>	</a:t>
            </a:r>
            <a:r>
              <a:rPr lang="fa-IR" dirty="0" smtClean="0">
                <a:cs typeface="B Titr" panose="00000700000000000000" pitchFamily="2" charset="-78"/>
              </a:rPr>
              <a:t>مشخص کردن نیاز اطلاعاتی در قالب واژگان قابل جستجو</a:t>
            </a:r>
          </a:p>
          <a:p>
            <a:pPr marL="0" indent="0" algn="r" rtl="1">
              <a:buNone/>
            </a:pPr>
            <a:r>
              <a:rPr lang="fa-IR" dirty="0">
                <a:cs typeface="B Titr" panose="00000700000000000000" pitchFamily="2" charset="-78"/>
              </a:rPr>
              <a:t>	</a:t>
            </a:r>
            <a:r>
              <a:rPr lang="fa-IR" dirty="0" smtClean="0">
                <a:cs typeface="B Titr" panose="00000700000000000000" pitchFamily="2" charset="-78"/>
              </a:rPr>
              <a:t>جستجوی اطلاعات </a:t>
            </a:r>
          </a:p>
          <a:p>
            <a:pPr marL="0" indent="0" algn="r" rtl="1">
              <a:buNone/>
            </a:pPr>
            <a:r>
              <a:rPr lang="fa-IR" dirty="0">
                <a:cs typeface="B Titr" panose="00000700000000000000" pitchFamily="2" charset="-78"/>
              </a:rPr>
              <a:t>	</a:t>
            </a:r>
            <a:r>
              <a:rPr lang="fa-IR" dirty="0" smtClean="0">
                <a:cs typeface="B Titr" panose="00000700000000000000" pitchFamily="2" charset="-78"/>
              </a:rPr>
              <a:t>ارزیابی اعتبار اطلاعات</a:t>
            </a:r>
          </a:p>
          <a:p>
            <a:pPr marL="0" indent="0" algn="r" rtl="1">
              <a:buNone/>
            </a:pPr>
            <a:r>
              <a:rPr lang="fa-IR" dirty="0">
                <a:cs typeface="B Titr" panose="00000700000000000000" pitchFamily="2" charset="-78"/>
              </a:rPr>
              <a:t>	</a:t>
            </a:r>
            <a:r>
              <a:rPr lang="fa-IR" dirty="0" smtClean="0">
                <a:cs typeface="B Titr" panose="00000700000000000000" pitchFamily="2" charset="-78"/>
              </a:rPr>
              <a:t>مدیریت و ذخیره اطلاعات</a:t>
            </a:r>
          </a:p>
          <a:p>
            <a:pPr marL="0" indent="0" algn="r" rtl="1">
              <a:buNone/>
            </a:pPr>
            <a:r>
              <a:rPr lang="fa-IR" dirty="0">
                <a:cs typeface="B Titr" panose="00000700000000000000" pitchFamily="2" charset="-78"/>
              </a:rPr>
              <a:t>	</a:t>
            </a:r>
            <a:r>
              <a:rPr lang="fa-IR" dirty="0" smtClean="0">
                <a:cs typeface="B Titr" panose="00000700000000000000" pitchFamily="2" charset="-78"/>
              </a:rPr>
              <a:t>ذخیره رفرنس ها</a:t>
            </a:r>
          </a:p>
          <a:p>
            <a:pPr marL="0" indent="0" algn="r" rtl="1">
              <a:buNone/>
            </a:pPr>
            <a:r>
              <a:rPr lang="fa-IR" dirty="0">
                <a:cs typeface="B Titr" panose="00000700000000000000" pitchFamily="2" charset="-78"/>
              </a:rPr>
              <a:t>	</a:t>
            </a:r>
            <a:endParaRPr lang="fa-IR" dirty="0" smtClean="0">
              <a:cs typeface="B Titr" panose="00000700000000000000" pitchFamily="2" charset="-78"/>
            </a:endParaRPr>
          </a:p>
          <a:p>
            <a:pPr marL="0" indent="0" algn="r" rtl="1">
              <a:buNone/>
            </a:pPr>
            <a:endParaRPr lang="en-US" dirty="0">
              <a:cs typeface="B Titr" panose="000007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0744386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fa-IR" dirty="0" smtClean="0">
                <a:cs typeface="B Titr" panose="00000700000000000000" pitchFamily="2" charset="-78"/>
              </a:rPr>
              <a:t>نیازهای اطلاعاتی</a:t>
            </a:r>
            <a:endParaRPr lang="en-US" dirty="0">
              <a:cs typeface="B Titr" panose="00000700000000000000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4" algn="r" rtl="1"/>
            <a:r>
              <a:rPr lang="fa-IR" sz="2800" dirty="0" smtClean="0">
                <a:cs typeface="B Titr" panose="00000700000000000000" pitchFamily="2" charset="-78"/>
              </a:rPr>
              <a:t>نیازهای </a:t>
            </a:r>
            <a:r>
              <a:rPr lang="fa-IR" sz="2800" dirty="0">
                <a:cs typeface="B Titr" panose="00000700000000000000" pitchFamily="2" charset="-78"/>
              </a:rPr>
              <a:t>اطلاعاتی فعال</a:t>
            </a:r>
          </a:p>
          <a:p>
            <a:pPr lvl="4" algn="r" rtl="1"/>
            <a:r>
              <a:rPr lang="fa-IR" sz="2800" dirty="0">
                <a:cs typeface="B Titr" panose="00000700000000000000" pitchFamily="2" charset="-78"/>
              </a:rPr>
              <a:t>نیازهای اطلاعاتی </a:t>
            </a:r>
            <a:r>
              <a:rPr lang="fa-IR" sz="2800" dirty="0" smtClean="0">
                <a:cs typeface="B Titr" panose="00000700000000000000" pitchFamily="2" charset="-78"/>
              </a:rPr>
              <a:t>بالقوه/پنهان</a:t>
            </a:r>
            <a:endParaRPr lang="fa-IR" sz="2800" dirty="0">
              <a:cs typeface="B Titr" panose="00000700000000000000" pitchFamily="2" charset="-78"/>
            </a:endParaRPr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42416503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fa-IR" dirty="0" smtClean="0">
                <a:cs typeface="B Titr" panose="00000700000000000000" pitchFamily="2" charset="-78"/>
              </a:rPr>
              <a:t>انواع اطلاعات</a:t>
            </a:r>
            <a:endParaRPr lang="en-US" dirty="0">
              <a:cs typeface="B Titr" panose="00000700000000000000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 smtClean="0">
                <a:latin typeface="Arial Rounded MT Bold" panose="020F0704030504030204" pitchFamily="34" charset="0"/>
                <a:cs typeface="B Titr" panose="00000700000000000000" pitchFamily="2" charset="-78"/>
              </a:rPr>
              <a:t>Information</a:t>
            </a:r>
          </a:p>
          <a:p>
            <a:r>
              <a:rPr lang="en-US" sz="3200" dirty="0" err="1" smtClean="0">
                <a:latin typeface="Arial Rounded MT Bold" panose="020F0704030504030204" pitchFamily="34" charset="0"/>
                <a:cs typeface="B Titr" panose="00000700000000000000" pitchFamily="2" charset="-78"/>
              </a:rPr>
              <a:t>Mis</a:t>
            </a:r>
            <a:r>
              <a:rPr lang="en-US" sz="3200" dirty="0" smtClean="0">
                <a:latin typeface="Arial Rounded MT Bold" panose="020F0704030504030204" pitchFamily="34" charset="0"/>
                <a:cs typeface="B Titr" panose="00000700000000000000" pitchFamily="2" charset="-78"/>
              </a:rPr>
              <a:t>-Information</a:t>
            </a:r>
          </a:p>
          <a:p>
            <a:r>
              <a:rPr lang="en-US" sz="3200" dirty="0" smtClean="0">
                <a:latin typeface="Arial Rounded MT Bold" panose="020F0704030504030204" pitchFamily="34" charset="0"/>
                <a:cs typeface="B Titr" panose="00000700000000000000" pitchFamily="2" charset="-78"/>
              </a:rPr>
              <a:t>Dis-information</a:t>
            </a:r>
            <a:endParaRPr lang="en-US" sz="3200" dirty="0">
              <a:latin typeface="Arial Rounded MT Bold" panose="020F0704030504030204" pitchFamily="34" charset="0"/>
              <a:cs typeface="B Titr" panose="000007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4855082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fa-IR" dirty="0" smtClean="0">
                <a:cs typeface="B Titr" panose="00000700000000000000" pitchFamily="2" charset="-78"/>
              </a:rPr>
              <a:t>حجم اطلاعات (دانش) بشری</a:t>
            </a:r>
            <a:endParaRPr lang="en-US" dirty="0">
              <a:cs typeface="B Titr" panose="00000700000000000000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74320" indent="-274320" algn="r" rtl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fa-IR" sz="2400" b="1" dirty="0">
                <a:cs typeface="B Titr" panose="00000700000000000000" pitchFamily="2" charset="-78"/>
              </a:rPr>
              <a:t>قرن نوزدهم :            </a:t>
            </a:r>
            <a:r>
              <a:rPr lang="fa-IR" sz="2400" b="1" dirty="0">
                <a:solidFill>
                  <a:srgbClr val="FF0000"/>
                </a:solidFill>
                <a:cs typeface="B Titr" panose="00000700000000000000" pitchFamily="2" charset="-78"/>
              </a:rPr>
              <a:t>هر پنجاه سال</a:t>
            </a:r>
          </a:p>
          <a:p>
            <a:pPr marL="274320" indent="-274320" algn="r" rtl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fa-IR" sz="2400" b="1" dirty="0">
                <a:cs typeface="B Titr" panose="00000700000000000000" pitchFamily="2" charset="-78"/>
              </a:rPr>
              <a:t>نيمه اول قرن بيستم :   </a:t>
            </a:r>
            <a:r>
              <a:rPr lang="fa-IR" sz="2400" b="1" dirty="0">
                <a:solidFill>
                  <a:srgbClr val="FF0000"/>
                </a:solidFill>
                <a:cs typeface="B Titr" panose="00000700000000000000" pitchFamily="2" charset="-78"/>
              </a:rPr>
              <a:t>هر 10 سال </a:t>
            </a:r>
          </a:p>
          <a:p>
            <a:pPr marL="274320" indent="-274320" algn="r" rtl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fa-IR" sz="2400" b="1" dirty="0">
                <a:cs typeface="B Titr" panose="00000700000000000000" pitchFamily="2" charset="-78"/>
              </a:rPr>
              <a:t>درسال 1970 :         </a:t>
            </a:r>
            <a:r>
              <a:rPr lang="fa-IR" sz="2400" b="1" dirty="0">
                <a:solidFill>
                  <a:srgbClr val="FF0000"/>
                </a:solidFill>
                <a:cs typeface="B Titr" panose="00000700000000000000" pitchFamily="2" charset="-78"/>
              </a:rPr>
              <a:t>هر 5 سال </a:t>
            </a:r>
          </a:p>
          <a:p>
            <a:pPr marL="274320" indent="-274320" algn="r" rtl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fa-IR" sz="2400" b="1" dirty="0">
                <a:cs typeface="B Titr" panose="00000700000000000000" pitchFamily="2" charset="-78"/>
              </a:rPr>
              <a:t>در حال حاضر :          </a:t>
            </a:r>
            <a:r>
              <a:rPr lang="fa-IR" sz="2400" b="1" dirty="0">
                <a:solidFill>
                  <a:srgbClr val="FF0000"/>
                </a:solidFill>
                <a:cs typeface="B Titr" panose="00000700000000000000" pitchFamily="2" charset="-78"/>
              </a:rPr>
              <a:t>هر 10 روز</a:t>
            </a:r>
          </a:p>
          <a:p>
            <a:pPr marL="274320" indent="-274320" algn="r" rtl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fa-IR" sz="2400" b="1" dirty="0">
                <a:cs typeface="B Titr" panose="00000700000000000000" pitchFamily="2" charset="-78"/>
              </a:rPr>
              <a:t>در سال 2020:          </a:t>
            </a:r>
            <a:r>
              <a:rPr lang="fa-IR" sz="2400" b="1" dirty="0">
                <a:solidFill>
                  <a:srgbClr val="FF0000"/>
                </a:solidFill>
                <a:cs typeface="B Titr" panose="00000700000000000000" pitchFamily="2" charset="-78"/>
              </a:rPr>
              <a:t>هر 7 ساعت</a:t>
            </a:r>
          </a:p>
          <a:p>
            <a:pPr algn="r" rtl="1"/>
            <a:endParaRPr lang="en-US" dirty="0">
              <a:cs typeface="B Titr" panose="000007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8844795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fa-IR" dirty="0" smtClean="0">
                <a:cs typeface="B Titr" panose="00000700000000000000" pitchFamily="2" charset="-78"/>
              </a:rPr>
              <a:t>جستجوی اطلاعات</a:t>
            </a:r>
            <a:endParaRPr lang="en-US" dirty="0">
              <a:cs typeface="B Titr" panose="00000700000000000000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r" rtl="1"/>
            <a:r>
              <a:rPr lang="fa-IR" sz="2800" dirty="0" smtClean="0">
                <a:cs typeface="B Titr" panose="00000700000000000000" pitchFamily="2" charset="-78"/>
              </a:rPr>
              <a:t>اطلاعات کاغذی</a:t>
            </a:r>
          </a:p>
          <a:p>
            <a:pPr algn="r" rtl="1"/>
            <a:r>
              <a:rPr lang="fa-IR" sz="2800" dirty="0" smtClean="0">
                <a:cs typeface="B Titr" panose="00000700000000000000" pitchFamily="2" charset="-78"/>
              </a:rPr>
              <a:t>اطلاعات آنلاین</a:t>
            </a:r>
          </a:p>
          <a:p>
            <a:pPr algn="r" rtl="1"/>
            <a:r>
              <a:rPr lang="fa-IR" sz="2800" dirty="0">
                <a:cs typeface="B Titr" panose="00000700000000000000" pitchFamily="2" charset="-78"/>
              </a:rPr>
              <a:t>مشورت یا گفتگو  با دیگران</a:t>
            </a:r>
          </a:p>
          <a:p>
            <a:pPr algn="r" rtl="1"/>
            <a:endParaRPr lang="en-US" sz="2800" dirty="0">
              <a:cs typeface="B Titr" panose="000007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6003164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fa-IR" dirty="0" smtClean="0">
                <a:cs typeface="B Titr" panose="00000700000000000000" pitchFamily="2" charset="-78"/>
              </a:rPr>
              <a:t>جستجوی آنلاین</a:t>
            </a:r>
            <a:endParaRPr lang="en-US" dirty="0">
              <a:cs typeface="B Titr" panose="00000700000000000000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 algn="r" rtl="1">
              <a:buFont typeface="+mj-lt"/>
              <a:buAutoNum type="arabicPeriod"/>
            </a:pPr>
            <a:r>
              <a:rPr lang="fa-IR" sz="2400" dirty="0" smtClean="0">
                <a:cs typeface="B Titr" panose="00000700000000000000" pitchFamily="2" charset="-78"/>
              </a:rPr>
              <a:t>استفاده از ابزارهای جستجوی آنلاین (موتورهای جستجو، دایرکتوری ها، ابرموتورهای جستجو، کتابخانه های دیجیتال)</a:t>
            </a:r>
          </a:p>
          <a:p>
            <a:pPr marL="457200" indent="-457200" algn="r" rtl="1">
              <a:buFont typeface="+mj-lt"/>
              <a:buAutoNum type="arabicPeriod"/>
            </a:pPr>
            <a:r>
              <a:rPr lang="fa-IR" sz="2400" dirty="0" smtClean="0">
                <a:cs typeface="B Titr" panose="00000700000000000000" pitchFamily="2" charset="-78"/>
              </a:rPr>
              <a:t>استفاده از پرتال های رسمی</a:t>
            </a:r>
          </a:p>
          <a:p>
            <a:pPr marL="457200" indent="-457200" algn="r" rtl="1">
              <a:buFont typeface="+mj-lt"/>
              <a:buAutoNum type="arabicPeriod"/>
            </a:pPr>
            <a:r>
              <a:rPr lang="fa-IR" sz="2400" dirty="0" smtClean="0">
                <a:cs typeface="B Titr" panose="00000700000000000000" pitchFamily="2" charset="-78"/>
              </a:rPr>
              <a:t>استفاده از سایت های مرجع</a:t>
            </a:r>
          </a:p>
          <a:p>
            <a:pPr marL="457200" indent="-457200" algn="r" rtl="1">
              <a:buFont typeface="+mj-lt"/>
              <a:buAutoNum type="arabicPeriod"/>
            </a:pPr>
            <a:r>
              <a:rPr lang="fa-IR" sz="2400" dirty="0" smtClean="0">
                <a:cs typeface="B Titr" panose="00000700000000000000" pitchFamily="2" charset="-78"/>
              </a:rPr>
              <a:t>استفاده از اپلیکیشن های آنلاین</a:t>
            </a:r>
          </a:p>
          <a:p>
            <a:pPr marL="457200" indent="-457200" algn="r" rtl="1">
              <a:buFont typeface="+mj-lt"/>
              <a:buAutoNum type="arabicPeriod"/>
            </a:pPr>
            <a:r>
              <a:rPr lang="fa-IR" sz="2400" dirty="0" smtClean="0">
                <a:cs typeface="B Titr" panose="00000700000000000000" pitchFamily="2" charset="-78"/>
              </a:rPr>
              <a:t>دایره المعارف های جهانی</a:t>
            </a:r>
            <a:endParaRPr lang="en-US" sz="2400" dirty="0">
              <a:cs typeface="B Titr" panose="000007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64596628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fa-IR" dirty="0" smtClean="0">
                <a:cs typeface="B Titr" panose="00000700000000000000" pitchFamily="2" charset="-78"/>
              </a:rPr>
              <a:t>ابزارهای جستجوی آنلاین</a:t>
            </a:r>
            <a:endParaRPr lang="en-US" dirty="0">
              <a:cs typeface="B Titr" panose="00000700000000000000" pitchFamily="2" charset="-78"/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96843" y="1928544"/>
            <a:ext cx="5658640" cy="3858163"/>
          </a:xfrm>
        </p:spPr>
      </p:pic>
    </p:spTree>
    <p:extLst>
      <p:ext uri="{BB962C8B-B14F-4D97-AF65-F5344CB8AC3E}">
        <p14:creationId xmlns:p14="http://schemas.microsoft.com/office/powerpoint/2010/main" val="3266212526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66</TotalTime>
  <Words>207</Words>
  <Application>Microsoft Office PowerPoint</Application>
  <PresentationFormat>Widescreen</PresentationFormat>
  <Paragraphs>63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3" baseType="lpstr">
      <vt:lpstr>SimSun</vt:lpstr>
      <vt:lpstr>Arial Rounded MT Bold</vt:lpstr>
      <vt:lpstr>B Titr</vt:lpstr>
      <vt:lpstr>Calibri</vt:lpstr>
      <vt:lpstr>Calibri Light</vt:lpstr>
      <vt:lpstr>Tahoma</vt:lpstr>
      <vt:lpstr>Wingdings 2</vt:lpstr>
      <vt:lpstr>Retrospect</vt:lpstr>
      <vt:lpstr>روش های جستجوی اطلاعات در اینترنت</vt:lpstr>
      <vt:lpstr>چرا به جستجوی اطلاعات می پردازیم؟</vt:lpstr>
      <vt:lpstr>سواد اطلاعاتی</vt:lpstr>
      <vt:lpstr>نیازهای اطلاعاتی</vt:lpstr>
      <vt:lpstr>انواع اطلاعات</vt:lpstr>
      <vt:lpstr>حجم اطلاعات (دانش) بشری</vt:lpstr>
      <vt:lpstr>جستجوی اطلاعات</vt:lpstr>
      <vt:lpstr>جستجوی آنلاین</vt:lpstr>
      <vt:lpstr>ابزارهای جستجوی آنلاین</vt:lpstr>
      <vt:lpstr>موتورهای جستجو</vt:lpstr>
      <vt:lpstr>راهبردهای جستجو</vt:lpstr>
      <vt:lpstr>پرتال های رسمی</vt:lpstr>
      <vt:lpstr>سایت های مرجع</vt:lpstr>
      <vt:lpstr>اعتبار اطلاعات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روش های جستجوی اطلاعات در اینترنت</dc:title>
  <dc:creator>Dear User</dc:creator>
  <cp:lastModifiedBy>Dear User</cp:lastModifiedBy>
  <cp:revision>13</cp:revision>
  <dcterms:created xsi:type="dcterms:W3CDTF">2018-10-16T02:51:25Z</dcterms:created>
  <dcterms:modified xsi:type="dcterms:W3CDTF">2018-10-16T03:58:22Z</dcterms:modified>
</cp:coreProperties>
</file>