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930" r:id="rId1"/>
    <p:sldMasterId id="2147483933" r:id="rId2"/>
    <p:sldMasterId id="2147484018" r:id="rId3"/>
  </p:sldMasterIdLst>
  <p:notesMasterIdLst>
    <p:notesMasterId r:id="rId106"/>
  </p:notesMasterIdLst>
  <p:sldIdLst>
    <p:sldId id="256" r:id="rId4"/>
    <p:sldId id="312" r:id="rId5"/>
    <p:sldId id="505" r:id="rId6"/>
    <p:sldId id="506" r:id="rId7"/>
    <p:sldId id="507" r:id="rId8"/>
    <p:sldId id="508" r:id="rId9"/>
    <p:sldId id="510" r:id="rId10"/>
    <p:sldId id="509" r:id="rId11"/>
    <p:sldId id="302" r:id="rId12"/>
    <p:sldId id="265" r:id="rId13"/>
    <p:sldId id="397" r:id="rId14"/>
    <p:sldId id="398" r:id="rId15"/>
    <p:sldId id="400" r:id="rId16"/>
    <p:sldId id="399" r:id="rId17"/>
    <p:sldId id="401" r:id="rId18"/>
    <p:sldId id="511" r:id="rId19"/>
    <p:sldId id="498" r:id="rId20"/>
    <p:sldId id="499" r:id="rId21"/>
    <p:sldId id="500" r:id="rId22"/>
    <p:sldId id="501" r:id="rId23"/>
    <p:sldId id="502" r:id="rId24"/>
    <p:sldId id="530" r:id="rId25"/>
    <p:sldId id="531" r:id="rId26"/>
    <p:sldId id="532" r:id="rId27"/>
    <p:sldId id="533" r:id="rId28"/>
    <p:sldId id="503" r:id="rId29"/>
    <p:sldId id="504" r:id="rId30"/>
    <p:sldId id="512" r:id="rId31"/>
    <p:sldId id="441" r:id="rId32"/>
    <p:sldId id="514" r:id="rId33"/>
    <p:sldId id="515" r:id="rId34"/>
    <p:sldId id="513" r:id="rId35"/>
    <p:sldId id="534" r:id="rId36"/>
    <p:sldId id="471" r:id="rId37"/>
    <p:sldId id="472" r:id="rId38"/>
    <p:sldId id="473" r:id="rId39"/>
    <p:sldId id="474" r:id="rId40"/>
    <p:sldId id="475" r:id="rId41"/>
    <p:sldId id="476" r:id="rId42"/>
    <p:sldId id="480" r:id="rId43"/>
    <p:sldId id="481" r:id="rId44"/>
    <p:sldId id="482" r:id="rId45"/>
    <p:sldId id="483" r:id="rId46"/>
    <p:sldId id="484" r:id="rId47"/>
    <p:sldId id="489" r:id="rId48"/>
    <p:sldId id="485" r:id="rId49"/>
    <p:sldId id="490" r:id="rId50"/>
    <p:sldId id="486" r:id="rId51"/>
    <p:sldId id="487" r:id="rId52"/>
    <p:sldId id="535" r:id="rId53"/>
    <p:sldId id="414" r:id="rId54"/>
    <p:sldId id="415" r:id="rId55"/>
    <p:sldId id="416" r:id="rId56"/>
    <p:sldId id="417" r:id="rId57"/>
    <p:sldId id="418" r:id="rId58"/>
    <p:sldId id="419" r:id="rId59"/>
    <p:sldId id="420" r:id="rId60"/>
    <p:sldId id="421" r:id="rId61"/>
    <p:sldId id="422" r:id="rId62"/>
    <p:sldId id="423" r:id="rId63"/>
    <p:sldId id="362" r:id="rId64"/>
    <p:sldId id="364" r:id="rId65"/>
    <p:sldId id="365" r:id="rId66"/>
    <p:sldId id="366" r:id="rId67"/>
    <p:sldId id="367" r:id="rId68"/>
    <p:sldId id="368" r:id="rId69"/>
    <p:sldId id="369" r:id="rId70"/>
    <p:sldId id="370" r:id="rId71"/>
    <p:sldId id="424" r:id="rId72"/>
    <p:sldId id="425" r:id="rId73"/>
    <p:sldId id="426" r:id="rId74"/>
    <p:sldId id="427" r:id="rId75"/>
    <p:sldId id="371" r:id="rId76"/>
    <p:sldId id="372" r:id="rId77"/>
    <p:sldId id="440" r:id="rId78"/>
    <p:sldId id="428" r:id="rId79"/>
    <p:sldId id="429" r:id="rId80"/>
    <p:sldId id="430" r:id="rId81"/>
    <p:sldId id="431" r:id="rId82"/>
    <p:sldId id="432" r:id="rId83"/>
    <p:sldId id="433" r:id="rId84"/>
    <p:sldId id="434" r:id="rId85"/>
    <p:sldId id="435" r:id="rId86"/>
    <p:sldId id="436" r:id="rId87"/>
    <p:sldId id="437" r:id="rId88"/>
    <p:sldId id="438" r:id="rId89"/>
    <p:sldId id="439" r:id="rId90"/>
    <p:sldId id="516" r:id="rId91"/>
    <p:sldId id="517" r:id="rId92"/>
    <p:sldId id="518" r:id="rId93"/>
    <p:sldId id="519" r:id="rId94"/>
    <p:sldId id="520" r:id="rId95"/>
    <p:sldId id="521" r:id="rId96"/>
    <p:sldId id="522" r:id="rId97"/>
    <p:sldId id="523" r:id="rId98"/>
    <p:sldId id="524" r:id="rId99"/>
    <p:sldId id="525" r:id="rId100"/>
    <p:sldId id="526" r:id="rId101"/>
    <p:sldId id="527" r:id="rId102"/>
    <p:sldId id="528" r:id="rId103"/>
    <p:sldId id="413" r:id="rId104"/>
    <p:sldId id="529" r:id="rId105"/>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2F61"/>
    <a:srgbClr val="F87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81883" autoAdjust="0"/>
  </p:normalViewPr>
  <p:slideViewPr>
    <p:cSldViewPr>
      <p:cViewPr varScale="1">
        <p:scale>
          <a:sx n="74" d="100"/>
          <a:sy n="74" d="100"/>
        </p:scale>
        <p:origin x="1854" y="72"/>
      </p:cViewPr>
      <p:guideLst>
        <p:guide orient="horz" pos="2160"/>
        <p:guide pos="2880"/>
      </p:guideLst>
    </p:cSldViewPr>
  </p:slideViewPr>
  <p:outlineViewPr>
    <p:cViewPr>
      <p:scale>
        <a:sx n="33" d="100"/>
        <a:sy n="33" d="100"/>
      </p:scale>
      <p:origin x="12" y="857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presProps" Target="presProp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9536A-C9F4-40BC-8FFE-0E93BF48A3F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B3AC3041-08AF-43D1-972C-B848738A1A93}">
      <dgm:prSet phldrT="[Text]" custT="1"/>
      <dgm:spPr/>
      <dgm:t>
        <a:bodyPr/>
        <a:lstStyle/>
        <a:p>
          <a:pPr rtl="1"/>
          <a:r>
            <a:rPr lang="fa-IR" sz="1800" dirty="0" smtClean="0">
              <a:solidFill>
                <a:schemeClr val="tx1"/>
              </a:solidFill>
              <a:cs typeface="B Titr" pitchFamily="2" charset="-78"/>
            </a:rPr>
            <a:t>فرآیند ثبت اختراع، سیستم ملی وفراملی</a:t>
          </a:r>
          <a:endParaRPr lang="en-US" sz="1800" dirty="0">
            <a:solidFill>
              <a:schemeClr val="tx1"/>
            </a:solidFill>
            <a:cs typeface="B Titr" pitchFamily="2" charset="-78"/>
          </a:endParaRPr>
        </a:p>
      </dgm:t>
    </dgm:pt>
    <dgm:pt modelId="{81895EB3-95EB-4C30-AC9F-5043C4D893A1}" type="parTrans" cxnId="{EC1E843D-0179-4E3F-9C8A-9EB816E02FE0}">
      <dgm:prSet/>
      <dgm:spPr/>
      <dgm:t>
        <a:bodyPr/>
        <a:lstStyle/>
        <a:p>
          <a:endParaRPr lang="en-US" sz="1600">
            <a:solidFill>
              <a:schemeClr val="tx1"/>
            </a:solidFill>
          </a:endParaRPr>
        </a:p>
      </dgm:t>
    </dgm:pt>
    <dgm:pt modelId="{0A518764-28A0-4E3D-BE76-BD3DDDF3E4CC}" type="sibTrans" cxnId="{EC1E843D-0179-4E3F-9C8A-9EB816E02FE0}">
      <dgm:prSet/>
      <dgm:spPr/>
      <dgm:t>
        <a:bodyPr/>
        <a:lstStyle/>
        <a:p>
          <a:endParaRPr lang="en-US" sz="1600">
            <a:solidFill>
              <a:schemeClr val="tx1"/>
            </a:solidFill>
          </a:endParaRPr>
        </a:p>
      </dgm:t>
    </dgm:pt>
    <dgm:pt modelId="{1A3D4DFF-744C-48EE-9AAE-20F5C2461E85}">
      <dgm:prSet phldrT="[Text]" custT="1"/>
      <dgm:spPr/>
      <dgm:t>
        <a:bodyPr/>
        <a:lstStyle/>
        <a:p>
          <a:pPr rtl="1"/>
          <a:r>
            <a:rPr lang="fa-IR" sz="1800" dirty="0" smtClean="0">
              <a:solidFill>
                <a:schemeClr val="tx1"/>
              </a:solidFill>
              <a:cs typeface="B Titr" pitchFamily="2" charset="-78"/>
            </a:rPr>
            <a:t>شرایط ثبت اختراع و نحوه ارزیابی</a:t>
          </a:r>
          <a:endParaRPr lang="en-US" sz="1800" dirty="0">
            <a:solidFill>
              <a:schemeClr val="tx1"/>
            </a:solidFill>
            <a:cs typeface="B Titr" pitchFamily="2" charset="-78"/>
          </a:endParaRPr>
        </a:p>
      </dgm:t>
    </dgm:pt>
    <dgm:pt modelId="{DC35E2CE-4930-40C8-9634-40EDB8095EFB}" type="parTrans" cxnId="{C49B22EA-E46C-47CA-8309-6FA79DD5F1AF}">
      <dgm:prSet/>
      <dgm:spPr/>
      <dgm:t>
        <a:bodyPr/>
        <a:lstStyle/>
        <a:p>
          <a:endParaRPr lang="en-US" sz="1600">
            <a:solidFill>
              <a:schemeClr val="tx1"/>
            </a:solidFill>
          </a:endParaRPr>
        </a:p>
      </dgm:t>
    </dgm:pt>
    <dgm:pt modelId="{FCD3CC75-4680-4709-A419-BB8A1A24658F}" type="sibTrans" cxnId="{C49B22EA-E46C-47CA-8309-6FA79DD5F1AF}">
      <dgm:prSet/>
      <dgm:spPr/>
      <dgm:t>
        <a:bodyPr/>
        <a:lstStyle/>
        <a:p>
          <a:endParaRPr lang="en-US" sz="1600">
            <a:solidFill>
              <a:schemeClr val="tx1"/>
            </a:solidFill>
          </a:endParaRPr>
        </a:p>
      </dgm:t>
    </dgm:pt>
    <dgm:pt modelId="{AE0467C7-E068-4F48-BFA3-9A95CA77B9C4}">
      <dgm:prSet phldrT="[Text]" custT="1"/>
      <dgm:spPr/>
      <dgm:t>
        <a:bodyPr/>
        <a:lstStyle/>
        <a:p>
          <a:pPr rtl="1"/>
          <a:r>
            <a:rPr lang="fa-IR" sz="1800" dirty="0" smtClean="0">
              <a:solidFill>
                <a:schemeClr val="tx1"/>
              </a:solidFill>
              <a:cs typeface="B Titr" panose="00000700000000000000" pitchFamily="2" charset="-78"/>
            </a:rPr>
            <a:t>جستجو و انواع آن</a:t>
          </a:r>
          <a:endParaRPr lang="en-US" sz="1800" dirty="0">
            <a:solidFill>
              <a:schemeClr val="tx1"/>
            </a:solidFill>
          </a:endParaRPr>
        </a:p>
      </dgm:t>
    </dgm:pt>
    <dgm:pt modelId="{2A371340-11E1-4DC3-B47A-47B3590F31F9}" type="parTrans" cxnId="{59CD76C7-EEF4-406D-9C78-D22CA661B9EE}">
      <dgm:prSet/>
      <dgm:spPr/>
      <dgm:t>
        <a:bodyPr/>
        <a:lstStyle/>
        <a:p>
          <a:endParaRPr lang="en-US" sz="1600">
            <a:solidFill>
              <a:schemeClr val="tx1"/>
            </a:solidFill>
          </a:endParaRPr>
        </a:p>
      </dgm:t>
    </dgm:pt>
    <dgm:pt modelId="{DE3608BC-516A-4EF0-B045-CDFAB3A0FA30}" type="sibTrans" cxnId="{59CD76C7-EEF4-406D-9C78-D22CA661B9EE}">
      <dgm:prSet/>
      <dgm:spPr/>
      <dgm:t>
        <a:bodyPr/>
        <a:lstStyle/>
        <a:p>
          <a:endParaRPr lang="en-US" sz="1600">
            <a:solidFill>
              <a:schemeClr val="tx1"/>
            </a:solidFill>
          </a:endParaRPr>
        </a:p>
      </dgm:t>
    </dgm:pt>
    <dgm:pt modelId="{E7DFEC56-C9ED-4519-A7D9-8D170815F90E}">
      <dgm:prSet phldrT="[Text]" custT="1"/>
      <dgm:spPr/>
      <dgm:t>
        <a:bodyPr/>
        <a:lstStyle/>
        <a:p>
          <a:pPr rtl="1"/>
          <a:r>
            <a:rPr lang="fa-IR" sz="1800" dirty="0" smtClean="0">
              <a:solidFill>
                <a:schemeClr val="tx1"/>
              </a:solidFill>
              <a:cs typeface="B Titr" panose="00000700000000000000" pitchFamily="2" charset="-78"/>
            </a:rPr>
            <a:t>ادعاهای دارویی</a:t>
          </a:r>
          <a:endParaRPr lang="en-US" sz="1800" dirty="0">
            <a:solidFill>
              <a:schemeClr val="tx1"/>
            </a:solidFill>
          </a:endParaRPr>
        </a:p>
      </dgm:t>
    </dgm:pt>
    <dgm:pt modelId="{3483438E-623B-48EE-A919-4C8908A52303}" type="parTrans" cxnId="{C3EDC5EF-3B9C-4CC9-B61F-C9BB278FDD97}">
      <dgm:prSet/>
      <dgm:spPr/>
      <dgm:t>
        <a:bodyPr/>
        <a:lstStyle/>
        <a:p>
          <a:endParaRPr lang="en-US" sz="1600">
            <a:solidFill>
              <a:schemeClr val="tx1"/>
            </a:solidFill>
          </a:endParaRPr>
        </a:p>
      </dgm:t>
    </dgm:pt>
    <dgm:pt modelId="{8DF9F19E-C194-4F86-9E1C-96E0F4B0E86E}" type="sibTrans" cxnId="{C3EDC5EF-3B9C-4CC9-B61F-C9BB278FDD97}">
      <dgm:prSet/>
      <dgm:spPr/>
      <dgm:t>
        <a:bodyPr/>
        <a:lstStyle/>
        <a:p>
          <a:endParaRPr lang="en-US" sz="1600">
            <a:solidFill>
              <a:schemeClr val="tx1"/>
            </a:solidFill>
          </a:endParaRPr>
        </a:p>
      </dgm:t>
    </dgm:pt>
    <dgm:pt modelId="{9B722678-1632-4596-A350-53BADE275443}">
      <dgm:prSet phldrT="[Text]" custT="1"/>
      <dgm:spPr/>
      <dgm:t>
        <a:bodyPr/>
        <a:lstStyle/>
        <a:p>
          <a:pPr rtl="1"/>
          <a:r>
            <a:rPr lang="fa-IR" sz="1800" dirty="0" smtClean="0">
              <a:solidFill>
                <a:schemeClr val="tx1"/>
              </a:solidFill>
              <a:cs typeface="B Titr" pitchFamily="2" charset="-78"/>
            </a:rPr>
            <a:t>اختراعات در حوزه زیستی و سلامت</a:t>
          </a:r>
          <a:endParaRPr lang="en-US" sz="1800" dirty="0">
            <a:solidFill>
              <a:schemeClr val="tx1"/>
            </a:solidFill>
            <a:cs typeface="B Titr" pitchFamily="2" charset="-78"/>
          </a:endParaRPr>
        </a:p>
      </dgm:t>
    </dgm:pt>
    <dgm:pt modelId="{5DD15120-E320-450C-8969-8FEB254E9975}" type="parTrans" cxnId="{4B3FA49E-34DD-4BFE-90E8-DACC8FA6F501}">
      <dgm:prSet/>
      <dgm:spPr/>
      <dgm:t>
        <a:bodyPr/>
        <a:lstStyle/>
        <a:p>
          <a:endParaRPr lang="en-US"/>
        </a:p>
      </dgm:t>
    </dgm:pt>
    <dgm:pt modelId="{7122621C-1576-4C0D-AD8E-475EEF5AD156}" type="sibTrans" cxnId="{4B3FA49E-34DD-4BFE-90E8-DACC8FA6F501}">
      <dgm:prSet/>
      <dgm:spPr/>
      <dgm:t>
        <a:bodyPr/>
        <a:lstStyle/>
        <a:p>
          <a:endParaRPr lang="en-US"/>
        </a:p>
      </dgm:t>
    </dgm:pt>
    <dgm:pt modelId="{238764F4-8A04-4A8C-BAB8-168B80EDD63C}">
      <dgm:prSet phldrT="[Text]" custT="1"/>
      <dgm:spPr/>
      <dgm:t>
        <a:bodyPr/>
        <a:lstStyle/>
        <a:p>
          <a:pPr rtl="1"/>
          <a:r>
            <a:rPr lang="fa-IR" sz="1800" dirty="0" smtClean="0">
              <a:solidFill>
                <a:schemeClr val="tx1"/>
              </a:solidFill>
              <a:cs typeface="B Titr" pitchFamily="2" charset="-78"/>
            </a:rPr>
            <a:t>جستجوی اختراعات در پایگاه داده ها</a:t>
          </a:r>
          <a:endParaRPr lang="en-US" sz="1800" dirty="0">
            <a:solidFill>
              <a:schemeClr val="tx1"/>
            </a:solidFill>
            <a:cs typeface="B Titr" pitchFamily="2" charset="-78"/>
          </a:endParaRPr>
        </a:p>
      </dgm:t>
    </dgm:pt>
    <dgm:pt modelId="{6D985DCE-6EDB-46FF-9FC2-A913F5CDE699}" type="parTrans" cxnId="{A460E59B-24C6-4CAF-9F2D-5D5C00B769EE}">
      <dgm:prSet/>
      <dgm:spPr/>
      <dgm:t>
        <a:bodyPr/>
        <a:lstStyle/>
        <a:p>
          <a:endParaRPr lang="en-US"/>
        </a:p>
      </dgm:t>
    </dgm:pt>
    <dgm:pt modelId="{B8F43120-7EF2-42BE-9004-075DE1538AA4}" type="sibTrans" cxnId="{A460E59B-24C6-4CAF-9F2D-5D5C00B769EE}">
      <dgm:prSet/>
      <dgm:spPr/>
      <dgm:t>
        <a:bodyPr/>
        <a:lstStyle/>
        <a:p>
          <a:endParaRPr lang="en-US"/>
        </a:p>
      </dgm:t>
    </dgm:pt>
    <dgm:pt modelId="{3C1FA17E-58C9-4645-A8A8-A5FEEB136307}">
      <dgm:prSet phldrT="[Text]" custT="1"/>
      <dgm:spPr/>
      <dgm:t>
        <a:bodyPr/>
        <a:lstStyle/>
        <a:p>
          <a:pPr rtl="1"/>
          <a:r>
            <a:rPr lang="fa-IR" sz="1800" dirty="0" smtClean="0">
              <a:solidFill>
                <a:schemeClr val="tx1"/>
              </a:solidFill>
              <a:cs typeface="B Titr" pitchFamily="2" charset="-78"/>
            </a:rPr>
            <a:t>استراتژی های جستجو</a:t>
          </a:r>
          <a:endParaRPr lang="en-US" sz="1800" dirty="0">
            <a:solidFill>
              <a:schemeClr val="tx1"/>
            </a:solidFill>
          </a:endParaRPr>
        </a:p>
      </dgm:t>
    </dgm:pt>
    <dgm:pt modelId="{D76207D5-D035-4164-8275-7E59A1B45AC7}" type="parTrans" cxnId="{1FEB6193-A1C4-4EAC-81ED-1F60043D8849}">
      <dgm:prSet/>
      <dgm:spPr/>
      <dgm:t>
        <a:bodyPr/>
        <a:lstStyle/>
        <a:p>
          <a:endParaRPr lang="en-US"/>
        </a:p>
      </dgm:t>
    </dgm:pt>
    <dgm:pt modelId="{12F4EF95-D37C-488F-A8BE-FE00A88F83DF}" type="sibTrans" cxnId="{1FEB6193-A1C4-4EAC-81ED-1F60043D8849}">
      <dgm:prSet/>
      <dgm:spPr/>
      <dgm:t>
        <a:bodyPr/>
        <a:lstStyle/>
        <a:p>
          <a:endParaRPr lang="en-US"/>
        </a:p>
      </dgm:t>
    </dgm:pt>
    <dgm:pt modelId="{F35BB1CB-46A7-463C-9985-CE79FB2FDDA6}" type="pres">
      <dgm:prSet presAssocID="{4729536A-C9F4-40BC-8FFE-0E93BF48A3F7}" presName="Name0" presStyleCnt="0">
        <dgm:presLayoutVars>
          <dgm:chMax val="7"/>
          <dgm:chPref val="7"/>
          <dgm:dir/>
        </dgm:presLayoutVars>
      </dgm:prSet>
      <dgm:spPr/>
      <dgm:t>
        <a:bodyPr/>
        <a:lstStyle/>
        <a:p>
          <a:endParaRPr lang="en-US"/>
        </a:p>
      </dgm:t>
    </dgm:pt>
    <dgm:pt modelId="{A2B2285B-B307-4108-A158-6E3E258CCE19}" type="pres">
      <dgm:prSet presAssocID="{4729536A-C9F4-40BC-8FFE-0E93BF48A3F7}" presName="Name1" presStyleCnt="0"/>
      <dgm:spPr/>
    </dgm:pt>
    <dgm:pt modelId="{5C91B1B2-CCA0-4447-900B-133FC626E523}" type="pres">
      <dgm:prSet presAssocID="{4729536A-C9F4-40BC-8FFE-0E93BF48A3F7}" presName="cycle" presStyleCnt="0"/>
      <dgm:spPr/>
    </dgm:pt>
    <dgm:pt modelId="{3FE962FA-B15E-46C8-8816-DB8E17CC5AA3}" type="pres">
      <dgm:prSet presAssocID="{4729536A-C9F4-40BC-8FFE-0E93BF48A3F7}" presName="srcNode" presStyleLbl="node1" presStyleIdx="0" presStyleCnt="7"/>
      <dgm:spPr/>
    </dgm:pt>
    <dgm:pt modelId="{339FAD44-4F86-45D4-B5F9-BECCCE271CDA}" type="pres">
      <dgm:prSet presAssocID="{4729536A-C9F4-40BC-8FFE-0E93BF48A3F7}" presName="conn" presStyleLbl="parChTrans1D2" presStyleIdx="0" presStyleCnt="1"/>
      <dgm:spPr/>
      <dgm:t>
        <a:bodyPr/>
        <a:lstStyle/>
        <a:p>
          <a:endParaRPr lang="en-US"/>
        </a:p>
      </dgm:t>
    </dgm:pt>
    <dgm:pt modelId="{D52B2ADC-78EE-4DB5-8E53-0067E3FC127E}" type="pres">
      <dgm:prSet presAssocID="{4729536A-C9F4-40BC-8FFE-0E93BF48A3F7}" presName="extraNode" presStyleLbl="node1" presStyleIdx="0" presStyleCnt="7"/>
      <dgm:spPr/>
    </dgm:pt>
    <dgm:pt modelId="{0FE8CE22-F731-479F-964B-C762052BB5B6}" type="pres">
      <dgm:prSet presAssocID="{4729536A-C9F4-40BC-8FFE-0E93BF48A3F7}" presName="dstNode" presStyleLbl="node1" presStyleIdx="0" presStyleCnt="7"/>
      <dgm:spPr/>
    </dgm:pt>
    <dgm:pt modelId="{D52A037D-A044-409A-BC20-B0C07BC33D06}" type="pres">
      <dgm:prSet presAssocID="{B3AC3041-08AF-43D1-972C-B848738A1A93}" presName="text_1" presStyleLbl="node1" presStyleIdx="0" presStyleCnt="7">
        <dgm:presLayoutVars>
          <dgm:bulletEnabled val="1"/>
        </dgm:presLayoutVars>
      </dgm:prSet>
      <dgm:spPr/>
      <dgm:t>
        <a:bodyPr/>
        <a:lstStyle/>
        <a:p>
          <a:endParaRPr lang="en-US"/>
        </a:p>
      </dgm:t>
    </dgm:pt>
    <dgm:pt modelId="{9C5DFF0E-BA10-4563-896D-5BE5630EF1DB}" type="pres">
      <dgm:prSet presAssocID="{B3AC3041-08AF-43D1-972C-B848738A1A93}" presName="accent_1" presStyleCnt="0"/>
      <dgm:spPr/>
    </dgm:pt>
    <dgm:pt modelId="{2117C97F-778F-4036-AA31-E779EE16FC1D}" type="pres">
      <dgm:prSet presAssocID="{B3AC3041-08AF-43D1-972C-B848738A1A93}" presName="accentRepeatNode" presStyleLbl="solidFgAcc1" presStyleIdx="0" presStyleCnt="7"/>
      <dgm:spPr/>
    </dgm:pt>
    <dgm:pt modelId="{9278A081-6C89-4B54-9231-A94D6259FC82}" type="pres">
      <dgm:prSet presAssocID="{1A3D4DFF-744C-48EE-9AAE-20F5C2461E85}" presName="text_2" presStyleLbl="node1" presStyleIdx="1" presStyleCnt="7">
        <dgm:presLayoutVars>
          <dgm:bulletEnabled val="1"/>
        </dgm:presLayoutVars>
      </dgm:prSet>
      <dgm:spPr/>
      <dgm:t>
        <a:bodyPr/>
        <a:lstStyle/>
        <a:p>
          <a:endParaRPr lang="en-US"/>
        </a:p>
      </dgm:t>
    </dgm:pt>
    <dgm:pt modelId="{5C18AACD-8D60-460A-9111-3E45553D979D}" type="pres">
      <dgm:prSet presAssocID="{1A3D4DFF-744C-48EE-9AAE-20F5C2461E85}" presName="accent_2" presStyleCnt="0"/>
      <dgm:spPr/>
    </dgm:pt>
    <dgm:pt modelId="{168FB44B-E8E8-4ED3-B6EF-F80338EA3E97}" type="pres">
      <dgm:prSet presAssocID="{1A3D4DFF-744C-48EE-9AAE-20F5C2461E85}" presName="accentRepeatNode" presStyleLbl="solidFgAcc1" presStyleIdx="1" presStyleCnt="7"/>
      <dgm:spPr/>
    </dgm:pt>
    <dgm:pt modelId="{7E9C2BF4-076E-44E9-8E91-D7420F3B32A9}" type="pres">
      <dgm:prSet presAssocID="{AE0467C7-E068-4F48-BFA3-9A95CA77B9C4}" presName="text_3" presStyleLbl="node1" presStyleIdx="2" presStyleCnt="7">
        <dgm:presLayoutVars>
          <dgm:bulletEnabled val="1"/>
        </dgm:presLayoutVars>
      </dgm:prSet>
      <dgm:spPr/>
      <dgm:t>
        <a:bodyPr/>
        <a:lstStyle/>
        <a:p>
          <a:endParaRPr lang="en-US"/>
        </a:p>
      </dgm:t>
    </dgm:pt>
    <dgm:pt modelId="{FBD9AE46-C884-4C1E-A72B-6EE4D075FB23}" type="pres">
      <dgm:prSet presAssocID="{AE0467C7-E068-4F48-BFA3-9A95CA77B9C4}" presName="accent_3" presStyleCnt="0"/>
      <dgm:spPr/>
    </dgm:pt>
    <dgm:pt modelId="{35D50A6F-9F1C-4469-BCD4-BEF88EB3A4BD}" type="pres">
      <dgm:prSet presAssocID="{AE0467C7-E068-4F48-BFA3-9A95CA77B9C4}" presName="accentRepeatNode" presStyleLbl="solidFgAcc1" presStyleIdx="2" presStyleCnt="7"/>
      <dgm:spPr/>
    </dgm:pt>
    <dgm:pt modelId="{3C5C7485-90AC-4549-ABB9-430F07EB758C}" type="pres">
      <dgm:prSet presAssocID="{3C1FA17E-58C9-4645-A8A8-A5FEEB136307}" presName="text_4" presStyleLbl="node1" presStyleIdx="3" presStyleCnt="7">
        <dgm:presLayoutVars>
          <dgm:bulletEnabled val="1"/>
        </dgm:presLayoutVars>
      </dgm:prSet>
      <dgm:spPr/>
      <dgm:t>
        <a:bodyPr/>
        <a:lstStyle/>
        <a:p>
          <a:endParaRPr lang="en-US"/>
        </a:p>
      </dgm:t>
    </dgm:pt>
    <dgm:pt modelId="{C125D3E8-D6E5-4E1F-96E8-4D96F0E1DCA1}" type="pres">
      <dgm:prSet presAssocID="{3C1FA17E-58C9-4645-A8A8-A5FEEB136307}" presName="accent_4" presStyleCnt="0"/>
      <dgm:spPr/>
    </dgm:pt>
    <dgm:pt modelId="{EC947157-DC4F-4FE5-84D1-EE1A8D52A2DB}" type="pres">
      <dgm:prSet presAssocID="{3C1FA17E-58C9-4645-A8A8-A5FEEB136307}" presName="accentRepeatNode" presStyleLbl="solidFgAcc1" presStyleIdx="3" presStyleCnt="7"/>
      <dgm:spPr/>
    </dgm:pt>
    <dgm:pt modelId="{68F7DEFD-5119-4681-B511-77B5F9F41712}" type="pres">
      <dgm:prSet presAssocID="{238764F4-8A04-4A8C-BAB8-168B80EDD63C}" presName="text_5" presStyleLbl="node1" presStyleIdx="4" presStyleCnt="7" custLinFactNeighborX="354" custLinFactNeighborY="-7790">
        <dgm:presLayoutVars>
          <dgm:bulletEnabled val="1"/>
        </dgm:presLayoutVars>
      </dgm:prSet>
      <dgm:spPr/>
      <dgm:t>
        <a:bodyPr/>
        <a:lstStyle/>
        <a:p>
          <a:endParaRPr lang="en-US"/>
        </a:p>
      </dgm:t>
    </dgm:pt>
    <dgm:pt modelId="{7A3051CB-D7DB-482C-BEE3-1CED9B493C2C}" type="pres">
      <dgm:prSet presAssocID="{238764F4-8A04-4A8C-BAB8-168B80EDD63C}" presName="accent_5" presStyleCnt="0"/>
      <dgm:spPr/>
    </dgm:pt>
    <dgm:pt modelId="{1CE63A89-50A4-4247-8EB4-02226962AB66}" type="pres">
      <dgm:prSet presAssocID="{238764F4-8A04-4A8C-BAB8-168B80EDD63C}" presName="accentRepeatNode" presStyleLbl="solidFgAcc1" presStyleIdx="4" presStyleCnt="7"/>
      <dgm:spPr/>
    </dgm:pt>
    <dgm:pt modelId="{CF6287B2-FAA0-4FC7-BC97-8A7F47B30321}" type="pres">
      <dgm:prSet presAssocID="{9B722678-1632-4596-A350-53BADE275443}" presName="text_6" presStyleLbl="node1" presStyleIdx="5" presStyleCnt="7">
        <dgm:presLayoutVars>
          <dgm:bulletEnabled val="1"/>
        </dgm:presLayoutVars>
      </dgm:prSet>
      <dgm:spPr/>
      <dgm:t>
        <a:bodyPr/>
        <a:lstStyle/>
        <a:p>
          <a:endParaRPr lang="en-US"/>
        </a:p>
      </dgm:t>
    </dgm:pt>
    <dgm:pt modelId="{3C1FB227-7B7D-405D-A96B-BBB9EBA5B779}" type="pres">
      <dgm:prSet presAssocID="{9B722678-1632-4596-A350-53BADE275443}" presName="accent_6" presStyleCnt="0"/>
      <dgm:spPr/>
    </dgm:pt>
    <dgm:pt modelId="{C10DDEE0-D1B9-42DB-9D96-354BB14430A4}" type="pres">
      <dgm:prSet presAssocID="{9B722678-1632-4596-A350-53BADE275443}" presName="accentRepeatNode" presStyleLbl="solidFgAcc1" presStyleIdx="5" presStyleCnt="7"/>
      <dgm:spPr/>
    </dgm:pt>
    <dgm:pt modelId="{6D3C9FAF-0277-4C0A-9FF0-E4FCE9131DA6}" type="pres">
      <dgm:prSet presAssocID="{E7DFEC56-C9ED-4519-A7D9-8D170815F90E}" presName="text_7" presStyleLbl="node1" presStyleIdx="6" presStyleCnt="7">
        <dgm:presLayoutVars>
          <dgm:bulletEnabled val="1"/>
        </dgm:presLayoutVars>
      </dgm:prSet>
      <dgm:spPr/>
      <dgm:t>
        <a:bodyPr/>
        <a:lstStyle/>
        <a:p>
          <a:endParaRPr lang="en-US"/>
        </a:p>
      </dgm:t>
    </dgm:pt>
    <dgm:pt modelId="{471AF2D6-2BAE-4E4F-82A9-BC8EE73DDACE}" type="pres">
      <dgm:prSet presAssocID="{E7DFEC56-C9ED-4519-A7D9-8D170815F90E}" presName="accent_7" presStyleCnt="0"/>
      <dgm:spPr/>
    </dgm:pt>
    <dgm:pt modelId="{7CA4CEE2-951D-42E8-8C9F-7DA40B0C5143}" type="pres">
      <dgm:prSet presAssocID="{E7DFEC56-C9ED-4519-A7D9-8D170815F90E}" presName="accentRepeatNode" presStyleLbl="solidFgAcc1" presStyleIdx="6" presStyleCnt="7"/>
      <dgm:spPr/>
    </dgm:pt>
  </dgm:ptLst>
  <dgm:cxnLst>
    <dgm:cxn modelId="{1FEB6193-A1C4-4EAC-81ED-1F60043D8849}" srcId="{4729536A-C9F4-40BC-8FFE-0E93BF48A3F7}" destId="{3C1FA17E-58C9-4645-A8A8-A5FEEB136307}" srcOrd="3" destOrd="0" parTransId="{D76207D5-D035-4164-8275-7E59A1B45AC7}" sibTransId="{12F4EF95-D37C-488F-A8BE-FE00A88F83DF}"/>
    <dgm:cxn modelId="{50EEFBC4-2514-4804-AE59-B9A79E54E5FD}" type="presOf" srcId="{0A518764-28A0-4E3D-BE76-BD3DDDF3E4CC}" destId="{339FAD44-4F86-45D4-B5F9-BECCCE271CDA}" srcOrd="0" destOrd="0" presId="urn:microsoft.com/office/officeart/2008/layout/VerticalCurvedList"/>
    <dgm:cxn modelId="{CE667583-6A40-42D5-89FE-A57B26D7C0CB}" type="presOf" srcId="{AE0467C7-E068-4F48-BFA3-9A95CA77B9C4}" destId="{7E9C2BF4-076E-44E9-8E91-D7420F3B32A9}" srcOrd="0" destOrd="0" presId="urn:microsoft.com/office/officeart/2008/layout/VerticalCurvedList"/>
    <dgm:cxn modelId="{4F577208-56D8-4E13-ADB8-A525C34659B3}" type="presOf" srcId="{3C1FA17E-58C9-4645-A8A8-A5FEEB136307}" destId="{3C5C7485-90AC-4549-ABB9-430F07EB758C}" srcOrd="0" destOrd="0" presId="urn:microsoft.com/office/officeart/2008/layout/VerticalCurvedList"/>
    <dgm:cxn modelId="{AABA6DBE-5FDF-4D28-BF69-D43B4FDB41BF}" type="presOf" srcId="{E7DFEC56-C9ED-4519-A7D9-8D170815F90E}" destId="{6D3C9FAF-0277-4C0A-9FF0-E4FCE9131DA6}" srcOrd="0" destOrd="0" presId="urn:microsoft.com/office/officeart/2008/layout/VerticalCurvedList"/>
    <dgm:cxn modelId="{4B3FA49E-34DD-4BFE-90E8-DACC8FA6F501}" srcId="{4729536A-C9F4-40BC-8FFE-0E93BF48A3F7}" destId="{9B722678-1632-4596-A350-53BADE275443}" srcOrd="5" destOrd="0" parTransId="{5DD15120-E320-450C-8969-8FEB254E9975}" sibTransId="{7122621C-1576-4C0D-AD8E-475EEF5AD156}"/>
    <dgm:cxn modelId="{48A1E861-FCBA-461E-8C0D-5CF0E3A9C5A4}" type="presOf" srcId="{4729536A-C9F4-40BC-8FFE-0E93BF48A3F7}" destId="{F35BB1CB-46A7-463C-9985-CE79FB2FDDA6}" srcOrd="0" destOrd="0" presId="urn:microsoft.com/office/officeart/2008/layout/VerticalCurvedList"/>
    <dgm:cxn modelId="{C49B22EA-E46C-47CA-8309-6FA79DD5F1AF}" srcId="{4729536A-C9F4-40BC-8FFE-0E93BF48A3F7}" destId="{1A3D4DFF-744C-48EE-9AAE-20F5C2461E85}" srcOrd="1" destOrd="0" parTransId="{DC35E2CE-4930-40C8-9634-40EDB8095EFB}" sibTransId="{FCD3CC75-4680-4709-A419-BB8A1A24658F}"/>
    <dgm:cxn modelId="{59CD76C7-EEF4-406D-9C78-D22CA661B9EE}" srcId="{4729536A-C9F4-40BC-8FFE-0E93BF48A3F7}" destId="{AE0467C7-E068-4F48-BFA3-9A95CA77B9C4}" srcOrd="2" destOrd="0" parTransId="{2A371340-11E1-4DC3-B47A-47B3590F31F9}" sibTransId="{DE3608BC-516A-4EF0-B045-CDFAB3A0FA30}"/>
    <dgm:cxn modelId="{2E0D410B-5FAE-4C79-A637-D0AA2EC0EBB7}" type="presOf" srcId="{1A3D4DFF-744C-48EE-9AAE-20F5C2461E85}" destId="{9278A081-6C89-4B54-9231-A94D6259FC82}" srcOrd="0" destOrd="0" presId="urn:microsoft.com/office/officeart/2008/layout/VerticalCurvedList"/>
    <dgm:cxn modelId="{538E3E62-D4E2-491D-B149-A80435FB31B0}" type="presOf" srcId="{9B722678-1632-4596-A350-53BADE275443}" destId="{CF6287B2-FAA0-4FC7-BC97-8A7F47B30321}" srcOrd="0" destOrd="0" presId="urn:microsoft.com/office/officeart/2008/layout/VerticalCurvedList"/>
    <dgm:cxn modelId="{E71D4A92-FD47-4964-83F1-4479D6E6254E}" type="presOf" srcId="{B3AC3041-08AF-43D1-972C-B848738A1A93}" destId="{D52A037D-A044-409A-BC20-B0C07BC33D06}" srcOrd="0" destOrd="0" presId="urn:microsoft.com/office/officeart/2008/layout/VerticalCurvedList"/>
    <dgm:cxn modelId="{081617AE-3429-47BC-90A1-C9B19BC073E1}" type="presOf" srcId="{238764F4-8A04-4A8C-BAB8-168B80EDD63C}" destId="{68F7DEFD-5119-4681-B511-77B5F9F41712}" srcOrd="0" destOrd="0" presId="urn:microsoft.com/office/officeart/2008/layout/VerticalCurvedList"/>
    <dgm:cxn modelId="{EC1E843D-0179-4E3F-9C8A-9EB816E02FE0}" srcId="{4729536A-C9F4-40BC-8FFE-0E93BF48A3F7}" destId="{B3AC3041-08AF-43D1-972C-B848738A1A93}" srcOrd="0" destOrd="0" parTransId="{81895EB3-95EB-4C30-AC9F-5043C4D893A1}" sibTransId="{0A518764-28A0-4E3D-BE76-BD3DDDF3E4CC}"/>
    <dgm:cxn modelId="{A460E59B-24C6-4CAF-9F2D-5D5C00B769EE}" srcId="{4729536A-C9F4-40BC-8FFE-0E93BF48A3F7}" destId="{238764F4-8A04-4A8C-BAB8-168B80EDD63C}" srcOrd="4" destOrd="0" parTransId="{6D985DCE-6EDB-46FF-9FC2-A913F5CDE699}" sibTransId="{B8F43120-7EF2-42BE-9004-075DE1538AA4}"/>
    <dgm:cxn modelId="{C3EDC5EF-3B9C-4CC9-B61F-C9BB278FDD97}" srcId="{4729536A-C9F4-40BC-8FFE-0E93BF48A3F7}" destId="{E7DFEC56-C9ED-4519-A7D9-8D170815F90E}" srcOrd="6" destOrd="0" parTransId="{3483438E-623B-48EE-A919-4C8908A52303}" sibTransId="{8DF9F19E-C194-4F86-9E1C-96E0F4B0E86E}"/>
    <dgm:cxn modelId="{E48E61B5-B35F-4579-AFE6-4C0CBD2A1DC4}" type="presParOf" srcId="{F35BB1CB-46A7-463C-9985-CE79FB2FDDA6}" destId="{A2B2285B-B307-4108-A158-6E3E258CCE19}" srcOrd="0" destOrd="0" presId="urn:microsoft.com/office/officeart/2008/layout/VerticalCurvedList"/>
    <dgm:cxn modelId="{CC5670E8-99DC-4976-81CC-18B883C70C44}" type="presParOf" srcId="{A2B2285B-B307-4108-A158-6E3E258CCE19}" destId="{5C91B1B2-CCA0-4447-900B-133FC626E523}" srcOrd="0" destOrd="0" presId="urn:microsoft.com/office/officeart/2008/layout/VerticalCurvedList"/>
    <dgm:cxn modelId="{B1903EA8-074C-4B31-939D-6B3E9CF1BBAA}" type="presParOf" srcId="{5C91B1B2-CCA0-4447-900B-133FC626E523}" destId="{3FE962FA-B15E-46C8-8816-DB8E17CC5AA3}" srcOrd="0" destOrd="0" presId="urn:microsoft.com/office/officeart/2008/layout/VerticalCurvedList"/>
    <dgm:cxn modelId="{69AF2218-DE22-4006-A731-07311525E6BA}" type="presParOf" srcId="{5C91B1B2-CCA0-4447-900B-133FC626E523}" destId="{339FAD44-4F86-45D4-B5F9-BECCCE271CDA}" srcOrd="1" destOrd="0" presId="urn:microsoft.com/office/officeart/2008/layout/VerticalCurvedList"/>
    <dgm:cxn modelId="{F4585CEE-08BB-422E-8BCB-11D796515084}" type="presParOf" srcId="{5C91B1B2-CCA0-4447-900B-133FC626E523}" destId="{D52B2ADC-78EE-4DB5-8E53-0067E3FC127E}" srcOrd="2" destOrd="0" presId="urn:microsoft.com/office/officeart/2008/layout/VerticalCurvedList"/>
    <dgm:cxn modelId="{A466555F-CB7F-4C1A-9443-77839EB8E853}" type="presParOf" srcId="{5C91B1B2-CCA0-4447-900B-133FC626E523}" destId="{0FE8CE22-F731-479F-964B-C762052BB5B6}" srcOrd="3" destOrd="0" presId="urn:microsoft.com/office/officeart/2008/layout/VerticalCurvedList"/>
    <dgm:cxn modelId="{E63B0F44-4856-49CF-9079-77D93FA74CE3}" type="presParOf" srcId="{A2B2285B-B307-4108-A158-6E3E258CCE19}" destId="{D52A037D-A044-409A-BC20-B0C07BC33D06}" srcOrd="1" destOrd="0" presId="urn:microsoft.com/office/officeart/2008/layout/VerticalCurvedList"/>
    <dgm:cxn modelId="{D1712A8C-3E5B-401C-A3BB-06A8D4917D33}" type="presParOf" srcId="{A2B2285B-B307-4108-A158-6E3E258CCE19}" destId="{9C5DFF0E-BA10-4563-896D-5BE5630EF1DB}" srcOrd="2" destOrd="0" presId="urn:microsoft.com/office/officeart/2008/layout/VerticalCurvedList"/>
    <dgm:cxn modelId="{9BE31A47-01A4-47C4-B0F1-9D8DB469E522}" type="presParOf" srcId="{9C5DFF0E-BA10-4563-896D-5BE5630EF1DB}" destId="{2117C97F-778F-4036-AA31-E779EE16FC1D}" srcOrd="0" destOrd="0" presId="urn:microsoft.com/office/officeart/2008/layout/VerticalCurvedList"/>
    <dgm:cxn modelId="{7790458A-0380-4EAC-B309-5C990A68589F}" type="presParOf" srcId="{A2B2285B-B307-4108-A158-6E3E258CCE19}" destId="{9278A081-6C89-4B54-9231-A94D6259FC82}" srcOrd="3" destOrd="0" presId="urn:microsoft.com/office/officeart/2008/layout/VerticalCurvedList"/>
    <dgm:cxn modelId="{37013A69-2346-473B-AB96-69534D7A82C0}" type="presParOf" srcId="{A2B2285B-B307-4108-A158-6E3E258CCE19}" destId="{5C18AACD-8D60-460A-9111-3E45553D979D}" srcOrd="4" destOrd="0" presId="urn:microsoft.com/office/officeart/2008/layout/VerticalCurvedList"/>
    <dgm:cxn modelId="{BD37F7F4-42F7-4EED-953F-C4737438AFFA}" type="presParOf" srcId="{5C18AACD-8D60-460A-9111-3E45553D979D}" destId="{168FB44B-E8E8-4ED3-B6EF-F80338EA3E97}" srcOrd="0" destOrd="0" presId="urn:microsoft.com/office/officeart/2008/layout/VerticalCurvedList"/>
    <dgm:cxn modelId="{5F538D66-43FF-465C-A758-D5F15610C4A0}" type="presParOf" srcId="{A2B2285B-B307-4108-A158-6E3E258CCE19}" destId="{7E9C2BF4-076E-44E9-8E91-D7420F3B32A9}" srcOrd="5" destOrd="0" presId="urn:microsoft.com/office/officeart/2008/layout/VerticalCurvedList"/>
    <dgm:cxn modelId="{C91AB719-D352-4600-B76E-484C4840209D}" type="presParOf" srcId="{A2B2285B-B307-4108-A158-6E3E258CCE19}" destId="{FBD9AE46-C884-4C1E-A72B-6EE4D075FB23}" srcOrd="6" destOrd="0" presId="urn:microsoft.com/office/officeart/2008/layout/VerticalCurvedList"/>
    <dgm:cxn modelId="{C27FFB20-8A63-45D2-AB5E-97CC2FA6561F}" type="presParOf" srcId="{FBD9AE46-C884-4C1E-A72B-6EE4D075FB23}" destId="{35D50A6F-9F1C-4469-BCD4-BEF88EB3A4BD}" srcOrd="0" destOrd="0" presId="urn:microsoft.com/office/officeart/2008/layout/VerticalCurvedList"/>
    <dgm:cxn modelId="{974F6F83-7665-480D-BAFD-330AE09B1B3C}" type="presParOf" srcId="{A2B2285B-B307-4108-A158-6E3E258CCE19}" destId="{3C5C7485-90AC-4549-ABB9-430F07EB758C}" srcOrd="7" destOrd="0" presId="urn:microsoft.com/office/officeart/2008/layout/VerticalCurvedList"/>
    <dgm:cxn modelId="{3515741E-538C-4AC3-BC06-030A84907496}" type="presParOf" srcId="{A2B2285B-B307-4108-A158-6E3E258CCE19}" destId="{C125D3E8-D6E5-4E1F-96E8-4D96F0E1DCA1}" srcOrd="8" destOrd="0" presId="urn:microsoft.com/office/officeart/2008/layout/VerticalCurvedList"/>
    <dgm:cxn modelId="{3EB6842F-D587-4D3E-A39C-F89B9A313FCD}" type="presParOf" srcId="{C125D3E8-D6E5-4E1F-96E8-4D96F0E1DCA1}" destId="{EC947157-DC4F-4FE5-84D1-EE1A8D52A2DB}" srcOrd="0" destOrd="0" presId="urn:microsoft.com/office/officeart/2008/layout/VerticalCurvedList"/>
    <dgm:cxn modelId="{134CD878-3F84-433E-8B9C-984B64AFBEA9}" type="presParOf" srcId="{A2B2285B-B307-4108-A158-6E3E258CCE19}" destId="{68F7DEFD-5119-4681-B511-77B5F9F41712}" srcOrd="9" destOrd="0" presId="urn:microsoft.com/office/officeart/2008/layout/VerticalCurvedList"/>
    <dgm:cxn modelId="{EC91B38D-5BF6-42F2-A97F-B1CC0A85445E}" type="presParOf" srcId="{A2B2285B-B307-4108-A158-6E3E258CCE19}" destId="{7A3051CB-D7DB-482C-BEE3-1CED9B493C2C}" srcOrd="10" destOrd="0" presId="urn:microsoft.com/office/officeart/2008/layout/VerticalCurvedList"/>
    <dgm:cxn modelId="{5093AA05-658E-4FB9-818F-0C7DD1E9D724}" type="presParOf" srcId="{7A3051CB-D7DB-482C-BEE3-1CED9B493C2C}" destId="{1CE63A89-50A4-4247-8EB4-02226962AB66}" srcOrd="0" destOrd="0" presId="urn:microsoft.com/office/officeart/2008/layout/VerticalCurvedList"/>
    <dgm:cxn modelId="{B8E44D93-3515-47D1-A75E-5EFBF8FED3FA}" type="presParOf" srcId="{A2B2285B-B307-4108-A158-6E3E258CCE19}" destId="{CF6287B2-FAA0-4FC7-BC97-8A7F47B30321}" srcOrd="11" destOrd="0" presId="urn:microsoft.com/office/officeart/2008/layout/VerticalCurvedList"/>
    <dgm:cxn modelId="{803E79F8-7839-40F8-8331-2B4DBEE12175}" type="presParOf" srcId="{A2B2285B-B307-4108-A158-6E3E258CCE19}" destId="{3C1FB227-7B7D-405D-A96B-BBB9EBA5B779}" srcOrd="12" destOrd="0" presId="urn:microsoft.com/office/officeart/2008/layout/VerticalCurvedList"/>
    <dgm:cxn modelId="{11848688-DD3A-4D8B-A86D-E436C47C182D}" type="presParOf" srcId="{3C1FB227-7B7D-405D-A96B-BBB9EBA5B779}" destId="{C10DDEE0-D1B9-42DB-9D96-354BB14430A4}" srcOrd="0" destOrd="0" presId="urn:microsoft.com/office/officeart/2008/layout/VerticalCurvedList"/>
    <dgm:cxn modelId="{8EE48D74-36B7-4D29-BC56-CF36EA633452}" type="presParOf" srcId="{A2B2285B-B307-4108-A158-6E3E258CCE19}" destId="{6D3C9FAF-0277-4C0A-9FF0-E4FCE9131DA6}" srcOrd="13" destOrd="0" presId="urn:microsoft.com/office/officeart/2008/layout/VerticalCurvedList"/>
    <dgm:cxn modelId="{C8239F85-2298-4F44-A653-79ABBB3A5984}" type="presParOf" srcId="{A2B2285B-B307-4108-A158-6E3E258CCE19}" destId="{471AF2D6-2BAE-4E4F-82A9-BC8EE73DDACE}" srcOrd="14" destOrd="0" presId="urn:microsoft.com/office/officeart/2008/layout/VerticalCurvedList"/>
    <dgm:cxn modelId="{431FDDEE-BAEC-490A-ADD2-8D488AE43FDB}" type="presParOf" srcId="{471AF2D6-2BAE-4E4F-82A9-BC8EE73DDACE}" destId="{7CA4CEE2-951D-42E8-8C9F-7DA40B0C514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AD44-4F86-45D4-B5F9-BECCCE271CDA}">
      <dsp:nvSpPr>
        <dsp:cNvPr id="0" name=""/>
        <dsp:cNvSpPr/>
      </dsp:nvSpPr>
      <dsp:spPr>
        <a:xfrm>
          <a:off x="-7077852" y="-1082927"/>
          <a:ext cx="8430551" cy="8430551"/>
        </a:xfrm>
        <a:prstGeom prst="blockArc">
          <a:avLst>
            <a:gd name="adj1" fmla="val 18900000"/>
            <a:gd name="adj2" fmla="val 2700000"/>
            <a:gd name="adj3" fmla="val 25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2A037D-A044-409A-BC20-B0C07BC33D06}">
      <dsp:nvSpPr>
        <dsp:cNvPr id="0" name=""/>
        <dsp:cNvSpPr/>
      </dsp:nvSpPr>
      <dsp:spPr>
        <a:xfrm>
          <a:off x="439468" y="284793"/>
          <a:ext cx="6533682" cy="56933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910" tIns="45720" rIns="45720" bIns="45720" numCol="1" spcCol="1270" anchor="ctr" anchorCtr="0">
          <a:noAutofit/>
        </a:bodyPr>
        <a:lstStyle/>
        <a:p>
          <a:pPr lvl="0" algn="l" defTabSz="800100" rtl="1">
            <a:lnSpc>
              <a:spcPct val="90000"/>
            </a:lnSpc>
            <a:spcBef>
              <a:spcPct val="0"/>
            </a:spcBef>
            <a:spcAft>
              <a:spcPct val="35000"/>
            </a:spcAft>
          </a:pPr>
          <a:r>
            <a:rPr lang="fa-IR" sz="1800" kern="1200" dirty="0" smtClean="0">
              <a:solidFill>
                <a:schemeClr val="tx1"/>
              </a:solidFill>
              <a:cs typeface="B Titr" pitchFamily="2" charset="-78"/>
            </a:rPr>
            <a:t>فرآیند ثبت اختراع، سیستم ملی وفراملی</a:t>
          </a:r>
          <a:endParaRPr lang="en-US" sz="1800" kern="1200" dirty="0">
            <a:solidFill>
              <a:schemeClr val="tx1"/>
            </a:solidFill>
            <a:cs typeface="B Titr" pitchFamily="2" charset="-78"/>
          </a:endParaRPr>
        </a:p>
      </dsp:txBody>
      <dsp:txXfrm>
        <a:off x="439468" y="284793"/>
        <a:ext cx="6533682" cy="569335"/>
      </dsp:txXfrm>
    </dsp:sp>
    <dsp:sp modelId="{2117C97F-778F-4036-AA31-E779EE16FC1D}">
      <dsp:nvSpPr>
        <dsp:cNvPr id="0" name=""/>
        <dsp:cNvSpPr/>
      </dsp:nvSpPr>
      <dsp:spPr>
        <a:xfrm>
          <a:off x="83633" y="213626"/>
          <a:ext cx="711669" cy="71166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8A081-6C89-4B54-9231-A94D6259FC82}">
      <dsp:nvSpPr>
        <dsp:cNvPr id="0" name=""/>
        <dsp:cNvSpPr/>
      </dsp:nvSpPr>
      <dsp:spPr>
        <a:xfrm>
          <a:off x="955052" y="1139297"/>
          <a:ext cx="6018098" cy="569335"/>
        </a:xfrm>
        <a:prstGeom prst="rect">
          <a:avLst/>
        </a:prstGeom>
        <a:solidFill>
          <a:schemeClr val="accent4">
            <a:hueOff val="1735391"/>
            <a:satOff val="-9867"/>
            <a:lumOff val="3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910" tIns="45720" rIns="45720" bIns="45720" numCol="1" spcCol="1270" anchor="ctr" anchorCtr="0">
          <a:noAutofit/>
        </a:bodyPr>
        <a:lstStyle/>
        <a:p>
          <a:pPr lvl="0" algn="l" defTabSz="800100" rtl="1">
            <a:lnSpc>
              <a:spcPct val="90000"/>
            </a:lnSpc>
            <a:spcBef>
              <a:spcPct val="0"/>
            </a:spcBef>
            <a:spcAft>
              <a:spcPct val="35000"/>
            </a:spcAft>
          </a:pPr>
          <a:r>
            <a:rPr lang="fa-IR" sz="1800" kern="1200" dirty="0" smtClean="0">
              <a:solidFill>
                <a:schemeClr val="tx1"/>
              </a:solidFill>
              <a:cs typeface="B Titr" pitchFamily="2" charset="-78"/>
            </a:rPr>
            <a:t>شرایط ثبت اختراع و نحوه ارزیابی</a:t>
          </a:r>
          <a:endParaRPr lang="en-US" sz="1800" kern="1200" dirty="0">
            <a:solidFill>
              <a:schemeClr val="tx1"/>
            </a:solidFill>
            <a:cs typeface="B Titr" pitchFamily="2" charset="-78"/>
          </a:endParaRPr>
        </a:p>
      </dsp:txBody>
      <dsp:txXfrm>
        <a:off x="955052" y="1139297"/>
        <a:ext cx="6018098" cy="569335"/>
      </dsp:txXfrm>
    </dsp:sp>
    <dsp:sp modelId="{168FB44B-E8E8-4ED3-B6EF-F80338EA3E97}">
      <dsp:nvSpPr>
        <dsp:cNvPr id="0" name=""/>
        <dsp:cNvSpPr/>
      </dsp:nvSpPr>
      <dsp:spPr>
        <a:xfrm>
          <a:off x="599218" y="1068130"/>
          <a:ext cx="711669" cy="711669"/>
        </a:xfrm>
        <a:prstGeom prst="ellipse">
          <a:avLst/>
        </a:prstGeom>
        <a:solidFill>
          <a:schemeClr val="lt1">
            <a:hueOff val="0"/>
            <a:satOff val="0"/>
            <a:lumOff val="0"/>
            <a:alphaOff val="0"/>
          </a:schemeClr>
        </a:solidFill>
        <a:ln w="25400" cap="flat" cmpd="sng" algn="ctr">
          <a:solidFill>
            <a:schemeClr val="accent4">
              <a:hueOff val="1735391"/>
              <a:satOff val="-9867"/>
              <a:lumOff val="3170"/>
              <a:alphaOff val="0"/>
            </a:schemeClr>
          </a:solidFill>
          <a:prstDash val="solid"/>
        </a:ln>
        <a:effectLst/>
      </dsp:spPr>
      <dsp:style>
        <a:lnRef idx="2">
          <a:scrgbClr r="0" g="0" b="0"/>
        </a:lnRef>
        <a:fillRef idx="1">
          <a:scrgbClr r="0" g="0" b="0"/>
        </a:fillRef>
        <a:effectRef idx="0">
          <a:scrgbClr r="0" g="0" b="0"/>
        </a:effectRef>
        <a:fontRef idx="minor"/>
      </dsp:style>
    </dsp:sp>
    <dsp:sp modelId="{7E9C2BF4-076E-44E9-8E91-D7420F3B32A9}">
      <dsp:nvSpPr>
        <dsp:cNvPr id="0" name=""/>
        <dsp:cNvSpPr/>
      </dsp:nvSpPr>
      <dsp:spPr>
        <a:xfrm>
          <a:off x="1237590" y="1993175"/>
          <a:ext cx="5735560" cy="569335"/>
        </a:xfrm>
        <a:prstGeom prst="rect">
          <a:avLst/>
        </a:prstGeom>
        <a:solidFill>
          <a:schemeClr val="accent4">
            <a:hueOff val="3470782"/>
            <a:satOff val="-19734"/>
            <a:lumOff val="63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910" tIns="45720" rIns="45720" bIns="45720" numCol="1" spcCol="1270" anchor="ctr" anchorCtr="0">
          <a:noAutofit/>
        </a:bodyPr>
        <a:lstStyle/>
        <a:p>
          <a:pPr lvl="0" algn="l" defTabSz="800100" rtl="1">
            <a:lnSpc>
              <a:spcPct val="90000"/>
            </a:lnSpc>
            <a:spcBef>
              <a:spcPct val="0"/>
            </a:spcBef>
            <a:spcAft>
              <a:spcPct val="35000"/>
            </a:spcAft>
          </a:pPr>
          <a:r>
            <a:rPr lang="fa-IR" sz="1800" kern="1200" dirty="0" smtClean="0">
              <a:solidFill>
                <a:schemeClr val="tx1"/>
              </a:solidFill>
              <a:cs typeface="B Titr" panose="00000700000000000000" pitchFamily="2" charset="-78"/>
            </a:rPr>
            <a:t>جستجو و انواع آن</a:t>
          </a:r>
          <a:endParaRPr lang="en-US" sz="1800" kern="1200" dirty="0">
            <a:solidFill>
              <a:schemeClr val="tx1"/>
            </a:solidFill>
          </a:endParaRPr>
        </a:p>
      </dsp:txBody>
      <dsp:txXfrm>
        <a:off x="1237590" y="1993175"/>
        <a:ext cx="5735560" cy="569335"/>
      </dsp:txXfrm>
    </dsp:sp>
    <dsp:sp modelId="{35D50A6F-9F1C-4469-BCD4-BEF88EB3A4BD}">
      <dsp:nvSpPr>
        <dsp:cNvPr id="0" name=""/>
        <dsp:cNvSpPr/>
      </dsp:nvSpPr>
      <dsp:spPr>
        <a:xfrm>
          <a:off x="881755" y="1922008"/>
          <a:ext cx="711669" cy="711669"/>
        </a:xfrm>
        <a:prstGeom prst="ellipse">
          <a:avLst/>
        </a:prstGeom>
        <a:solidFill>
          <a:schemeClr val="lt1">
            <a:hueOff val="0"/>
            <a:satOff val="0"/>
            <a:lumOff val="0"/>
            <a:alphaOff val="0"/>
          </a:schemeClr>
        </a:solidFill>
        <a:ln w="25400" cap="flat" cmpd="sng" algn="ctr">
          <a:solidFill>
            <a:schemeClr val="accent4">
              <a:hueOff val="3470782"/>
              <a:satOff val="-19734"/>
              <a:lumOff val="6340"/>
              <a:alphaOff val="0"/>
            </a:schemeClr>
          </a:solidFill>
          <a:prstDash val="solid"/>
        </a:ln>
        <a:effectLst/>
      </dsp:spPr>
      <dsp:style>
        <a:lnRef idx="2">
          <a:scrgbClr r="0" g="0" b="0"/>
        </a:lnRef>
        <a:fillRef idx="1">
          <a:scrgbClr r="0" g="0" b="0"/>
        </a:fillRef>
        <a:effectRef idx="0">
          <a:scrgbClr r="0" g="0" b="0"/>
        </a:effectRef>
        <a:fontRef idx="minor"/>
      </dsp:style>
    </dsp:sp>
    <dsp:sp modelId="{3C5C7485-90AC-4549-ABB9-430F07EB758C}">
      <dsp:nvSpPr>
        <dsp:cNvPr id="0" name=""/>
        <dsp:cNvSpPr/>
      </dsp:nvSpPr>
      <dsp:spPr>
        <a:xfrm>
          <a:off x="1327802" y="2847680"/>
          <a:ext cx="5645348" cy="569335"/>
        </a:xfrm>
        <a:prstGeom prst="rect">
          <a:avLst/>
        </a:prstGeom>
        <a:solidFill>
          <a:schemeClr val="accent4">
            <a:hueOff val="5206173"/>
            <a:satOff val="-29601"/>
            <a:lumOff val="9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910" tIns="45720" rIns="45720" bIns="45720" numCol="1" spcCol="1270" anchor="ctr" anchorCtr="0">
          <a:noAutofit/>
        </a:bodyPr>
        <a:lstStyle/>
        <a:p>
          <a:pPr lvl="0" algn="l" defTabSz="800100" rtl="1">
            <a:lnSpc>
              <a:spcPct val="90000"/>
            </a:lnSpc>
            <a:spcBef>
              <a:spcPct val="0"/>
            </a:spcBef>
            <a:spcAft>
              <a:spcPct val="35000"/>
            </a:spcAft>
          </a:pPr>
          <a:r>
            <a:rPr lang="fa-IR" sz="1800" kern="1200" dirty="0" smtClean="0">
              <a:solidFill>
                <a:schemeClr val="tx1"/>
              </a:solidFill>
              <a:cs typeface="B Titr" pitchFamily="2" charset="-78"/>
            </a:rPr>
            <a:t>استراتژی های جستجو</a:t>
          </a:r>
          <a:endParaRPr lang="en-US" sz="1800" kern="1200" dirty="0">
            <a:solidFill>
              <a:schemeClr val="tx1"/>
            </a:solidFill>
          </a:endParaRPr>
        </a:p>
      </dsp:txBody>
      <dsp:txXfrm>
        <a:off x="1327802" y="2847680"/>
        <a:ext cx="5645348" cy="569335"/>
      </dsp:txXfrm>
    </dsp:sp>
    <dsp:sp modelId="{EC947157-DC4F-4FE5-84D1-EE1A8D52A2DB}">
      <dsp:nvSpPr>
        <dsp:cNvPr id="0" name=""/>
        <dsp:cNvSpPr/>
      </dsp:nvSpPr>
      <dsp:spPr>
        <a:xfrm>
          <a:off x="971967" y="2776513"/>
          <a:ext cx="711669" cy="711669"/>
        </a:xfrm>
        <a:prstGeom prst="ellipse">
          <a:avLst/>
        </a:prstGeom>
        <a:solidFill>
          <a:schemeClr val="lt1">
            <a:hueOff val="0"/>
            <a:satOff val="0"/>
            <a:lumOff val="0"/>
            <a:alphaOff val="0"/>
          </a:schemeClr>
        </a:solidFill>
        <a:ln w="25400" cap="flat" cmpd="sng" algn="ctr">
          <a:solidFill>
            <a:schemeClr val="accent4">
              <a:hueOff val="5206173"/>
              <a:satOff val="-29601"/>
              <a:lumOff val="9510"/>
              <a:alphaOff val="0"/>
            </a:schemeClr>
          </a:solidFill>
          <a:prstDash val="solid"/>
        </a:ln>
        <a:effectLst/>
      </dsp:spPr>
      <dsp:style>
        <a:lnRef idx="2">
          <a:scrgbClr r="0" g="0" b="0"/>
        </a:lnRef>
        <a:fillRef idx="1">
          <a:scrgbClr r="0" g="0" b="0"/>
        </a:fillRef>
        <a:effectRef idx="0">
          <a:scrgbClr r="0" g="0" b="0"/>
        </a:effectRef>
        <a:fontRef idx="minor"/>
      </dsp:style>
    </dsp:sp>
    <dsp:sp modelId="{68F7DEFD-5119-4681-B511-77B5F9F41712}">
      <dsp:nvSpPr>
        <dsp:cNvPr id="0" name=""/>
        <dsp:cNvSpPr/>
      </dsp:nvSpPr>
      <dsp:spPr>
        <a:xfrm>
          <a:off x="1257894" y="3657833"/>
          <a:ext cx="5735560" cy="569335"/>
        </a:xfrm>
        <a:prstGeom prst="rect">
          <a:avLst/>
        </a:prstGeom>
        <a:solidFill>
          <a:schemeClr val="accent4">
            <a:hueOff val="6941564"/>
            <a:satOff val="-39468"/>
            <a:lumOff val="12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910" tIns="45720" rIns="45720" bIns="45720" numCol="1" spcCol="1270" anchor="ctr" anchorCtr="0">
          <a:noAutofit/>
        </a:bodyPr>
        <a:lstStyle/>
        <a:p>
          <a:pPr lvl="0" algn="l" defTabSz="800100" rtl="1">
            <a:lnSpc>
              <a:spcPct val="90000"/>
            </a:lnSpc>
            <a:spcBef>
              <a:spcPct val="0"/>
            </a:spcBef>
            <a:spcAft>
              <a:spcPct val="35000"/>
            </a:spcAft>
          </a:pPr>
          <a:r>
            <a:rPr lang="fa-IR" sz="1800" kern="1200" dirty="0" smtClean="0">
              <a:solidFill>
                <a:schemeClr val="tx1"/>
              </a:solidFill>
              <a:cs typeface="B Titr" pitchFamily="2" charset="-78"/>
            </a:rPr>
            <a:t>جستجوی اختراعات در پایگاه داده ها</a:t>
          </a:r>
          <a:endParaRPr lang="en-US" sz="1800" kern="1200" dirty="0">
            <a:solidFill>
              <a:schemeClr val="tx1"/>
            </a:solidFill>
            <a:cs typeface="B Titr" pitchFamily="2" charset="-78"/>
          </a:endParaRPr>
        </a:p>
      </dsp:txBody>
      <dsp:txXfrm>
        <a:off x="1257894" y="3657833"/>
        <a:ext cx="5735560" cy="569335"/>
      </dsp:txXfrm>
    </dsp:sp>
    <dsp:sp modelId="{1CE63A89-50A4-4247-8EB4-02226962AB66}">
      <dsp:nvSpPr>
        <dsp:cNvPr id="0" name=""/>
        <dsp:cNvSpPr/>
      </dsp:nvSpPr>
      <dsp:spPr>
        <a:xfrm>
          <a:off x="881755" y="3631017"/>
          <a:ext cx="711669" cy="711669"/>
        </a:xfrm>
        <a:prstGeom prst="ellipse">
          <a:avLst/>
        </a:prstGeom>
        <a:solidFill>
          <a:schemeClr val="lt1">
            <a:hueOff val="0"/>
            <a:satOff val="0"/>
            <a:lumOff val="0"/>
            <a:alphaOff val="0"/>
          </a:schemeClr>
        </a:solidFill>
        <a:ln w="25400" cap="flat" cmpd="sng" algn="ctr">
          <a:solidFill>
            <a:schemeClr val="accent4">
              <a:hueOff val="6941564"/>
              <a:satOff val="-39468"/>
              <a:lumOff val="12680"/>
              <a:alphaOff val="0"/>
            </a:schemeClr>
          </a:solidFill>
          <a:prstDash val="solid"/>
        </a:ln>
        <a:effectLst/>
      </dsp:spPr>
      <dsp:style>
        <a:lnRef idx="2">
          <a:scrgbClr r="0" g="0" b="0"/>
        </a:lnRef>
        <a:fillRef idx="1">
          <a:scrgbClr r="0" g="0" b="0"/>
        </a:fillRef>
        <a:effectRef idx="0">
          <a:scrgbClr r="0" g="0" b="0"/>
        </a:effectRef>
        <a:fontRef idx="minor"/>
      </dsp:style>
    </dsp:sp>
    <dsp:sp modelId="{CF6287B2-FAA0-4FC7-BC97-8A7F47B30321}">
      <dsp:nvSpPr>
        <dsp:cNvPr id="0" name=""/>
        <dsp:cNvSpPr/>
      </dsp:nvSpPr>
      <dsp:spPr>
        <a:xfrm>
          <a:off x="955052" y="4556062"/>
          <a:ext cx="6018098" cy="569335"/>
        </a:xfrm>
        <a:prstGeom prst="rect">
          <a:avLst/>
        </a:prstGeom>
        <a:solidFill>
          <a:schemeClr val="accent4">
            <a:hueOff val="8676954"/>
            <a:satOff val="-49335"/>
            <a:lumOff val="15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910" tIns="45720" rIns="45720" bIns="45720" numCol="1" spcCol="1270" anchor="ctr" anchorCtr="0">
          <a:noAutofit/>
        </a:bodyPr>
        <a:lstStyle/>
        <a:p>
          <a:pPr lvl="0" algn="l" defTabSz="800100" rtl="1">
            <a:lnSpc>
              <a:spcPct val="90000"/>
            </a:lnSpc>
            <a:spcBef>
              <a:spcPct val="0"/>
            </a:spcBef>
            <a:spcAft>
              <a:spcPct val="35000"/>
            </a:spcAft>
          </a:pPr>
          <a:r>
            <a:rPr lang="fa-IR" sz="1800" kern="1200" dirty="0" smtClean="0">
              <a:solidFill>
                <a:schemeClr val="tx1"/>
              </a:solidFill>
              <a:cs typeface="B Titr" pitchFamily="2" charset="-78"/>
            </a:rPr>
            <a:t>اختراعات در حوزه زیستی و سلامت</a:t>
          </a:r>
          <a:endParaRPr lang="en-US" sz="1800" kern="1200" dirty="0">
            <a:solidFill>
              <a:schemeClr val="tx1"/>
            </a:solidFill>
            <a:cs typeface="B Titr" pitchFamily="2" charset="-78"/>
          </a:endParaRPr>
        </a:p>
      </dsp:txBody>
      <dsp:txXfrm>
        <a:off x="955052" y="4556062"/>
        <a:ext cx="6018098" cy="569335"/>
      </dsp:txXfrm>
    </dsp:sp>
    <dsp:sp modelId="{C10DDEE0-D1B9-42DB-9D96-354BB14430A4}">
      <dsp:nvSpPr>
        <dsp:cNvPr id="0" name=""/>
        <dsp:cNvSpPr/>
      </dsp:nvSpPr>
      <dsp:spPr>
        <a:xfrm>
          <a:off x="599218" y="4484895"/>
          <a:ext cx="711669" cy="711669"/>
        </a:xfrm>
        <a:prstGeom prst="ellipse">
          <a:avLst/>
        </a:prstGeom>
        <a:solidFill>
          <a:schemeClr val="lt1">
            <a:hueOff val="0"/>
            <a:satOff val="0"/>
            <a:lumOff val="0"/>
            <a:alphaOff val="0"/>
          </a:schemeClr>
        </a:solidFill>
        <a:ln w="25400" cap="flat" cmpd="sng" algn="ctr">
          <a:solidFill>
            <a:schemeClr val="accent4">
              <a:hueOff val="8676954"/>
              <a:satOff val="-49335"/>
              <a:lumOff val="15850"/>
              <a:alphaOff val="0"/>
            </a:schemeClr>
          </a:solidFill>
          <a:prstDash val="solid"/>
        </a:ln>
        <a:effectLst/>
      </dsp:spPr>
      <dsp:style>
        <a:lnRef idx="2">
          <a:scrgbClr r="0" g="0" b="0"/>
        </a:lnRef>
        <a:fillRef idx="1">
          <a:scrgbClr r="0" g="0" b="0"/>
        </a:fillRef>
        <a:effectRef idx="0">
          <a:scrgbClr r="0" g="0" b="0"/>
        </a:effectRef>
        <a:fontRef idx="minor"/>
      </dsp:style>
    </dsp:sp>
    <dsp:sp modelId="{6D3C9FAF-0277-4C0A-9FF0-E4FCE9131DA6}">
      <dsp:nvSpPr>
        <dsp:cNvPr id="0" name=""/>
        <dsp:cNvSpPr/>
      </dsp:nvSpPr>
      <dsp:spPr>
        <a:xfrm>
          <a:off x="439468" y="5410567"/>
          <a:ext cx="6533682" cy="569335"/>
        </a:xfrm>
        <a:prstGeom prst="rect">
          <a:avLst/>
        </a:prstGeom>
        <a:solidFill>
          <a:schemeClr val="accent4">
            <a:hueOff val="10412346"/>
            <a:satOff val="-59202"/>
            <a:lumOff val="1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1910" tIns="45720" rIns="45720" bIns="45720" numCol="1" spcCol="1270" anchor="ctr" anchorCtr="0">
          <a:noAutofit/>
        </a:bodyPr>
        <a:lstStyle/>
        <a:p>
          <a:pPr lvl="0" algn="l" defTabSz="800100" rtl="1">
            <a:lnSpc>
              <a:spcPct val="90000"/>
            </a:lnSpc>
            <a:spcBef>
              <a:spcPct val="0"/>
            </a:spcBef>
            <a:spcAft>
              <a:spcPct val="35000"/>
            </a:spcAft>
          </a:pPr>
          <a:r>
            <a:rPr lang="fa-IR" sz="1800" kern="1200" dirty="0" smtClean="0">
              <a:solidFill>
                <a:schemeClr val="tx1"/>
              </a:solidFill>
              <a:cs typeface="B Titr" panose="00000700000000000000" pitchFamily="2" charset="-78"/>
            </a:rPr>
            <a:t>ادعاهای دارویی</a:t>
          </a:r>
          <a:endParaRPr lang="en-US" sz="1800" kern="1200" dirty="0">
            <a:solidFill>
              <a:schemeClr val="tx1"/>
            </a:solidFill>
          </a:endParaRPr>
        </a:p>
      </dsp:txBody>
      <dsp:txXfrm>
        <a:off x="439468" y="5410567"/>
        <a:ext cx="6533682" cy="569335"/>
      </dsp:txXfrm>
    </dsp:sp>
    <dsp:sp modelId="{7CA4CEE2-951D-42E8-8C9F-7DA40B0C5143}">
      <dsp:nvSpPr>
        <dsp:cNvPr id="0" name=""/>
        <dsp:cNvSpPr/>
      </dsp:nvSpPr>
      <dsp:spPr>
        <a:xfrm>
          <a:off x="83633" y="5339400"/>
          <a:ext cx="711669" cy="711669"/>
        </a:xfrm>
        <a:prstGeom prst="ellipse">
          <a:avLst/>
        </a:prstGeom>
        <a:solidFill>
          <a:schemeClr val="lt1">
            <a:hueOff val="0"/>
            <a:satOff val="0"/>
            <a:lumOff val="0"/>
            <a:alphaOff val="0"/>
          </a:schemeClr>
        </a:solidFill>
        <a:ln w="25400" cap="flat" cmpd="sng" algn="ctr">
          <a:solidFill>
            <a:schemeClr val="accent4">
              <a:hueOff val="10412346"/>
              <a:satOff val="-59202"/>
              <a:lumOff val="1902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9862A658-2F56-465E-B351-063BD558E848}" type="datetimeFigureOut">
              <a:rPr lang="ar-SA"/>
              <a:pPr>
                <a:defRPr/>
              </a:pPr>
              <a:t>14/05/1440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atin typeface="Calibri" pitchFamily="34" charset="0"/>
              </a:defRPr>
            </a:lvl1pPr>
          </a:lstStyle>
          <a:p>
            <a:pPr>
              <a:defRPr/>
            </a:pPr>
            <a:fld id="{12476728-CB3E-48A0-95B2-BF5CB79A4E87}" type="slidenum">
              <a:rPr lang="ar-SA" altLang="en-US"/>
              <a:pPr>
                <a:defRPr/>
              </a:pPr>
              <a:t>‹#›</a:t>
            </a:fld>
            <a:endParaRPr lang="ar-SA" altLang="en-US"/>
          </a:p>
        </p:txBody>
      </p:sp>
    </p:spTree>
    <p:extLst>
      <p:ext uri="{BB962C8B-B14F-4D97-AF65-F5344CB8AC3E}">
        <p14:creationId xmlns:p14="http://schemas.microsoft.com/office/powerpoint/2010/main" val="292498269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884617" y="8685715"/>
            <a:ext cx="2971800" cy="45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63" tIns="50282" rIns="100563" bIns="502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2192C38-709C-45CF-8B95-08C5E8F16DC7}" type="slidenum">
              <a:rPr lang="en-GB" altLang="en-US"/>
              <a:pPr algn="r" eaLnBrk="1" hangingPunct="1">
                <a:spcBef>
                  <a:spcPct val="0"/>
                </a:spcBef>
              </a:pPr>
              <a:t>11</a:t>
            </a:fld>
            <a:endParaRPr lang="en-GB" altLang="en-US"/>
          </a:p>
        </p:txBody>
      </p:sp>
      <p:sp>
        <p:nvSpPr>
          <p:cNvPr id="168963" name="Rectangle 2"/>
          <p:cNvSpPr>
            <a:spLocks noGrp="1" noRot="1" noChangeAspect="1" noTextEdit="1"/>
          </p:cNvSpPr>
          <p:nvPr>
            <p:ph type="sldImg"/>
          </p:nvPr>
        </p:nvSpPr>
        <p:spPr>
          <a:ln/>
        </p:spPr>
      </p:sp>
      <p:sp>
        <p:nvSpPr>
          <p:cNvPr id="168964" name="Rectangle 3"/>
          <p:cNvSpPr>
            <a:spLocks noGrp="1"/>
          </p:cNvSpPr>
          <p:nvPr>
            <p:ph type="body" idx="1"/>
          </p:nvPr>
        </p:nvSpPr>
        <p:spPr>
          <a:xfrm>
            <a:off x="685801" y="4342125"/>
            <a:ext cx="5486400" cy="41158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For a European patent to be granted by the EPO, the invention must be new at the date of filing of the patent application.</a:t>
            </a:r>
            <a:br>
              <a:rPr lang="en-US" altLang="en-US" smtClean="0"/>
            </a:br>
            <a:endParaRPr lang="en-US" altLang="en-US" smtClean="0"/>
          </a:p>
          <a:p>
            <a:pPr eaLnBrk="1" hangingPunct="1"/>
            <a:r>
              <a:rPr lang="en-US" altLang="en-US" smtClean="0"/>
              <a:t>“New" means that the invention does not form part of the state of the art.</a:t>
            </a:r>
            <a:br>
              <a:rPr lang="en-US" altLang="en-US" smtClean="0"/>
            </a:br>
            <a:endParaRPr lang="en-US" altLang="en-US" smtClean="0"/>
          </a:p>
          <a:p>
            <a:pPr eaLnBrk="1" hangingPunct="1"/>
            <a:r>
              <a:rPr lang="en-US" altLang="en-US" smtClean="0"/>
              <a:t>The state of the art comprises everything made available to the public by means of a written or oral description, by use, or in any other way, before the date of filing of the European patent application.</a:t>
            </a:r>
            <a:br>
              <a:rPr lang="en-US" altLang="en-US" smtClean="0"/>
            </a:br>
            <a:endParaRPr lang="en-US" altLang="en-US" smtClean="0"/>
          </a:p>
          <a:p>
            <a:pPr eaLnBrk="1" hangingPunct="1"/>
            <a:r>
              <a:rPr lang="en-US" altLang="en-US" smtClean="0"/>
              <a:t>It is vital that you keep your invention confidential until you have filed your application. </a:t>
            </a:r>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32BD72-E54E-4240-8F3D-655D72EA51E2}" type="slidenum">
              <a:rPr lang="ar-SA" altLang="en-US" smtClean="0">
                <a:solidFill>
                  <a:prstClr val="black"/>
                </a:solidFill>
                <a:latin typeface="Calibri" pitchFamily="34" charset="0"/>
              </a:rPr>
              <a:pPr eaLnBrk="1" hangingPunct="1"/>
              <a:t>26</a:t>
            </a:fld>
            <a:endParaRPr lang="ar-SA" altLang="en-US" smtClean="0">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7" y="8685715"/>
            <a:ext cx="2971800" cy="45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63" tIns="50282" rIns="100563" bIns="502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30FA2081-4D0F-4435-B636-D2DD8BEEE63F}" type="slidenum">
              <a:rPr lang="en-GB" altLang="en-US"/>
              <a:pPr algn="r" eaLnBrk="1" hangingPunct="1">
                <a:spcBef>
                  <a:spcPct val="0"/>
                </a:spcBef>
              </a:pPr>
              <a:t>29</a:t>
            </a:fld>
            <a:endParaRPr lang="en-GB" altLang="en-US"/>
          </a:p>
        </p:txBody>
      </p:sp>
      <p:sp>
        <p:nvSpPr>
          <p:cNvPr id="165891" name="Rectangle 2"/>
          <p:cNvSpPr>
            <a:spLocks noGrp="1" noRot="1" noChangeAspect="1" noTextEdit="1"/>
          </p:cNvSpPr>
          <p:nvPr>
            <p:ph type="sldImg"/>
          </p:nvPr>
        </p:nvSpPr>
        <p:spPr>
          <a:xfrm>
            <a:off x="1147763" y="473075"/>
            <a:ext cx="4570412" cy="3427413"/>
          </a:xfrm>
          <a:ln/>
        </p:spPr>
      </p:sp>
      <p:sp>
        <p:nvSpPr>
          <p:cNvPr id="165892" name="Rectangle 3"/>
          <p:cNvSpPr>
            <a:spLocks noGrp="1"/>
          </p:cNvSpPr>
          <p:nvPr>
            <p:ph type="body" idx="1"/>
          </p:nvPr>
        </p:nvSpPr>
        <p:spPr>
          <a:xfrm>
            <a:off x="468320" y="4025411"/>
            <a:ext cx="5965826" cy="47464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56" tIns="50826" rIns="101656" bIns="50826"/>
          <a:lstStyle/>
          <a:p>
            <a:pPr eaLnBrk="1" hangingPunct="1">
              <a:lnSpc>
                <a:spcPct val="90000"/>
              </a:lnSpc>
            </a:pPr>
            <a:r>
              <a:rPr lang="en-GB" altLang="en-US" smtClean="0"/>
              <a:t>Patent applications can be filed by the inventor or the inventor's employer. </a:t>
            </a:r>
          </a:p>
          <a:p>
            <a:pPr eaLnBrk="1" hangingPunct="1">
              <a:lnSpc>
                <a:spcPct val="90000"/>
              </a:lnSpc>
            </a:pPr>
            <a:endParaRPr lang="en-GB" altLang="en-US" smtClean="0"/>
          </a:p>
          <a:p>
            <a:pPr eaLnBrk="1" hangingPunct="1">
              <a:lnSpc>
                <a:spcPct val="90000"/>
              </a:lnSpc>
            </a:pPr>
            <a:r>
              <a:rPr lang="en-GB" altLang="en-US" smtClean="0"/>
              <a:t>Inventions are usually the property of the company that employs the inventor. This is also the case for university researchers in many countries. </a:t>
            </a:r>
          </a:p>
          <a:p>
            <a:pPr eaLnBrk="1" hangingPunct="1">
              <a:lnSpc>
                <a:spcPct val="90000"/>
              </a:lnSpc>
            </a:pPr>
            <a:endParaRPr lang="en-GB" altLang="en-US" smtClean="0"/>
          </a:p>
          <a:p>
            <a:pPr eaLnBrk="1" hangingPunct="1">
              <a:lnSpc>
                <a:spcPct val="90000"/>
              </a:lnSpc>
            </a:pPr>
            <a:r>
              <a:rPr lang="en-GB" altLang="en-US" smtClean="0"/>
              <a:t>A European patent application contains a full and detailed description of the invention so that others can understand and replicate it, one or more claims which define the technical features of the invention for which protection is sought - this is called the "scope of protection“ - and optional drawings which help with understanding and interpreting the claims and description.</a:t>
            </a:r>
          </a:p>
          <a:p>
            <a:pPr eaLnBrk="1" hangingPunct="1">
              <a:lnSpc>
                <a:spcPct val="90000"/>
              </a:lnSpc>
            </a:pPr>
            <a:endParaRPr lang="en-GB" altLang="en-US" smtClean="0"/>
          </a:p>
          <a:p>
            <a:pPr eaLnBrk="1" hangingPunct="1">
              <a:lnSpc>
                <a:spcPct val="90000"/>
              </a:lnSpc>
            </a:pPr>
            <a:r>
              <a:rPr lang="en-GB" altLang="en-US" smtClean="0"/>
              <a:t>The cover sheet contains bibliographic information about the applicant and the inventor. </a:t>
            </a:r>
          </a:p>
          <a:p>
            <a:pPr eaLnBrk="1" hangingPunct="1">
              <a:lnSpc>
                <a:spcPct val="90000"/>
              </a:lnSpc>
            </a:pPr>
            <a:endParaRPr lang="en-GB" altLang="en-US" smtClean="0"/>
          </a:p>
          <a:p>
            <a:pPr eaLnBrk="1" hangingPunct="1">
              <a:lnSpc>
                <a:spcPct val="90000"/>
              </a:lnSpc>
            </a:pPr>
            <a:r>
              <a:rPr lang="en-GB" altLang="en-US" smtClean="0"/>
              <a:t>It also contains an abstract, one of the drawings, and details of the technical class. </a:t>
            </a:r>
          </a:p>
          <a:p>
            <a:pPr eaLnBrk="1" hangingPunct="1">
              <a:lnSpc>
                <a:spcPct val="90000"/>
              </a:lnSpc>
            </a:pPr>
            <a:endParaRPr lang="en-GB" altLang="en-US" smtClean="0"/>
          </a:p>
          <a:p>
            <a:pPr eaLnBrk="1" hangingPunct="1">
              <a:lnSpc>
                <a:spcPct val="90000"/>
              </a:lnSpc>
            </a:pPr>
            <a:r>
              <a:rPr lang="en-GB" altLang="en-US" smtClean="0"/>
              <a:t>The abstract and the technical class are useful when it comes to searching for patents.</a:t>
            </a:r>
          </a:p>
          <a:p>
            <a:pPr eaLnBrk="1" hangingPunct="1">
              <a:lnSpc>
                <a:spcPct val="90000"/>
              </a:lnSpc>
              <a:buFontTx/>
              <a:buChar char="•"/>
            </a:pPr>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15948-AF53-445A-B831-46717CAA081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58539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D34A2B-9A46-4900-BF2A-B2DFF9A63419}" type="slidenum">
              <a:rPr lang="en-US" altLang="en-US" smtClean="0">
                <a:latin typeface="Tahoma" pitchFamily="34" charset="0"/>
              </a:rPr>
              <a:pPr eaLnBrk="1" hangingPunct="1"/>
              <a:t>61</a:t>
            </a:fld>
            <a:endParaRPr lang="en-US" altLang="en-US" smtClean="0">
              <a:latin typeface="Tahoma" pitchFamily="34" charset="0"/>
            </a:endParaRPr>
          </a:p>
        </p:txBody>
      </p:sp>
      <p:sp>
        <p:nvSpPr>
          <p:cNvPr id="890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3" rIns="90475" bIns="44443"/>
          <a:lstStyle/>
          <a:p>
            <a:endParaRPr lang="en-US" altLang="en-US" smtClean="0">
              <a:cs typeface="Arial" pitchFamily="34" charset="0"/>
            </a:endParaRPr>
          </a:p>
        </p:txBody>
      </p:sp>
      <p:sp>
        <p:nvSpPr>
          <p:cNvPr id="89092"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033B7FC-5905-44CE-922C-26494C71B019}" type="slidenum">
              <a:rPr lang="en-US" altLang="en-US" smtClean="0">
                <a:latin typeface="Tahoma" pitchFamily="34" charset="0"/>
              </a:rPr>
              <a:pPr eaLnBrk="1" hangingPunct="1"/>
              <a:t>62</a:t>
            </a:fld>
            <a:endParaRPr lang="en-US" altLang="en-US" smtClean="0">
              <a:latin typeface="Tahoma" pitchFamily="34" charset="0"/>
            </a:endParaRPr>
          </a:p>
        </p:txBody>
      </p:sp>
      <p:sp>
        <p:nvSpPr>
          <p:cNvPr id="9011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5" tIns="44443" rIns="90475" bIns="44443"/>
          <a:lstStyle/>
          <a:p>
            <a:endParaRPr lang="en-US" altLang="en-US" smtClean="0">
              <a:cs typeface="Arial" pitchFamily="34" charset="0"/>
            </a:endParaRPr>
          </a:p>
        </p:txBody>
      </p:sp>
      <p:sp>
        <p:nvSpPr>
          <p:cNvPr id="90116"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91C469-5C29-487B-B34E-000020886C84}" type="slidenum">
              <a:rPr lang="en-US" altLang="en-US" smtClean="0">
                <a:latin typeface="Tahoma" pitchFamily="34" charset="0"/>
              </a:rPr>
              <a:pPr eaLnBrk="1" hangingPunct="1"/>
              <a:t>63</a:t>
            </a:fld>
            <a:endParaRPr lang="en-US" altLang="en-US" smtClean="0">
              <a:latin typeface="Tahoma"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CE776C-AF60-48ED-AF90-1F4742C5A219}" type="slidenum">
              <a:rPr lang="en-US" altLang="en-US" smtClean="0">
                <a:latin typeface="Tahoma" pitchFamily="34" charset="0"/>
              </a:rPr>
              <a:pPr eaLnBrk="1" hangingPunct="1"/>
              <a:t>64</a:t>
            </a:fld>
            <a:endParaRPr lang="en-US" altLang="en-US" smtClean="0">
              <a:latin typeface="Tahoma"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E8D2E3-5D48-41A4-AC86-6FAF00ACD51D}" type="slidenum">
              <a:rPr lang="en-US" altLang="en-US" smtClean="0">
                <a:latin typeface="Tahoma" pitchFamily="34" charset="0"/>
              </a:rPr>
              <a:pPr eaLnBrk="1" hangingPunct="1"/>
              <a:t>65</a:t>
            </a:fld>
            <a:endParaRPr lang="en-US" altLang="en-US" smtClean="0">
              <a:latin typeface="Tahoma"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E4887F-645C-436C-9868-00E5E2A118E2}" type="slidenum">
              <a:rPr lang="en-US" altLang="en-US" smtClean="0">
                <a:latin typeface="Tahoma" pitchFamily="34" charset="0"/>
              </a:rPr>
              <a:pPr eaLnBrk="1" hangingPunct="1"/>
              <a:t>66</a:t>
            </a:fld>
            <a:endParaRPr lang="en-US" altLang="en-US" smtClean="0">
              <a:latin typeface="Tahoma" pitchFamily="34" charset="0"/>
            </a:endParaRPr>
          </a:p>
        </p:txBody>
      </p:sp>
      <p:sp>
        <p:nvSpPr>
          <p:cNvPr id="94211" name="Rectangle 2"/>
          <p:cNvSpPr>
            <a:spLocks noGrp="1" noRot="1" noChangeAspect="1" noChangeArrowheads="1" noTextEdit="1"/>
          </p:cNvSpPr>
          <p:nvPr>
            <p:ph type="sldImg"/>
          </p:nvPr>
        </p:nvSpPr>
        <p:spPr bwMode="auto">
          <a:xfrm>
            <a:off x="1154113" y="693738"/>
            <a:ext cx="4552950" cy="3414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914400" y="4344988"/>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CCDE89-19F7-4598-A26A-70486B17BA7F}" type="slidenum">
              <a:rPr lang="en-US" altLang="en-US" smtClean="0">
                <a:latin typeface="Tahoma" pitchFamily="34" charset="0"/>
              </a:rPr>
              <a:pPr eaLnBrk="1" hangingPunct="1"/>
              <a:t>67</a:t>
            </a:fld>
            <a:endParaRPr lang="en-US" altLang="en-US" smtClean="0">
              <a:latin typeface="Tahoma" pitchFamily="34" charset="0"/>
            </a:endParaRPr>
          </a:p>
        </p:txBody>
      </p:sp>
      <p:sp>
        <p:nvSpPr>
          <p:cNvPr id="95235" name="Rectangle 2"/>
          <p:cNvSpPr>
            <a:spLocks noGrp="1" noRot="1" noChangeAspect="1" noChangeArrowheads="1" noTextEdit="1"/>
          </p:cNvSpPr>
          <p:nvPr>
            <p:ph type="sldImg"/>
          </p:nvPr>
        </p:nvSpPr>
        <p:spPr bwMode="auto">
          <a:xfrm>
            <a:off x="1154113" y="693738"/>
            <a:ext cx="4552950" cy="3414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xfrm>
            <a:off x="914400" y="4344988"/>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4617" y="8685715"/>
            <a:ext cx="2971800" cy="45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63" tIns="50282" rIns="100563" bIns="502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324E2367-214A-40EB-95E7-27CEF3D5D7B5}" type="slidenum">
              <a:rPr lang="en-GB" altLang="en-US"/>
              <a:pPr algn="r" eaLnBrk="1" hangingPunct="1">
                <a:spcBef>
                  <a:spcPct val="0"/>
                </a:spcBef>
              </a:pPr>
              <a:t>12</a:t>
            </a:fld>
            <a:endParaRPr lang="en-GB" altLang="en-US"/>
          </a:p>
        </p:txBody>
      </p:sp>
      <p:sp>
        <p:nvSpPr>
          <p:cNvPr id="169987" name="Folienbildplatzhalter 1"/>
          <p:cNvSpPr>
            <a:spLocks noGrp="1" noRot="1" noChangeAspect="1" noTextEdit="1"/>
          </p:cNvSpPr>
          <p:nvPr>
            <p:ph type="sldImg"/>
          </p:nvPr>
        </p:nvSpPr>
        <p:spPr>
          <a:xfrm>
            <a:off x="1147763" y="473075"/>
            <a:ext cx="4570412" cy="3427413"/>
          </a:xfrm>
          <a:ln/>
        </p:spPr>
      </p:sp>
      <p:sp>
        <p:nvSpPr>
          <p:cNvPr id="169988" name="Notizenplatzhalter 2"/>
          <p:cNvSpPr>
            <a:spLocks noGrp="1"/>
          </p:cNvSpPr>
          <p:nvPr>
            <p:ph type="body" idx="1"/>
          </p:nvPr>
        </p:nvSpPr>
        <p:spPr>
          <a:xfrm>
            <a:off x="468320" y="4025411"/>
            <a:ext cx="5965826" cy="47464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56" tIns="50826" rIns="101656" bIns="50826"/>
          <a:lstStyle/>
          <a:p>
            <a:pPr eaLnBrk="1" hangingPunct="1">
              <a:lnSpc>
                <a:spcPct val="90000"/>
              </a:lnSpc>
            </a:pPr>
            <a:r>
              <a:rPr lang="en-GB" altLang="en-US" sz="1100" dirty="0"/>
              <a:t>If you disclose your invention before the filing date you risk invalidating your patent application. </a:t>
            </a:r>
          </a:p>
          <a:p>
            <a:pPr eaLnBrk="1" hangingPunct="1">
              <a:lnSpc>
                <a:spcPct val="90000"/>
              </a:lnSpc>
            </a:pPr>
            <a:endParaRPr lang="en-GB" altLang="en-US" sz="1100" dirty="0"/>
          </a:p>
          <a:p>
            <a:pPr eaLnBrk="1" hangingPunct="1">
              <a:lnSpc>
                <a:spcPct val="90000"/>
              </a:lnSpc>
            </a:pPr>
            <a:r>
              <a:rPr lang="en-GB" altLang="en-US" sz="1100" dirty="0"/>
              <a:t>Remember the social contract? If you have already revealed your invention to the public, you will have nothing to "trade", so you won't get a patent, even if it was you who made the invention public!</a:t>
            </a:r>
          </a:p>
          <a:p>
            <a:pPr eaLnBrk="1" hangingPunct="1">
              <a:lnSpc>
                <a:spcPct val="90000"/>
              </a:lnSpc>
            </a:pPr>
            <a:endParaRPr lang="en-GB" altLang="en-US" sz="1100" dirty="0"/>
          </a:p>
          <a:p>
            <a:pPr eaLnBrk="1" hangingPunct="1">
              <a:lnSpc>
                <a:spcPct val="90000"/>
              </a:lnSpc>
            </a:pPr>
            <a:r>
              <a:rPr lang="en-GB" altLang="en-US" sz="1100" dirty="0"/>
              <a:t>Under the EPC, the first to file the patent application will be entitled to the grant of a patent on a particular invention. </a:t>
            </a:r>
          </a:p>
          <a:p>
            <a:pPr eaLnBrk="1" hangingPunct="1">
              <a:lnSpc>
                <a:spcPct val="90000"/>
              </a:lnSpc>
            </a:pPr>
            <a:endParaRPr lang="en-GB" altLang="en-US" sz="1100" dirty="0"/>
          </a:p>
          <a:p>
            <a:pPr eaLnBrk="1" hangingPunct="1">
              <a:lnSpc>
                <a:spcPct val="90000"/>
              </a:lnSpc>
            </a:pPr>
            <a:r>
              <a:rPr lang="en-GB" altLang="en-US" sz="1100" dirty="0"/>
              <a:t>If you disclose your invention before filing, it will no longer be considered "new“, regardless of the form the disclosure took, including written form (even in a publication that no-one might have read), oral disclosure (such as in a presentation or lecture), actual use or sale, and regardless of the place. In other words, all material made available to the public anywhere in the world forms part of the state of the art.</a:t>
            </a:r>
          </a:p>
          <a:p>
            <a:pPr eaLnBrk="1" hangingPunct="1">
              <a:lnSpc>
                <a:spcPct val="90000"/>
              </a:lnSpc>
            </a:pPr>
            <a:endParaRPr lang="en-GB" altLang="en-US" sz="1100" dirty="0"/>
          </a:p>
          <a:p>
            <a:pPr eaLnBrk="1" hangingPunct="1">
              <a:lnSpc>
                <a:spcPct val="90000"/>
              </a:lnSpc>
            </a:pPr>
            <a:r>
              <a:rPr lang="en-GB" altLang="en-US" sz="1100" dirty="0"/>
              <a:t>So the key message is keep it confidential!</a:t>
            </a:r>
            <a:r>
              <a:rPr lang="en-GB" altLang="en-US" sz="1100" b="1" dirty="0"/>
              <a:t> </a:t>
            </a:r>
            <a:r>
              <a:rPr lang="en-GB" altLang="en-US" sz="1100" dirty="0"/>
              <a:t>Do not disclose your invention to anyone, not even orally, until you have filed your patent application. </a:t>
            </a:r>
          </a:p>
          <a:p>
            <a:pPr eaLnBrk="1" hangingPunct="1">
              <a:lnSpc>
                <a:spcPct val="90000"/>
              </a:lnSpc>
              <a:buFontTx/>
              <a:buChar char="•"/>
            </a:pPr>
            <a:endParaRPr lang="en-GB" altLang="en-US" sz="1100" dirty="0"/>
          </a:p>
          <a:p>
            <a:pPr eaLnBrk="1" hangingPunct="1">
              <a:lnSpc>
                <a:spcPct val="90000"/>
              </a:lnSpc>
            </a:pPr>
            <a:r>
              <a:rPr lang="en-GB" altLang="en-US" sz="1100" dirty="0"/>
              <a:t>If you need to talk to potential customers or investors before you file, make sure you sign a non-disclosure agreement with them first.</a:t>
            </a:r>
          </a:p>
          <a:p>
            <a:pPr eaLnBrk="1" hangingPunct="1">
              <a:lnSpc>
                <a:spcPct val="90000"/>
              </a:lnSpc>
              <a:buFontTx/>
              <a:buChar char="•"/>
            </a:pPr>
            <a:endParaRPr lang="en-GB" altLang="en-US" sz="1100" dirty="0"/>
          </a:p>
          <a:p>
            <a:pPr eaLnBrk="1" hangingPunct="1">
              <a:lnSpc>
                <a:spcPct val="90000"/>
              </a:lnSpc>
            </a:pPr>
            <a:r>
              <a:rPr lang="en-GB" altLang="en-US" sz="1100" dirty="0"/>
              <a:t>Once you have filed your application, you are free to present, publish or sell your invention as you wish.</a:t>
            </a:r>
          </a:p>
          <a:p>
            <a:pPr eaLnBrk="1" hangingPunct="1">
              <a:lnSpc>
                <a:spcPct val="90000"/>
              </a:lnSpc>
            </a:pPr>
            <a:endParaRPr lang="en-GB" altLang="en-US" sz="1100" dirty="0"/>
          </a:p>
          <a:p>
            <a:pPr eaLnBrk="1" hangingPunct="1">
              <a:lnSpc>
                <a:spcPct val="90000"/>
              </a:lnSpc>
            </a:pPr>
            <a:endParaRPr lang="en-GB" altLang="en-US" sz="1100" dirty="0"/>
          </a:p>
          <a:p>
            <a:pPr eaLnBrk="1" hangingPunct="1">
              <a:lnSpc>
                <a:spcPct val="90000"/>
              </a:lnSpc>
            </a:pPr>
            <a:endParaRPr lang="en-US" altLang="en-US" sz="1100" dirty="0"/>
          </a:p>
        </p:txBody>
      </p:sp>
      <p:sp>
        <p:nvSpPr>
          <p:cNvPr id="169989" name="Foliennummernplatzhalter 3"/>
          <p:cNvSpPr txBox="1">
            <a:spLocks noGrp="1"/>
          </p:cNvSpPr>
          <p:nvPr/>
        </p:nvSpPr>
        <p:spPr bwMode="auto">
          <a:xfrm>
            <a:off x="3884617" y="8687170"/>
            <a:ext cx="2971800" cy="45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56" tIns="50826" rIns="101656" bIns="50826" anchor="b"/>
          <a:lstStyle>
            <a:lvl1pPr defTabSz="882650" eaLnBrk="0" hangingPunct="0">
              <a:spcBef>
                <a:spcPct val="30000"/>
              </a:spcBef>
              <a:defRPr sz="1200">
                <a:solidFill>
                  <a:schemeClr val="tx1"/>
                </a:solidFill>
                <a:latin typeface="Arial" charset="0"/>
                <a:cs typeface="Arial" charset="0"/>
              </a:defRPr>
            </a:lvl1pPr>
            <a:lvl2pPr marL="742950" indent="-285750" defTabSz="882650" eaLnBrk="0" hangingPunct="0">
              <a:spcBef>
                <a:spcPct val="30000"/>
              </a:spcBef>
              <a:defRPr sz="1200">
                <a:solidFill>
                  <a:schemeClr val="tx1"/>
                </a:solidFill>
                <a:latin typeface="Arial" charset="0"/>
                <a:cs typeface="Arial" charset="0"/>
              </a:defRPr>
            </a:lvl2pPr>
            <a:lvl3pPr marL="1143000" indent="-228600" defTabSz="882650" eaLnBrk="0" hangingPunct="0">
              <a:spcBef>
                <a:spcPct val="30000"/>
              </a:spcBef>
              <a:defRPr sz="1200">
                <a:solidFill>
                  <a:schemeClr val="tx1"/>
                </a:solidFill>
                <a:latin typeface="Arial" charset="0"/>
                <a:cs typeface="Arial" charset="0"/>
              </a:defRPr>
            </a:lvl3pPr>
            <a:lvl4pPr marL="1600200" indent="-228600" defTabSz="882650" eaLnBrk="0" hangingPunct="0">
              <a:spcBef>
                <a:spcPct val="30000"/>
              </a:spcBef>
              <a:defRPr sz="1200">
                <a:solidFill>
                  <a:schemeClr val="tx1"/>
                </a:solidFill>
                <a:latin typeface="Arial" charset="0"/>
                <a:cs typeface="Arial" charset="0"/>
              </a:defRPr>
            </a:lvl4pPr>
            <a:lvl5pPr marL="2057400" indent="-228600" defTabSz="882650" eaLnBrk="0" hangingPunct="0">
              <a:spcBef>
                <a:spcPct val="30000"/>
              </a:spcBef>
              <a:defRPr sz="1200">
                <a:solidFill>
                  <a:schemeClr val="tx1"/>
                </a:solidFill>
                <a:latin typeface="Arial" charset="0"/>
                <a:cs typeface="Arial" charset="0"/>
              </a:defRPr>
            </a:lvl5pPr>
            <a:lvl6pPr marL="2514600" indent="-228600" defTabSz="882650" eaLnBrk="0" fontAlgn="base" hangingPunct="0">
              <a:spcBef>
                <a:spcPct val="30000"/>
              </a:spcBef>
              <a:spcAft>
                <a:spcPct val="0"/>
              </a:spcAft>
              <a:defRPr sz="1200">
                <a:solidFill>
                  <a:schemeClr val="tx1"/>
                </a:solidFill>
                <a:latin typeface="Arial" charset="0"/>
                <a:cs typeface="Arial" charset="0"/>
              </a:defRPr>
            </a:lvl6pPr>
            <a:lvl7pPr marL="2971800" indent="-228600" defTabSz="882650" eaLnBrk="0" fontAlgn="base" hangingPunct="0">
              <a:spcBef>
                <a:spcPct val="30000"/>
              </a:spcBef>
              <a:spcAft>
                <a:spcPct val="0"/>
              </a:spcAft>
              <a:defRPr sz="1200">
                <a:solidFill>
                  <a:schemeClr val="tx1"/>
                </a:solidFill>
                <a:latin typeface="Arial" charset="0"/>
                <a:cs typeface="Arial" charset="0"/>
              </a:defRPr>
            </a:lvl7pPr>
            <a:lvl8pPr marL="3429000" indent="-228600" defTabSz="882650" eaLnBrk="0" fontAlgn="base" hangingPunct="0">
              <a:spcBef>
                <a:spcPct val="30000"/>
              </a:spcBef>
              <a:spcAft>
                <a:spcPct val="0"/>
              </a:spcAft>
              <a:defRPr sz="1200">
                <a:solidFill>
                  <a:schemeClr val="tx1"/>
                </a:solidFill>
                <a:latin typeface="Arial" charset="0"/>
                <a:cs typeface="Arial" charset="0"/>
              </a:defRPr>
            </a:lvl8pPr>
            <a:lvl9pPr marL="3886200" indent="-228600" defTabSz="88265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1EC15FE-D32E-4B19-9CFB-214CCF550AE2}" type="slidenum">
              <a:rPr lang="de-DE" altLang="en-US"/>
              <a:pPr algn="r" eaLnBrk="1" hangingPunct="1">
                <a:spcBef>
                  <a:spcPct val="0"/>
                </a:spcBef>
              </a:pPr>
              <a:t>12</a:t>
            </a:fld>
            <a:endParaRPr lang="de-DE"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94C50E-0FD8-42D2-9660-41287EA7A374}" type="slidenum">
              <a:rPr lang="en-US" altLang="en-US" smtClean="0">
                <a:latin typeface="Tahoma" pitchFamily="34" charset="0"/>
              </a:rPr>
              <a:pPr eaLnBrk="1" hangingPunct="1"/>
              <a:t>68</a:t>
            </a:fld>
            <a:endParaRPr lang="en-US" altLang="en-US" smtClean="0">
              <a:latin typeface="Tahoma" pitchFamily="34" charset="0"/>
            </a:endParaRPr>
          </a:p>
        </p:txBody>
      </p:sp>
      <p:sp>
        <p:nvSpPr>
          <p:cNvPr id="96259" name="Rectangle 2"/>
          <p:cNvSpPr>
            <a:spLocks noGrp="1" noRot="1" noChangeAspect="1" noChangeArrowheads="1" noTextEdit="1"/>
          </p:cNvSpPr>
          <p:nvPr>
            <p:ph type="sldImg"/>
          </p:nvPr>
        </p:nvSpPr>
        <p:spPr bwMode="auto">
          <a:xfrm>
            <a:off x="1154113" y="693738"/>
            <a:ext cx="4552950" cy="3414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xfrm>
            <a:off x="914400" y="4344988"/>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B03E1C-6FD0-4478-8BCF-05B3A699B073}" type="slidenum">
              <a:rPr lang="en-US" altLang="en-US">
                <a:latin typeface="Tahoma" pitchFamily="34" charset="0"/>
              </a:rPr>
              <a:pPr/>
              <a:t>69</a:t>
            </a:fld>
            <a:endParaRPr lang="en-US" altLang="en-US">
              <a:latin typeface="Tahoma"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124384-F3FA-4BE7-98A3-E7C889665FAA}" type="slidenum">
              <a:rPr lang="en-US" altLang="en-US">
                <a:latin typeface="Tahoma" pitchFamily="34" charset="0"/>
              </a:rPr>
              <a:pPr/>
              <a:t>71</a:t>
            </a:fld>
            <a:endParaRPr lang="en-US" altLang="en-US">
              <a:latin typeface="Tahoma"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3E2CBE-574B-442E-AA76-72662F86CE6E}" type="slidenum">
              <a:rPr lang="en-US" altLang="en-US">
                <a:latin typeface="Tahoma" pitchFamily="34" charset="0"/>
              </a:rPr>
              <a:pPr/>
              <a:t>72</a:t>
            </a:fld>
            <a:endParaRPr lang="en-US" altLang="en-US">
              <a:latin typeface="Tahoma"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476728-CB3E-48A0-95B2-BF5CB79A4E87}" type="slidenum">
              <a:rPr lang="ar-SA" altLang="en-US" smtClean="0"/>
              <a:pPr>
                <a:defRPr/>
              </a:pPr>
              <a:t>77</a:t>
            </a:fld>
            <a:endParaRPr lang="ar-SA" altLang="en-US"/>
          </a:p>
        </p:txBody>
      </p:sp>
    </p:spTree>
    <p:extLst>
      <p:ext uri="{BB962C8B-B14F-4D97-AF65-F5344CB8AC3E}">
        <p14:creationId xmlns:p14="http://schemas.microsoft.com/office/powerpoint/2010/main" val="347760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4617" y="8685715"/>
            <a:ext cx="2971800" cy="45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63" tIns="50282" rIns="100563" bIns="502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F213A231-974C-4D04-8F2F-A5FE9B5B9ED4}" type="slidenum">
              <a:rPr lang="en-GB" altLang="en-US"/>
              <a:pPr algn="r" eaLnBrk="1" hangingPunct="1">
                <a:spcBef>
                  <a:spcPct val="0"/>
                </a:spcBef>
              </a:pPr>
              <a:t>13</a:t>
            </a:fld>
            <a:endParaRPr lang="en-GB" altLang="en-US"/>
          </a:p>
        </p:txBody>
      </p:sp>
      <p:sp>
        <p:nvSpPr>
          <p:cNvPr id="172035" name="Rectangle 7"/>
          <p:cNvSpPr txBox="1">
            <a:spLocks noGrp="1" noChangeArrowheads="1"/>
          </p:cNvSpPr>
          <p:nvPr/>
        </p:nvSpPr>
        <p:spPr bwMode="auto">
          <a:xfrm>
            <a:off x="3910023" y="8710526"/>
            <a:ext cx="2951162" cy="4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4" tIns="49243" rIns="98484" bIns="49243" anchor="b"/>
          <a:lstStyle>
            <a:lvl1pPr defTabSz="896938" eaLnBrk="0" hangingPunct="0">
              <a:spcBef>
                <a:spcPct val="30000"/>
              </a:spcBef>
              <a:defRPr sz="1200">
                <a:solidFill>
                  <a:schemeClr val="tx1"/>
                </a:solidFill>
                <a:latin typeface="Arial" charset="0"/>
                <a:cs typeface="Arial" charset="0"/>
              </a:defRPr>
            </a:lvl1pPr>
            <a:lvl2pPr marL="742950" indent="-285750" defTabSz="896938" eaLnBrk="0" hangingPunct="0">
              <a:spcBef>
                <a:spcPct val="30000"/>
              </a:spcBef>
              <a:defRPr sz="1200">
                <a:solidFill>
                  <a:schemeClr val="tx1"/>
                </a:solidFill>
                <a:latin typeface="Arial" charset="0"/>
                <a:cs typeface="Arial" charset="0"/>
              </a:defRPr>
            </a:lvl2pPr>
            <a:lvl3pPr marL="1143000" indent="-228600" defTabSz="896938" eaLnBrk="0" hangingPunct="0">
              <a:spcBef>
                <a:spcPct val="30000"/>
              </a:spcBef>
              <a:defRPr sz="1200">
                <a:solidFill>
                  <a:schemeClr val="tx1"/>
                </a:solidFill>
                <a:latin typeface="Arial" charset="0"/>
                <a:cs typeface="Arial" charset="0"/>
              </a:defRPr>
            </a:lvl3pPr>
            <a:lvl4pPr marL="1600200" indent="-228600" defTabSz="896938" eaLnBrk="0" hangingPunct="0">
              <a:spcBef>
                <a:spcPct val="30000"/>
              </a:spcBef>
              <a:defRPr sz="1200">
                <a:solidFill>
                  <a:schemeClr val="tx1"/>
                </a:solidFill>
                <a:latin typeface="Arial" charset="0"/>
                <a:cs typeface="Arial" charset="0"/>
              </a:defRPr>
            </a:lvl4pPr>
            <a:lvl5pPr marL="2057400" indent="-228600" defTabSz="896938" eaLnBrk="0" hangingPunct="0">
              <a:spcBef>
                <a:spcPct val="30000"/>
              </a:spcBef>
              <a:defRPr sz="1200">
                <a:solidFill>
                  <a:schemeClr val="tx1"/>
                </a:solidFill>
                <a:latin typeface="Arial" charset="0"/>
                <a:cs typeface="Arial" charset="0"/>
              </a:defRPr>
            </a:lvl5pPr>
            <a:lvl6pPr marL="2514600" indent="-228600" defTabSz="896938" eaLnBrk="0" fontAlgn="base" hangingPunct="0">
              <a:spcBef>
                <a:spcPct val="30000"/>
              </a:spcBef>
              <a:spcAft>
                <a:spcPct val="0"/>
              </a:spcAft>
              <a:defRPr sz="1200">
                <a:solidFill>
                  <a:schemeClr val="tx1"/>
                </a:solidFill>
                <a:latin typeface="Arial" charset="0"/>
                <a:cs typeface="Arial" charset="0"/>
              </a:defRPr>
            </a:lvl6pPr>
            <a:lvl7pPr marL="2971800" indent="-228600" defTabSz="896938" eaLnBrk="0" fontAlgn="base" hangingPunct="0">
              <a:spcBef>
                <a:spcPct val="30000"/>
              </a:spcBef>
              <a:spcAft>
                <a:spcPct val="0"/>
              </a:spcAft>
              <a:defRPr sz="1200">
                <a:solidFill>
                  <a:schemeClr val="tx1"/>
                </a:solidFill>
                <a:latin typeface="Arial" charset="0"/>
                <a:cs typeface="Arial" charset="0"/>
              </a:defRPr>
            </a:lvl7pPr>
            <a:lvl8pPr marL="3429000" indent="-228600" defTabSz="896938" eaLnBrk="0" fontAlgn="base" hangingPunct="0">
              <a:spcBef>
                <a:spcPct val="30000"/>
              </a:spcBef>
              <a:spcAft>
                <a:spcPct val="0"/>
              </a:spcAft>
              <a:defRPr sz="1200">
                <a:solidFill>
                  <a:schemeClr val="tx1"/>
                </a:solidFill>
                <a:latin typeface="Arial" charset="0"/>
                <a:cs typeface="Arial" charset="0"/>
              </a:defRPr>
            </a:lvl8pPr>
            <a:lvl9pPr marL="3886200" indent="-228600" defTabSz="89693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359A315F-0C46-4FF9-AC08-BA61D753AD9C}" type="slidenum">
              <a:rPr lang="en-GB" altLang="en-US">
                <a:latin typeface="Times New Roman" pitchFamily="18" charset="0"/>
                <a:ea typeface="Arial Unicode MS" pitchFamily="34" charset="-128"/>
                <a:cs typeface="Arial Unicode MS" pitchFamily="34" charset="-128"/>
              </a:rPr>
              <a:pPr algn="r" eaLnBrk="1" hangingPunct="1">
                <a:spcBef>
                  <a:spcPct val="0"/>
                </a:spcBef>
              </a:pPr>
              <a:t>13</a:t>
            </a:fld>
            <a:endParaRPr lang="en-GB" altLang="en-US">
              <a:latin typeface="Times New Roman" pitchFamily="18" charset="0"/>
              <a:ea typeface="Arial Unicode MS" pitchFamily="34" charset="-128"/>
              <a:cs typeface="Arial Unicode MS" pitchFamily="34" charset="-128"/>
            </a:endParaRPr>
          </a:p>
        </p:txBody>
      </p:sp>
      <p:sp>
        <p:nvSpPr>
          <p:cNvPr id="172036" name="Rectangle 2"/>
          <p:cNvSpPr>
            <a:spLocks noGrp="1" noRot="1" noChangeAspect="1" noChangeArrowheads="1" noTextEdit="1"/>
          </p:cNvSpPr>
          <p:nvPr>
            <p:ph type="sldImg"/>
          </p:nvPr>
        </p:nvSpPr>
        <p:spPr>
          <a:xfrm>
            <a:off x="1147763" y="685800"/>
            <a:ext cx="4570412" cy="3427413"/>
          </a:xfrm>
          <a:ln/>
        </p:spPr>
      </p:sp>
      <p:sp>
        <p:nvSpPr>
          <p:cNvPr id="172037" name="Rectangle 3"/>
          <p:cNvSpPr>
            <a:spLocks noGrp="1" noChangeArrowheads="1"/>
          </p:cNvSpPr>
          <p:nvPr>
            <p:ph type="body" idx="1"/>
          </p:nvPr>
        </p:nvSpPr>
        <p:spPr>
          <a:xfrm>
            <a:off x="885832" y="4321690"/>
            <a:ext cx="5089526" cy="41158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4" tIns="49243" rIns="98484" bIns="49243"/>
          <a:lstStyle/>
          <a:p>
            <a:pPr eaLnBrk="1" hangingPunct="1"/>
            <a:r>
              <a:rPr lang="en-GB" altLang="en-US" dirty="0" smtClean="0"/>
              <a:t>The claim describes the technical features of the invention.</a:t>
            </a:r>
          </a:p>
          <a:p>
            <a:pPr eaLnBrk="1" hangingPunct="1"/>
            <a:endParaRPr lang="en-GB" altLang="en-US" dirty="0" smtClean="0"/>
          </a:p>
          <a:p>
            <a:r>
              <a:rPr lang="en-GB" altLang="en-US" dirty="0" smtClean="0"/>
              <a:t>In order to be able to decide whether an invention is new, the patent examiner responsible for examining the application first has to define the prior art. To do this, he has to perform a search into the prior art, which will usually involve consulting databases containing patent documents and scientific journals, as well as searching the internet and other media.</a:t>
            </a:r>
          </a:p>
          <a:p>
            <a:endParaRPr lang="en-GB" altLang="en-US" dirty="0" smtClean="0"/>
          </a:p>
          <a:p>
            <a:r>
              <a:rPr lang="en-GB" altLang="en-US" dirty="0" smtClean="0"/>
              <a:t>In the example shown here, the search revealed four documents. The patent examiner compared the claim with each document in turn and checked whether the invention differs from it. None of the documents discloses all the features of the claim, so the invention as expressed in the claim is new. </a:t>
            </a:r>
          </a:p>
          <a:p>
            <a:pPr eaLnBrk="1" hangingPunct="1"/>
            <a:endParaRPr lang="en-GB" altLang="en-US" dirty="0" smtClean="0"/>
          </a:p>
          <a:p>
            <a:pPr eaLnBrk="1" hangingPunct="1"/>
            <a:endParaRPr lang="en-GB"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At the EPO, inventive step is assessed using the problem-solution approach.</a:t>
            </a:r>
          </a:p>
          <a:p>
            <a:pPr eaLnBrk="1" hangingPunct="1"/>
            <a:endParaRPr lang="en-GB" altLang="en-US" dirty="0" smtClean="0"/>
          </a:p>
          <a:p>
            <a:pPr eaLnBrk="1" hangingPunct="1"/>
            <a:r>
              <a:rPr lang="en-GB" altLang="en-US" dirty="0" smtClean="0"/>
              <a:t>This approach assesses in an objective manner whether the solution proposed to the problem presented in the patent application is obvious or not to the person skilled in the art. </a:t>
            </a:r>
          </a:p>
          <a:p>
            <a:pPr eaLnBrk="1" hangingPunct="1"/>
            <a:endParaRPr lang="en-GB" altLang="en-US" dirty="0" smtClean="0"/>
          </a:p>
          <a:p>
            <a:pPr eaLnBrk="1" hangingPunct="1"/>
            <a:r>
              <a:rPr lang="en-GB" altLang="en-US" dirty="0" smtClean="0"/>
              <a:t>The person skilled in the art is a legal fiction. He or she is considered to be a practitioner with a general technical knowledge in the relevant field, with access to the entire state of the art and capable of performing routine work and experimentation.</a:t>
            </a:r>
          </a:p>
          <a:p>
            <a:pPr eaLnBrk="1" hangingPunct="1"/>
            <a:endParaRPr lang="en-GB" altLang="en-US" dirty="0" smtClean="0"/>
          </a:p>
          <a:p>
            <a:pPr eaLnBrk="1" hangingPunct="1"/>
            <a:r>
              <a:rPr lang="en-GB" altLang="en-US" dirty="0" smtClean="0"/>
              <a:t>He does not, however, have any inventive skills.</a:t>
            </a:r>
          </a:p>
          <a:p>
            <a:endParaRPr lang="en-GB"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cs typeface="Arial" charset="0"/>
              </a:defRPr>
            </a:lvl1pPr>
            <a:lvl2pPr marL="815238" indent="-311147" eaLnBrk="0" hangingPunct="0">
              <a:spcBef>
                <a:spcPct val="30000"/>
              </a:spcBef>
              <a:defRPr sz="1300">
                <a:solidFill>
                  <a:schemeClr val="tx1"/>
                </a:solidFill>
                <a:latin typeface="Arial" charset="0"/>
                <a:cs typeface="Arial" charset="0"/>
              </a:defRPr>
            </a:lvl2pPr>
            <a:lvl3pPr marL="1255015" indent="-250307" eaLnBrk="0" hangingPunct="0">
              <a:spcBef>
                <a:spcPct val="30000"/>
              </a:spcBef>
              <a:defRPr sz="1300">
                <a:solidFill>
                  <a:schemeClr val="tx1"/>
                </a:solidFill>
                <a:latin typeface="Arial" charset="0"/>
                <a:cs typeface="Arial" charset="0"/>
              </a:defRPr>
            </a:lvl3pPr>
            <a:lvl4pPr marL="1757368" indent="-250307" eaLnBrk="0" hangingPunct="0">
              <a:spcBef>
                <a:spcPct val="30000"/>
              </a:spcBef>
              <a:defRPr sz="1300">
                <a:solidFill>
                  <a:schemeClr val="tx1"/>
                </a:solidFill>
                <a:latin typeface="Arial" charset="0"/>
                <a:cs typeface="Arial" charset="0"/>
              </a:defRPr>
            </a:lvl4pPr>
            <a:lvl5pPr marL="2261461" indent="-250307" eaLnBrk="0" hangingPunct="0">
              <a:spcBef>
                <a:spcPct val="30000"/>
              </a:spcBef>
              <a:defRPr sz="1300">
                <a:solidFill>
                  <a:schemeClr val="tx1"/>
                </a:solidFill>
                <a:latin typeface="Arial" charset="0"/>
                <a:cs typeface="Arial" charset="0"/>
              </a:defRPr>
            </a:lvl5pPr>
            <a:lvl6pPr marL="2762077" indent="-250307" eaLnBrk="0" fontAlgn="base" hangingPunct="0">
              <a:spcBef>
                <a:spcPct val="30000"/>
              </a:spcBef>
              <a:spcAft>
                <a:spcPct val="0"/>
              </a:spcAft>
              <a:defRPr sz="1300">
                <a:solidFill>
                  <a:schemeClr val="tx1"/>
                </a:solidFill>
                <a:latin typeface="Arial" charset="0"/>
                <a:cs typeface="Arial" charset="0"/>
              </a:defRPr>
            </a:lvl6pPr>
            <a:lvl7pPr marL="3262693" indent="-250307" eaLnBrk="0" fontAlgn="base" hangingPunct="0">
              <a:spcBef>
                <a:spcPct val="30000"/>
              </a:spcBef>
              <a:spcAft>
                <a:spcPct val="0"/>
              </a:spcAft>
              <a:defRPr sz="1300">
                <a:solidFill>
                  <a:schemeClr val="tx1"/>
                </a:solidFill>
                <a:latin typeface="Arial" charset="0"/>
                <a:cs typeface="Arial" charset="0"/>
              </a:defRPr>
            </a:lvl7pPr>
            <a:lvl8pPr marL="3763308" indent="-250307" eaLnBrk="0" fontAlgn="base" hangingPunct="0">
              <a:spcBef>
                <a:spcPct val="30000"/>
              </a:spcBef>
              <a:spcAft>
                <a:spcPct val="0"/>
              </a:spcAft>
              <a:defRPr sz="1300">
                <a:solidFill>
                  <a:schemeClr val="tx1"/>
                </a:solidFill>
                <a:latin typeface="Arial" charset="0"/>
                <a:cs typeface="Arial" charset="0"/>
              </a:defRPr>
            </a:lvl8pPr>
            <a:lvl9pPr marL="4263922" indent="-250307"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7CF4BE84-E2F8-4777-A304-DCEB4C912B89}" type="slidenum">
              <a:rPr lang="en-GB" altLang="en-US" smtClean="0"/>
              <a:pPr eaLnBrk="1" hangingPunct="1">
                <a:spcBef>
                  <a:spcPct val="0"/>
                </a:spcBef>
              </a:pPr>
              <a:t>15</a:t>
            </a:fld>
            <a:endParaRPr lang="en-GB" altLang="en-US" smtClean="0"/>
          </a:p>
        </p:txBody>
      </p:sp>
      <p:sp>
        <p:nvSpPr>
          <p:cNvPr id="173059" name="Rectangle 7"/>
          <p:cNvSpPr txBox="1">
            <a:spLocks noGrp="1" noChangeArrowheads="1"/>
          </p:cNvSpPr>
          <p:nvPr/>
        </p:nvSpPr>
        <p:spPr bwMode="auto">
          <a:xfrm>
            <a:off x="3910023" y="8710526"/>
            <a:ext cx="2951162" cy="4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4" tIns="49243" rIns="98484" bIns="49243" anchor="b"/>
          <a:lstStyle>
            <a:lvl1pPr defTabSz="896938" eaLnBrk="0" hangingPunct="0">
              <a:spcBef>
                <a:spcPct val="30000"/>
              </a:spcBef>
              <a:defRPr sz="1200">
                <a:solidFill>
                  <a:schemeClr val="tx1"/>
                </a:solidFill>
                <a:latin typeface="Arial" charset="0"/>
                <a:cs typeface="Arial" charset="0"/>
              </a:defRPr>
            </a:lvl1pPr>
            <a:lvl2pPr marL="742950" indent="-285750" defTabSz="896938" eaLnBrk="0" hangingPunct="0">
              <a:spcBef>
                <a:spcPct val="30000"/>
              </a:spcBef>
              <a:defRPr sz="1200">
                <a:solidFill>
                  <a:schemeClr val="tx1"/>
                </a:solidFill>
                <a:latin typeface="Arial" charset="0"/>
                <a:cs typeface="Arial" charset="0"/>
              </a:defRPr>
            </a:lvl2pPr>
            <a:lvl3pPr marL="1143000" indent="-228600" defTabSz="896938" eaLnBrk="0" hangingPunct="0">
              <a:spcBef>
                <a:spcPct val="30000"/>
              </a:spcBef>
              <a:defRPr sz="1200">
                <a:solidFill>
                  <a:schemeClr val="tx1"/>
                </a:solidFill>
                <a:latin typeface="Arial" charset="0"/>
                <a:cs typeface="Arial" charset="0"/>
              </a:defRPr>
            </a:lvl3pPr>
            <a:lvl4pPr marL="1600200" indent="-228600" defTabSz="896938" eaLnBrk="0" hangingPunct="0">
              <a:spcBef>
                <a:spcPct val="30000"/>
              </a:spcBef>
              <a:defRPr sz="1200">
                <a:solidFill>
                  <a:schemeClr val="tx1"/>
                </a:solidFill>
                <a:latin typeface="Arial" charset="0"/>
                <a:cs typeface="Arial" charset="0"/>
              </a:defRPr>
            </a:lvl4pPr>
            <a:lvl5pPr marL="2057400" indent="-228600" defTabSz="896938" eaLnBrk="0" hangingPunct="0">
              <a:spcBef>
                <a:spcPct val="30000"/>
              </a:spcBef>
              <a:defRPr sz="1200">
                <a:solidFill>
                  <a:schemeClr val="tx1"/>
                </a:solidFill>
                <a:latin typeface="Arial" charset="0"/>
                <a:cs typeface="Arial" charset="0"/>
              </a:defRPr>
            </a:lvl5pPr>
            <a:lvl6pPr marL="2514600" indent="-228600" defTabSz="896938" eaLnBrk="0" fontAlgn="base" hangingPunct="0">
              <a:spcBef>
                <a:spcPct val="30000"/>
              </a:spcBef>
              <a:spcAft>
                <a:spcPct val="0"/>
              </a:spcAft>
              <a:defRPr sz="1200">
                <a:solidFill>
                  <a:schemeClr val="tx1"/>
                </a:solidFill>
                <a:latin typeface="Arial" charset="0"/>
                <a:cs typeface="Arial" charset="0"/>
              </a:defRPr>
            </a:lvl6pPr>
            <a:lvl7pPr marL="2971800" indent="-228600" defTabSz="896938" eaLnBrk="0" fontAlgn="base" hangingPunct="0">
              <a:spcBef>
                <a:spcPct val="30000"/>
              </a:spcBef>
              <a:spcAft>
                <a:spcPct val="0"/>
              </a:spcAft>
              <a:defRPr sz="1200">
                <a:solidFill>
                  <a:schemeClr val="tx1"/>
                </a:solidFill>
                <a:latin typeface="Arial" charset="0"/>
                <a:cs typeface="Arial" charset="0"/>
              </a:defRPr>
            </a:lvl7pPr>
            <a:lvl8pPr marL="3429000" indent="-228600" defTabSz="896938" eaLnBrk="0" fontAlgn="base" hangingPunct="0">
              <a:spcBef>
                <a:spcPct val="30000"/>
              </a:spcBef>
              <a:spcAft>
                <a:spcPct val="0"/>
              </a:spcAft>
              <a:defRPr sz="1200">
                <a:solidFill>
                  <a:schemeClr val="tx1"/>
                </a:solidFill>
                <a:latin typeface="Arial" charset="0"/>
                <a:cs typeface="Arial" charset="0"/>
              </a:defRPr>
            </a:lvl8pPr>
            <a:lvl9pPr marL="3886200" indent="-228600" defTabSz="89693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2DB0DED5-44BE-4C2F-B580-286022835ABB}" type="slidenum">
              <a:rPr lang="en-GB" altLang="en-US">
                <a:latin typeface="Times New Roman" pitchFamily="18" charset="0"/>
                <a:ea typeface="Arial Unicode MS" pitchFamily="34" charset="-128"/>
                <a:cs typeface="Arial Unicode MS" pitchFamily="34" charset="-128"/>
              </a:rPr>
              <a:pPr algn="r" eaLnBrk="1" hangingPunct="1">
                <a:spcBef>
                  <a:spcPct val="0"/>
                </a:spcBef>
              </a:pPr>
              <a:t>15</a:t>
            </a:fld>
            <a:endParaRPr lang="en-GB" altLang="en-US">
              <a:latin typeface="Times New Roman" pitchFamily="18" charset="0"/>
              <a:ea typeface="Arial Unicode MS" pitchFamily="34" charset="-128"/>
              <a:cs typeface="Arial Unicode MS" pitchFamily="34" charset="-128"/>
            </a:endParaRPr>
          </a:p>
        </p:txBody>
      </p:sp>
      <p:sp>
        <p:nvSpPr>
          <p:cNvPr id="173060" name="Rectangle 2"/>
          <p:cNvSpPr>
            <a:spLocks noGrp="1" noRot="1" noChangeAspect="1" noChangeArrowheads="1" noTextEdit="1"/>
          </p:cNvSpPr>
          <p:nvPr>
            <p:ph type="sldImg"/>
          </p:nvPr>
        </p:nvSpPr>
        <p:spPr>
          <a:xfrm>
            <a:off x="1147763" y="685800"/>
            <a:ext cx="4570412" cy="3427413"/>
          </a:xfrm>
          <a:ln/>
        </p:spPr>
      </p:sp>
      <p:sp>
        <p:nvSpPr>
          <p:cNvPr id="173061" name="Rectangle 3"/>
          <p:cNvSpPr>
            <a:spLocks noGrp="1" noChangeArrowheads="1"/>
          </p:cNvSpPr>
          <p:nvPr>
            <p:ph type="body" idx="1"/>
          </p:nvPr>
        </p:nvSpPr>
        <p:spPr>
          <a:xfrm>
            <a:off x="885832" y="4321690"/>
            <a:ext cx="5089526" cy="41158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4" tIns="49243" rIns="98484" bIns="49243"/>
          <a:lstStyle/>
          <a:p>
            <a:pPr eaLnBrk="1" hangingPunct="1">
              <a:lnSpc>
                <a:spcPct val="80000"/>
              </a:lnSpc>
            </a:pPr>
            <a:r>
              <a:rPr lang="en-GB" altLang="en-US" sz="1100"/>
              <a:t>To ensure an objective assessment of inventive step, the EPO, for example, uses a structured problem-solution approach which lessens the risk of hindsight.</a:t>
            </a:r>
          </a:p>
          <a:p>
            <a:pPr eaLnBrk="1" hangingPunct="1">
              <a:lnSpc>
                <a:spcPct val="80000"/>
              </a:lnSpc>
            </a:pPr>
            <a:endParaRPr lang="en-GB" altLang="en-US" sz="1100"/>
          </a:p>
          <a:p>
            <a:pPr eaLnBrk="1" hangingPunct="1">
              <a:lnSpc>
                <a:spcPct val="80000"/>
              </a:lnSpc>
            </a:pPr>
            <a:r>
              <a:rPr lang="en-GB" altLang="en-US" sz="1100"/>
              <a:t>The questions asked during this analysis can be grouped into three stages.</a:t>
            </a:r>
          </a:p>
          <a:p>
            <a:pPr eaLnBrk="1" hangingPunct="1">
              <a:lnSpc>
                <a:spcPct val="80000"/>
              </a:lnSpc>
            </a:pPr>
            <a:endParaRPr lang="en-GB" altLang="en-US" sz="1100"/>
          </a:p>
          <a:p>
            <a:pPr eaLnBrk="1" hangingPunct="1">
              <a:lnSpc>
                <a:spcPct val="80000"/>
              </a:lnSpc>
            </a:pPr>
            <a:r>
              <a:rPr lang="en-GB" altLang="en-US" sz="1100"/>
              <a:t>In stage 1, the examiner considers the differences between the claim and each document. He then chooses the document which comes closest to the invention. This is normally the document which has the most features in common with the invention. In our example, this is document D1 and we have identified the features that the claim has in common with it.</a:t>
            </a:r>
          </a:p>
          <a:p>
            <a:pPr algn="just" eaLnBrk="1" hangingPunct="1">
              <a:lnSpc>
                <a:spcPct val="80000"/>
              </a:lnSpc>
            </a:pPr>
            <a:endParaRPr lang="en-GB" altLang="en-US" sz="1100"/>
          </a:p>
          <a:p>
            <a:pPr eaLnBrk="1" hangingPunct="1">
              <a:lnSpc>
                <a:spcPct val="80000"/>
              </a:lnSpc>
            </a:pPr>
            <a:r>
              <a:rPr lang="en-GB" altLang="en-US" sz="1100"/>
              <a:t>In stage 2, the examiner notes down differences between the claim and this document. He thinks of advantages based these differences. In this case it is the reduction in the time needed to fill several cups thanks to the second spout.</a:t>
            </a:r>
          </a:p>
          <a:p>
            <a:pPr eaLnBrk="1" hangingPunct="1">
              <a:lnSpc>
                <a:spcPct val="80000"/>
              </a:lnSpc>
            </a:pPr>
            <a:endParaRPr lang="en-GB" altLang="en-US" sz="1100"/>
          </a:p>
          <a:p>
            <a:pPr eaLnBrk="1" hangingPunct="1">
              <a:lnSpc>
                <a:spcPct val="80000"/>
              </a:lnSpc>
            </a:pPr>
            <a:r>
              <a:rPr lang="en-GB" altLang="en-US" sz="1100"/>
              <a:t>The next question is whether the skilled person would have overcome the drawback of document D1 in the same manner as the inventor did. To answer this question, the examiner formulates a so-called objective problem, which is usually how to achieve the same effect as the invention. In this case the question would be "How can we modify the teapot of D1 in order to reduce the time needed to fill multiple cups?“ We will look at the answer to this question on the next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84617" y="8685715"/>
            <a:ext cx="2971800" cy="45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63" tIns="50282" rIns="100563" bIns="50282"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978115F0-C60E-4457-960E-EF312E83BA17}" type="slidenum">
              <a:rPr lang="en-GB" altLang="en-US"/>
              <a:pPr algn="r" eaLnBrk="1" hangingPunct="1">
                <a:spcBef>
                  <a:spcPct val="0"/>
                </a:spcBef>
              </a:pPr>
              <a:t>16</a:t>
            </a:fld>
            <a:endParaRPr lang="en-GB" altLang="en-US"/>
          </a:p>
        </p:txBody>
      </p:sp>
      <p:sp>
        <p:nvSpPr>
          <p:cNvPr id="174083" name="Rectangle 7"/>
          <p:cNvSpPr txBox="1">
            <a:spLocks noGrp="1" noChangeArrowheads="1"/>
          </p:cNvSpPr>
          <p:nvPr/>
        </p:nvSpPr>
        <p:spPr bwMode="auto">
          <a:xfrm>
            <a:off x="3910023" y="8710526"/>
            <a:ext cx="2951162" cy="4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4" tIns="49243" rIns="98484" bIns="49243" anchor="b"/>
          <a:lstStyle>
            <a:lvl1pPr defTabSz="896938" eaLnBrk="0" hangingPunct="0">
              <a:spcBef>
                <a:spcPct val="30000"/>
              </a:spcBef>
              <a:defRPr sz="1200">
                <a:solidFill>
                  <a:schemeClr val="tx1"/>
                </a:solidFill>
                <a:latin typeface="Arial" charset="0"/>
                <a:cs typeface="Arial" charset="0"/>
              </a:defRPr>
            </a:lvl1pPr>
            <a:lvl2pPr marL="742950" indent="-285750" defTabSz="896938" eaLnBrk="0" hangingPunct="0">
              <a:spcBef>
                <a:spcPct val="30000"/>
              </a:spcBef>
              <a:defRPr sz="1200">
                <a:solidFill>
                  <a:schemeClr val="tx1"/>
                </a:solidFill>
                <a:latin typeface="Arial" charset="0"/>
                <a:cs typeface="Arial" charset="0"/>
              </a:defRPr>
            </a:lvl2pPr>
            <a:lvl3pPr marL="1143000" indent="-228600" defTabSz="896938" eaLnBrk="0" hangingPunct="0">
              <a:spcBef>
                <a:spcPct val="30000"/>
              </a:spcBef>
              <a:defRPr sz="1200">
                <a:solidFill>
                  <a:schemeClr val="tx1"/>
                </a:solidFill>
                <a:latin typeface="Arial" charset="0"/>
                <a:cs typeface="Arial" charset="0"/>
              </a:defRPr>
            </a:lvl3pPr>
            <a:lvl4pPr marL="1600200" indent="-228600" defTabSz="896938" eaLnBrk="0" hangingPunct="0">
              <a:spcBef>
                <a:spcPct val="30000"/>
              </a:spcBef>
              <a:defRPr sz="1200">
                <a:solidFill>
                  <a:schemeClr val="tx1"/>
                </a:solidFill>
                <a:latin typeface="Arial" charset="0"/>
                <a:cs typeface="Arial" charset="0"/>
              </a:defRPr>
            </a:lvl4pPr>
            <a:lvl5pPr marL="2057400" indent="-228600" defTabSz="896938" eaLnBrk="0" hangingPunct="0">
              <a:spcBef>
                <a:spcPct val="30000"/>
              </a:spcBef>
              <a:defRPr sz="1200">
                <a:solidFill>
                  <a:schemeClr val="tx1"/>
                </a:solidFill>
                <a:latin typeface="Arial" charset="0"/>
                <a:cs typeface="Arial" charset="0"/>
              </a:defRPr>
            </a:lvl5pPr>
            <a:lvl6pPr marL="2514600" indent="-228600" defTabSz="896938" eaLnBrk="0" fontAlgn="base" hangingPunct="0">
              <a:spcBef>
                <a:spcPct val="30000"/>
              </a:spcBef>
              <a:spcAft>
                <a:spcPct val="0"/>
              </a:spcAft>
              <a:defRPr sz="1200">
                <a:solidFill>
                  <a:schemeClr val="tx1"/>
                </a:solidFill>
                <a:latin typeface="Arial" charset="0"/>
                <a:cs typeface="Arial" charset="0"/>
              </a:defRPr>
            </a:lvl6pPr>
            <a:lvl7pPr marL="2971800" indent="-228600" defTabSz="896938" eaLnBrk="0" fontAlgn="base" hangingPunct="0">
              <a:spcBef>
                <a:spcPct val="30000"/>
              </a:spcBef>
              <a:spcAft>
                <a:spcPct val="0"/>
              </a:spcAft>
              <a:defRPr sz="1200">
                <a:solidFill>
                  <a:schemeClr val="tx1"/>
                </a:solidFill>
                <a:latin typeface="Arial" charset="0"/>
                <a:cs typeface="Arial" charset="0"/>
              </a:defRPr>
            </a:lvl7pPr>
            <a:lvl8pPr marL="3429000" indent="-228600" defTabSz="896938" eaLnBrk="0" fontAlgn="base" hangingPunct="0">
              <a:spcBef>
                <a:spcPct val="30000"/>
              </a:spcBef>
              <a:spcAft>
                <a:spcPct val="0"/>
              </a:spcAft>
              <a:defRPr sz="1200">
                <a:solidFill>
                  <a:schemeClr val="tx1"/>
                </a:solidFill>
                <a:latin typeface="Arial" charset="0"/>
                <a:cs typeface="Arial" charset="0"/>
              </a:defRPr>
            </a:lvl8pPr>
            <a:lvl9pPr marL="3886200" indent="-228600" defTabSz="89693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C68F63EA-2FE1-4D81-BE00-200590044B38}" type="slidenum">
              <a:rPr lang="en-GB" altLang="en-US">
                <a:latin typeface="Times New Roman" pitchFamily="18" charset="0"/>
                <a:ea typeface="Arial Unicode MS" pitchFamily="34" charset="-128"/>
                <a:cs typeface="Arial Unicode MS" pitchFamily="34" charset="-128"/>
              </a:rPr>
              <a:pPr algn="r" eaLnBrk="1" hangingPunct="1">
                <a:spcBef>
                  <a:spcPct val="0"/>
                </a:spcBef>
              </a:pPr>
              <a:t>16</a:t>
            </a:fld>
            <a:endParaRPr lang="en-GB" altLang="en-US">
              <a:latin typeface="Times New Roman" pitchFamily="18" charset="0"/>
              <a:ea typeface="Arial Unicode MS" pitchFamily="34" charset="-128"/>
              <a:cs typeface="Arial Unicode MS" pitchFamily="34" charset="-128"/>
            </a:endParaRPr>
          </a:p>
        </p:txBody>
      </p:sp>
      <p:sp>
        <p:nvSpPr>
          <p:cNvPr id="174084" name="Rectangle 2"/>
          <p:cNvSpPr>
            <a:spLocks noGrp="1" noRot="1" noChangeAspect="1" noChangeArrowheads="1" noTextEdit="1"/>
          </p:cNvSpPr>
          <p:nvPr>
            <p:ph type="sldImg"/>
          </p:nvPr>
        </p:nvSpPr>
        <p:spPr>
          <a:xfrm>
            <a:off x="1147763" y="685800"/>
            <a:ext cx="4570412" cy="3427413"/>
          </a:xfrm>
          <a:ln/>
        </p:spPr>
      </p:sp>
      <p:sp>
        <p:nvSpPr>
          <p:cNvPr id="174085" name="Rectangle 3"/>
          <p:cNvSpPr>
            <a:spLocks noGrp="1" noChangeArrowheads="1"/>
          </p:cNvSpPr>
          <p:nvPr>
            <p:ph type="body" idx="1"/>
          </p:nvPr>
        </p:nvSpPr>
        <p:spPr>
          <a:xfrm>
            <a:off x="885832" y="4321690"/>
            <a:ext cx="5089526" cy="41158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4" tIns="49243" rIns="98484" bIns="49243">
            <a:normAutofit fontScale="77500" lnSpcReduction="20000"/>
          </a:bodyPr>
          <a:lstStyle/>
          <a:p>
            <a:pPr eaLnBrk="1" hangingPunct="1">
              <a:lnSpc>
                <a:spcPct val="80000"/>
              </a:lnSpc>
            </a:pPr>
            <a:r>
              <a:rPr lang="en-GB" altLang="en-US" sz="900" dirty="0"/>
              <a:t>In stage 3, the examiner is looking for an answer to the question: How would the skilled person modify the teapot of D1 in order to reduce the filling time for multiple cups?</a:t>
            </a:r>
          </a:p>
          <a:p>
            <a:pPr eaLnBrk="1" hangingPunct="1">
              <a:lnSpc>
                <a:spcPct val="80000"/>
              </a:lnSpc>
              <a:buFontTx/>
              <a:buChar char="•"/>
            </a:pPr>
            <a:endParaRPr lang="en-GB" altLang="en-US" sz="900" dirty="0"/>
          </a:p>
          <a:p>
            <a:pPr eaLnBrk="1" hangingPunct="1">
              <a:lnSpc>
                <a:spcPct val="80000"/>
              </a:lnSpc>
            </a:pPr>
            <a:r>
              <a:rPr lang="en-GB" altLang="en-US" sz="900" dirty="0"/>
              <a:t>[Click 1]</a:t>
            </a:r>
          </a:p>
          <a:p>
            <a:pPr eaLnBrk="1" hangingPunct="1">
              <a:lnSpc>
                <a:spcPct val="80000"/>
              </a:lnSpc>
            </a:pPr>
            <a:endParaRPr lang="en-GB" altLang="en-US" sz="900" dirty="0"/>
          </a:p>
          <a:p>
            <a:pPr eaLnBrk="1" hangingPunct="1">
              <a:lnSpc>
                <a:spcPct val="80000"/>
              </a:lnSpc>
            </a:pPr>
            <a:r>
              <a:rPr lang="en-GB" altLang="en-US" sz="900" dirty="0"/>
              <a:t>The skilled person realistically only has access to the prior art in the technical field of the invention, which in this case is the field of kitchen utensils for food processing, in particular beverages. To come to a fair judgement, the skilled person should look at documents from this field only. The fertiliser distributor in D2 does not belong to this field, so should not be considered any further</a:t>
            </a:r>
          </a:p>
          <a:p>
            <a:pPr eaLnBrk="1" hangingPunct="1">
              <a:lnSpc>
                <a:spcPct val="80000"/>
              </a:lnSpc>
            </a:pPr>
            <a:endParaRPr lang="en-GB" altLang="en-US" sz="900" dirty="0"/>
          </a:p>
          <a:p>
            <a:pPr eaLnBrk="1" hangingPunct="1">
              <a:lnSpc>
                <a:spcPct val="80000"/>
              </a:lnSpc>
            </a:pPr>
            <a:r>
              <a:rPr lang="en-GB" altLang="en-US" sz="900" dirty="0"/>
              <a:t>Next, the examiner checks if the other documents - D3 and D4 - are concerned with filling several cups simultaneously and whether they offer the same advantage as the invention. D4 does not disclose the same effect, as it only uses one spout at a time, and not two together. Thus, D4 teaches away from the invention and must be discarded.</a:t>
            </a:r>
          </a:p>
          <a:p>
            <a:pPr>
              <a:lnSpc>
                <a:spcPct val="80000"/>
              </a:lnSpc>
            </a:pPr>
            <a:endParaRPr lang="en-GB" altLang="en-US" sz="900" dirty="0"/>
          </a:p>
          <a:p>
            <a:pPr>
              <a:lnSpc>
                <a:spcPct val="80000"/>
              </a:lnSpc>
            </a:pPr>
            <a:r>
              <a:rPr lang="en-GB" altLang="en-US" sz="900" dirty="0"/>
              <a:t>D3 discloses an espresso maker with a filter handle that allows two cups to be filled concurrently. This looks promising.</a:t>
            </a:r>
          </a:p>
          <a:p>
            <a:pPr>
              <a:lnSpc>
                <a:spcPct val="80000"/>
              </a:lnSpc>
            </a:pPr>
            <a:endParaRPr lang="en-GB" altLang="en-US" sz="900" dirty="0"/>
          </a:p>
          <a:p>
            <a:pPr eaLnBrk="1" hangingPunct="1">
              <a:lnSpc>
                <a:spcPct val="80000"/>
              </a:lnSpc>
            </a:pPr>
            <a:r>
              <a:rPr lang="en-GB" altLang="en-US" sz="900" dirty="0"/>
              <a:t>[Click 2]</a:t>
            </a:r>
          </a:p>
          <a:p>
            <a:pPr eaLnBrk="1" hangingPunct="1">
              <a:lnSpc>
                <a:spcPct val="80000"/>
              </a:lnSpc>
            </a:pPr>
            <a:endParaRPr lang="en-GB" altLang="en-US" sz="900" dirty="0"/>
          </a:p>
          <a:p>
            <a:pPr eaLnBrk="1" hangingPunct="1">
              <a:lnSpc>
                <a:spcPct val="80000"/>
              </a:lnSpc>
            </a:pPr>
            <a:r>
              <a:rPr lang="en-GB" altLang="en-US" sz="900" dirty="0"/>
              <a:t>The examiner then comes to the final step in his assessment, which is to make a careful judgement as to whether the invention is obvious when looking at the two documents. </a:t>
            </a:r>
          </a:p>
          <a:p>
            <a:pPr eaLnBrk="1" hangingPunct="1">
              <a:lnSpc>
                <a:spcPct val="80000"/>
              </a:lnSpc>
            </a:pPr>
            <a:endParaRPr lang="de-CH" altLang="en-US" sz="900" dirty="0"/>
          </a:p>
          <a:p>
            <a:pPr eaLnBrk="1" hangingPunct="1">
              <a:lnSpc>
                <a:spcPct val="80000"/>
              </a:lnSpc>
            </a:pPr>
            <a:r>
              <a:rPr lang="de-CH" altLang="en-US" sz="900" dirty="0"/>
              <a:t>[Click 3]</a:t>
            </a:r>
          </a:p>
          <a:p>
            <a:pPr eaLnBrk="1" hangingPunct="1">
              <a:lnSpc>
                <a:spcPct val="80000"/>
              </a:lnSpc>
            </a:pPr>
            <a:endParaRPr lang="de-CH" altLang="en-US" sz="900" dirty="0"/>
          </a:p>
          <a:p>
            <a:pPr eaLnBrk="1" hangingPunct="1">
              <a:lnSpc>
                <a:spcPct val="80000"/>
              </a:lnSpc>
            </a:pPr>
            <a:r>
              <a:rPr lang="de-CH" altLang="en-US" sz="900" dirty="0" err="1"/>
              <a:t>To</a:t>
            </a:r>
            <a:r>
              <a:rPr lang="de-CH" altLang="en-US" sz="900" dirty="0"/>
              <a:t> do </a:t>
            </a:r>
            <a:r>
              <a:rPr lang="de-CH" altLang="en-US" sz="900" dirty="0" err="1"/>
              <a:t>this</a:t>
            </a:r>
            <a:r>
              <a:rPr lang="de-CH" altLang="en-US" sz="900" dirty="0"/>
              <a:t> he must </a:t>
            </a:r>
            <a:r>
              <a:rPr lang="en-GB" altLang="en-US" sz="900" dirty="0"/>
              <a:t>ask the following hypothetical questions: </a:t>
            </a:r>
          </a:p>
          <a:p>
            <a:pPr eaLnBrk="1" hangingPunct="1">
              <a:lnSpc>
                <a:spcPct val="80000"/>
              </a:lnSpc>
            </a:pPr>
            <a:endParaRPr lang="en-GB" altLang="en-US" sz="900" dirty="0"/>
          </a:p>
          <a:p>
            <a:pPr eaLnBrk="1" hangingPunct="1">
              <a:lnSpc>
                <a:spcPct val="80000"/>
              </a:lnSpc>
            </a:pPr>
            <a:r>
              <a:rPr lang="en-GB" altLang="en-US" sz="900" dirty="0"/>
              <a:t>- If the skilled person looked at D1 in combination with D3, would he find a solution for the problem of reducing the filling time?</a:t>
            </a:r>
          </a:p>
          <a:p>
            <a:pPr>
              <a:lnSpc>
                <a:spcPct val="80000"/>
              </a:lnSpc>
            </a:pPr>
            <a:r>
              <a:rPr lang="en-GB" altLang="en-US" sz="900" dirty="0"/>
              <a:t>- What teaching would he take from D3?</a:t>
            </a:r>
          </a:p>
          <a:p>
            <a:pPr>
              <a:lnSpc>
                <a:spcPct val="80000"/>
              </a:lnSpc>
            </a:pPr>
            <a:endParaRPr lang="en-GB" altLang="en-US" sz="900" dirty="0"/>
          </a:p>
          <a:p>
            <a:pPr>
              <a:lnSpc>
                <a:spcPct val="80000"/>
              </a:lnSpc>
            </a:pPr>
            <a:r>
              <a:rPr lang="en-GB" altLang="en-US" sz="900" dirty="0"/>
              <a:t>For the sake of this example, the examiner may make the following considerations with regard to D3.</a:t>
            </a:r>
          </a:p>
          <a:p>
            <a:pPr>
              <a:lnSpc>
                <a:spcPct val="80000"/>
              </a:lnSpc>
            </a:pPr>
            <a:endParaRPr lang="en-GB" altLang="en-US" sz="900" dirty="0"/>
          </a:p>
          <a:p>
            <a:pPr>
              <a:lnSpc>
                <a:spcPct val="80000"/>
              </a:lnSpc>
            </a:pPr>
            <a:r>
              <a:rPr lang="en-GB" altLang="en-US" sz="900" dirty="0"/>
              <a:t>Firstly, the outlet in D3 does not reduce the time needed to fill two cups since the flow rate of the espresso maker remains the same. In fact, the opposite is true: it takes twice as long to fill two cups. Looked at another way, in the same amount of time, the two cups would only get half full.</a:t>
            </a:r>
          </a:p>
          <a:p>
            <a:pPr>
              <a:lnSpc>
                <a:spcPct val="80000"/>
              </a:lnSpc>
            </a:pPr>
            <a:endParaRPr lang="en-GB" altLang="en-US" sz="900" dirty="0"/>
          </a:p>
          <a:p>
            <a:pPr>
              <a:lnSpc>
                <a:spcPct val="80000"/>
              </a:lnSpc>
            </a:pPr>
            <a:r>
              <a:rPr lang="en-GB" altLang="en-US" sz="900" dirty="0"/>
              <a:t>Secondly, even if the skilled person applied the principle of the outlet with the two pipes in D3 to the known teapot in D1, he would not arrive at the claimed invention. In D3, the outlet is Y-shaped and consists of one pipe extending into two pipes, whereas the invention makes use of two </a:t>
            </a:r>
            <a:r>
              <a:rPr lang="en-GB" altLang="en-US" sz="900" u="sng" dirty="0"/>
              <a:t>separate</a:t>
            </a:r>
            <a:r>
              <a:rPr lang="en-GB" altLang="en-US" sz="900" dirty="0"/>
              <a:t> spouts. </a:t>
            </a:r>
          </a:p>
          <a:p>
            <a:pPr>
              <a:lnSpc>
                <a:spcPct val="80000"/>
              </a:lnSpc>
            </a:pPr>
            <a:endParaRPr lang="en-GB" altLang="en-US" sz="900" dirty="0"/>
          </a:p>
          <a:p>
            <a:pPr>
              <a:lnSpc>
                <a:spcPct val="80000"/>
              </a:lnSpc>
            </a:pPr>
            <a:r>
              <a:rPr lang="en-GB" altLang="en-US" sz="900" dirty="0"/>
              <a:t>The examiner may therefore arrive at the conclusion that the claim is inventive, since the two documents in combination would not arrive at the claimed invention. A patent could thus be granted on the basis of this claim.</a:t>
            </a:r>
          </a:p>
          <a:p>
            <a:pPr>
              <a:lnSpc>
                <a:spcPct val="80000"/>
              </a:lnSpc>
            </a:pPr>
            <a:endParaRPr lang="en-GB" altLang="en-US" sz="900" dirty="0"/>
          </a:p>
          <a:p>
            <a:pPr>
              <a:lnSpc>
                <a:spcPct val="80000"/>
              </a:lnSpc>
              <a:buFontTx/>
              <a:buChar char="•"/>
            </a:pPr>
            <a:endParaRPr lang="en-GB" altLang="en-US" sz="900" dirty="0"/>
          </a:p>
          <a:p>
            <a:pPr>
              <a:lnSpc>
                <a:spcPct val="80000"/>
              </a:lnSpc>
              <a:buFontTx/>
              <a:buChar char="•"/>
            </a:pPr>
            <a:endParaRPr lang="en-GB" altLang="en-US" sz="900" dirty="0"/>
          </a:p>
          <a:p>
            <a:pPr>
              <a:lnSpc>
                <a:spcPct val="80000"/>
              </a:lnSpc>
              <a:buFontTx/>
              <a:buChar char="•"/>
            </a:pPr>
            <a:endParaRPr lang="en-GB" altLang="en-US" sz="900" dirty="0"/>
          </a:p>
          <a:p>
            <a:pPr>
              <a:lnSpc>
                <a:spcPct val="80000"/>
              </a:lnSpc>
              <a:buFontTx/>
              <a:buChar char="•"/>
            </a:pPr>
            <a:endParaRPr lang="en-GB" altLang="en-US" sz="900" dirty="0"/>
          </a:p>
          <a:p>
            <a:pPr>
              <a:lnSpc>
                <a:spcPct val="80000"/>
              </a:lnSpc>
              <a:buFontTx/>
              <a:buChar char="•"/>
            </a:pPr>
            <a:endParaRPr lang="en-GB" altLang="en-US" sz="900" dirty="0"/>
          </a:p>
          <a:p>
            <a:pPr>
              <a:lnSpc>
                <a:spcPct val="80000"/>
              </a:lnSpc>
              <a:buFontTx/>
              <a:buChar char="•"/>
            </a:pPr>
            <a:endParaRPr lang="en-GB" altLang="en-US" sz="900" dirty="0"/>
          </a:p>
          <a:p>
            <a:pPr>
              <a:lnSpc>
                <a:spcPct val="80000"/>
              </a:lnSpc>
              <a:buFontTx/>
              <a:buChar char="•"/>
            </a:pPr>
            <a:endParaRPr lang="en-GB" altLang="en-US" sz="9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cs typeface="Arial" charset="0"/>
              </a:defRPr>
            </a:lvl1pPr>
            <a:lvl2pPr marL="815238" indent="-311147" eaLnBrk="0" hangingPunct="0">
              <a:spcBef>
                <a:spcPct val="30000"/>
              </a:spcBef>
              <a:defRPr sz="1300">
                <a:solidFill>
                  <a:schemeClr val="tx1"/>
                </a:solidFill>
                <a:latin typeface="Arial" charset="0"/>
                <a:cs typeface="Arial" charset="0"/>
              </a:defRPr>
            </a:lvl2pPr>
            <a:lvl3pPr marL="1255015" indent="-250307" eaLnBrk="0" hangingPunct="0">
              <a:spcBef>
                <a:spcPct val="30000"/>
              </a:spcBef>
              <a:defRPr sz="1300">
                <a:solidFill>
                  <a:schemeClr val="tx1"/>
                </a:solidFill>
                <a:latin typeface="Arial" charset="0"/>
                <a:cs typeface="Arial" charset="0"/>
              </a:defRPr>
            </a:lvl3pPr>
            <a:lvl4pPr marL="1757368" indent="-250307" eaLnBrk="0" hangingPunct="0">
              <a:spcBef>
                <a:spcPct val="30000"/>
              </a:spcBef>
              <a:defRPr sz="1300">
                <a:solidFill>
                  <a:schemeClr val="tx1"/>
                </a:solidFill>
                <a:latin typeface="Arial" charset="0"/>
                <a:cs typeface="Arial" charset="0"/>
              </a:defRPr>
            </a:lvl4pPr>
            <a:lvl5pPr marL="2261461" indent="-250307" eaLnBrk="0" hangingPunct="0">
              <a:spcBef>
                <a:spcPct val="30000"/>
              </a:spcBef>
              <a:defRPr sz="1300">
                <a:solidFill>
                  <a:schemeClr val="tx1"/>
                </a:solidFill>
                <a:latin typeface="Arial" charset="0"/>
                <a:cs typeface="Arial" charset="0"/>
              </a:defRPr>
            </a:lvl5pPr>
            <a:lvl6pPr marL="2762077" indent="-250307" eaLnBrk="0" fontAlgn="base" hangingPunct="0">
              <a:spcBef>
                <a:spcPct val="30000"/>
              </a:spcBef>
              <a:spcAft>
                <a:spcPct val="0"/>
              </a:spcAft>
              <a:defRPr sz="1300">
                <a:solidFill>
                  <a:schemeClr val="tx1"/>
                </a:solidFill>
                <a:latin typeface="Arial" charset="0"/>
                <a:cs typeface="Arial" charset="0"/>
              </a:defRPr>
            </a:lvl6pPr>
            <a:lvl7pPr marL="3262693" indent="-250307" eaLnBrk="0" fontAlgn="base" hangingPunct="0">
              <a:spcBef>
                <a:spcPct val="30000"/>
              </a:spcBef>
              <a:spcAft>
                <a:spcPct val="0"/>
              </a:spcAft>
              <a:defRPr sz="1300">
                <a:solidFill>
                  <a:schemeClr val="tx1"/>
                </a:solidFill>
                <a:latin typeface="Arial" charset="0"/>
                <a:cs typeface="Arial" charset="0"/>
              </a:defRPr>
            </a:lvl7pPr>
            <a:lvl8pPr marL="3763308" indent="-250307" eaLnBrk="0" fontAlgn="base" hangingPunct="0">
              <a:spcBef>
                <a:spcPct val="30000"/>
              </a:spcBef>
              <a:spcAft>
                <a:spcPct val="0"/>
              </a:spcAft>
              <a:defRPr sz="1300">
                <a:solidFill>
                  <a:schemeClr val="tx1"/>
                </a:solidFill>
                <a:latin typeface="Arial" charset="0"/>
                <a:cs typeface="Arial" charset="0"/>
              </a:defRPr>
            </a:lvl8pPr>
            <a:lvl9pPr marL="4263922" indent="-250307"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BB16679B-FD9A-454B-AAC5-9DB3063CBFB0}" type="slidenum">
              <a:rPr lang="en-GB" altLang="en-US" smtClean="0">
                <a:solidFill>
                  <a:prstClr val="black"/>
                </a:solidFill>
              </a:rPr>
              <a:pPr eaLnBrk="1" hangingPunct="1">
                <a:spcBef>
                  <a:spcPct val="0"/>
                </a:spcBef>
              </a:pPr>
              <a:t>17</a:t>
            </a:fld>
            <a:endParaRPr lang="en-GB" altLang="en-US" smtClean="0">
              <a:solidFill>
                <a:prstClr val="black"/>
              </a:solidFill>
            </a:endParaRPr>
          </a:p>
        </p:txBody>
      </p:sp>
      <p:sp>
        <p:nvSpPr>
          <p:cNvPr id="191491" name="Rectangle 7"/>
          <p:cNvSpPr txBox="1">
            <a:spLocks noGrp="1" noChangeArrowheads="1"/>
          </p:cNvSpPr>
          <p:nvPr/>
        </p:nvSpPr>
        <p:spPr bwMode="auto">
          <a:xfrm>
            <a:off x="3884617" y="8687170"/>
            <a:ext cx="2971800" cy="45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56" tIns="50826" rIns="101656" bIns="50826" anchor="b"/>
          <a:lstStyle>
            <a:lvl1pPr defTabSz="882650" eaLnBrk="0" hangingPunct="0">
              <a:spcBef>
                <a:spcPct val="30000"/>
              </a:spcBef>
              <a:defRPr sz="1200">
                <a:solidFill>
                  <a:schemeClr val="tx1"/>
                </a:solidFill>
                <a:latin typeface="Arial" charset="0"/>
                <a:cs typeface="Arial" charset="0"/>
              </a:defRPr>
            </a:lvl1pPr>
            <a:lvl2pPr marL="742950" indent="-285750" defTabSz="882650" eaLnBrk="0" hangingPunct="0">
              <a:spcBef>
                <a:spcPct val="30000"/>
              </a:spcBef>
              <a:defRPr sz="1200">
                <a:solidFill>
                  <a:schemeClr val="tx1"/>
                </a:solidFill>
                <a:latin typeface="Arial" charset="0"/>
                <a:cs typeface="Arial" charset="0"/>
              </a:defRPr>
            </a:lvl2pPr>
            <a:lvl3pPr marL="1143000" indent="-228600" defTabSz="882650" eaLnBrk="0" hangingPunct="0">
              <a:spcBef>
                <a:spcPct val="30000"/>
              </a:spcBef>
              <a:defRPr sz="1200">
                <a:solidFill>
                  <a:schemeClr val="tx1"/>
                </a:solidFill>
                <a:latin typeface="Arial" charset="0"/>
                <a:cs typeface="Arial" charset="0"/>
              </a:defRPr>
            </a:lvl3pPr>
            <a:lvl4pPr marL="1600200" indent="-228600" defTabSz="882650" eaLnBrk="0" hangingPunct="0">
              <a:spcBef>
                <a:spcPct val="30000"/>
              </a:spcBef>
              <a:defRPr sz="1200">
                <a:solidFill>
                  <a:schemeClr val="tx1"/>
                </a:solidFill>
                <a:latin typeface="Arial" charset="0"/>
                <a:cs typeface="Arial" charset="0"/>
              </a:defRPr>
            </a:lvl4pPr>
            <a:lvl5pPr marL="2057400" indent="-228600" defTabSz="882650" eaLnBrk="0" hangingPunct="0">
              <a:spcBef>
                <a:spcPct val="30000"/>
              </a:spcBef>
              <a:defRPr sz="1200">
                <a:solidFill>
                  <a:schemeClr val="tx1"/>
                </a:solidFill>
                <a:latin typeface="Arial" charset="0"/>
                <a:cs typeface="Arial" charset="0"/>
              </a:defRPr>
            </a:lvl5pPr>
            <a:lvl6pPr marL="2514600" indent="-228600" defTabSz="882650" eaLnBrk="0" fontAlgn="base" hangingPunct="0">
              <a:spcBef>
                <a:spcPct val="30000"/>
              </a:spcBef>
              <a:spcAft>
                <a:spcPct val="0"/>
              </a:spcAft>
              <a:defRPr sz="1200">
                <a:solidFill>
                  <a:schemeClr val="tx1"/>
                </a:solidFill>
                <a:latin typeface="Arial" charset="0"/>
                <a:cs typeface="Arial" charset="0"/>
              </a:defRPr>
            </a:lvl6pPr>
            <a:lvl7pPr marL="2971800" indent="-228600" defTabSz="882650" eaLnBrk="0" fontAlgn="base" hangingPunct="0">
              <a:spcBef>
                <a:spcPct val="30000"/>
              </a:spcBef>
              <a:spcAft>
                <a:spcPct val="0"/>
              </a:spcAft>
              <a:defRPr sz="1200">
                <a:solidFill>
                  <a:schemeClr val="tx1"/>
                </a:solidFill>
                <a:latin typeface="Arial" charset="0"/>
                <a:cs typeface="Arial" charset="0"/>
              </a:defRPr>
            </a:lvl7pPr>
            <a:lvl8pPr marL="3429000" indent="-228600" defTabSz="882650" eaLnBrk="0" fontAlgn="base" hangingPunct="0">
              <a:spcBef>
                <a:spcPct val="30000"/>
              </a:spcBef>
              <a:spcAft>
                <a:spcPct val="0"/>
              </a:spcAft>
              <a:defRPr sz="1200">
                <a:solidFill>
                  <a:schemeClr val="tx1"/>
                </a:solidFill>
                <a:latin typeface="Arial" charset="0"/>
                <a:cs typeface="Arial" charset="0"/>
              </a:defRPr>
            </a:lvl8pPr>
            <a:lvl9pPr marL="3886200" indent="-228600" defTabSz="88265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C46D571-1BAB-4FEB-98AD-8076754EF7AE}" type="slidenum">
              <a:rPr lang="en-US" altLang="en-US">
                <a:solidFill>
                  <a:prstClr val="black"/>
                </a:solidFill>
              </a:rPr>
              <a:pPr algn="r" eaLnBrk="1" hangingPunct="1">
                <a:spcBef>
                  <a:spcPct val="0"/>
                </a:spcBef>
              </a:pPr>
              <a:t>17</a:t>
            </a:fld>
            <a:endParaRPr lang="en-US" altLang="en-US">
              <a:solidFill>
                <a:prstClr val="black"/>
              </a:solidFill>
            </a:endParaRPr>
          </a:p>
        </p:txBody>
      </p:sp>
      <p:sp>
        <p:nvSpPr>
          <p:cNvPr id="191492" name="Rectangle 2"/>
          <p:cNvSpPr>
            <a:spLocks noGrp="1" noRot="1" noChangeAspect="1" noChangeArrowheads="1" noTextEdit="1"/>
          </p:cNvSpPr>
          <p:nvPr>
            <p:ph type="sldImg"/>
          </p:nvPr>
        </p:nvSpPr>
        <p:spPr>
          <a:xfrm>
            <a:off x="1147763" y="473075"/>
            <a:ext cx="4570412" cy="3427413"/>
          </a:xfrm>
          <a:ln/>
        </p:spPr>
      </p:sp>
      <p:sp>
        <p:nvSpPr>
          <p:cNvPr id="191493" name="Rectangle 3"/>
          <p:cNvSpPr>
            <a:spLocks noGrp="1" noChangeArrowheads="1"/>
          </p:cNvSpPr>
          <p:nvPr>
            <p:ph type="body" idx="1"/>
          </p:nvPr>
        </p:nvSpPr>
        <p:spPr>
          <a:xfrm>
            <a:off x="468320" y="4025411"/>
            <a:ext cx="5965826" cy="47464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56" tIns="50826" rIns="101656" bIns="50826"/>
          <a:lstStyle/>
          <a:p>
            <a:r>
              <a:rPr lang="en-US" altLang="en-US" dirty="0" smtClean="0"/>
              <a:t>In some technical</a:t>
            </a:r>
            <a:r>
              <a:rPr lang="en-US" altLang="en-US" baseline="0" dirty="0" smtClean="0"/>
              <a:t> fields a</a:t>
            </a:r>
            <a:r>
              <a:rPr lang="en-US" altLang="en-US" dirty="0" smtClean="0"/>
              <a:t>pproximately 80% of the information that can be found in patents is not available anywhere else in comparable detail. Patents focus on how to make things work, while scientific articles focus on the scientific contribution.</a:t>
            </a:r>
          </a:p>
          <a:p>
            <a:endParaRPr lang="en-US" altLang="en-US" dirty="0" smtClean="0"/>
          </a:p>
          <a:p>
            <a:r>
              <a:rPr lang="en-US" altLang="en-US" dirty="0" smtClean="0"/>
              <a:t>Also, your competitors will "announce" their new products in patents if they want to have patent protection!</a:t>
            </a:r>
          </a:p>
          <a:p>
            <a:endParaRPr lang="en-GB" altLang="en-US" dirty="0" smtClean="0"/>
          </a:p>
          <a:p>
            <a:r>
              <a:rPr lang="en-GB" altLang="en-US" dirty="0" smtClean="0"/>
              <a:t>There are a number of reasons why most patent documents describe inventions that are free to use. Firstly, the application may have been rejected or withdrawn or the patent invalidated. Secondly, </a:t>
            </a:r>
            <a:r>
              <a:rPr lang="en-US" altLang="en-US" dirty="0" smtClean="0"/>
              <a:t>payment of the renewal fees may have been discontinued if the owner saw no further value in the patent. And finally, the patent may have lapsed.</a:t>
            </a:r>
          </a:p>
          <a:p>
            <a:endParaRPr lang="en-GB" altLang="en-US" dirty="0" smtClean="0"/>
          </a:p>
          <a:p>
            <a:r>
              <a:rPr lang="en-GB" altLang="en-US" dirty="0" smtClean="0"/>
              <a:t>"Old" solutions are not necessarily "outdated". Just think, for example, of antibiotics, superconductors or the internet, which was invented back in 1973.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AEB66-BD19-4A8A-8B6D-929488207F0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8913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AEB66-BD19-4A8A-8B6D-929488207F0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99637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PO">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6021388"/>
            <a:ext cx="9144000" cy="836612"/>
          </a:xfrm>
          <a:prstGeom prst="rect">
            <a:avLst/>
          </a:prstGeom>
          <a:solidFill>
            <a:schemeClr val="tx1"/>
          </a:solidFill>
          <a:ln>
            <a:noFill/>
          </a:ln>
          <a:effectLst/>
          <a:extLst/>
        </p:spPr>
        <p:txBody>
          <a:bodyPr wrap="none" anchor="ctr"/>
          <a:lstStyle/>
          <a:p>
            <a:pPr>
              <a:defRPr/>
            </a:pPr>
            <a:endParaRPr lang="en-GB">
              <a:solidFill>
                <a:srgbClr val="4C575F"/>
              </a:solidFill>
              <a:latin typeface="Arial" charset="0"/>
              <a:cs typeface="Arial" charset="0"/>
            </a:endParaRPr>
          </a:p>
        </p:txBody>
      </p:sp>
      <p:pic>
        <p:nvPicPr>
          <p:cNvPr id="4" name="Picture 9" descr="EPO_rgb_300dpi"/>
          <p:cNvPicPr>
            <a:picLocks noChangeAspect="1" noChangeArrowheads="1"/>
          </p:cNvPicPr>
          <p:nvPr/>
        </p:nvPicPr>
        <p:blipFill>
          <a:blip r:embed="rId2"/>
          <a:srcRect/>
          <a:stretch>
            <a:fillRect/>
          </a:stretch>
        </p:blipFill>
        <p:spPr bwMode="auto">
          <a:xfrm>
            <a:off x="2325068" y="188913"/>
            <a:ext cx="1166812" cy="584200"/>
          </a:xfrm>
          <a:prstGeom prst="rect">
            <a:avLst/>
          </a:prstGeom>
          <a:noFill/>
          <a:ln w="9525">
            <a:noFill/>
            <a:miter lim="800000"/>
            <a:headEnd/>
            <a:tailEnd/>
          </a:ln>
        </p:spPr>
      </p:pic>
      <p:sp>
        <p:nvSpPr>
          <p:cNvPr id="5" name="Text Box 15"/>
          <p:cNvSpPr txBox="1">
            <a:spLocks noChangeArrowheads="1"/>
          </p:cNvSpPr>
          <p:nvPr/>
        </p:nvSpPr>
        <p:spPr bwMode="auto">
          <a:xfrm>
            <a:off x="0" y="6165850"/>
            <a:ext cx="9144000" cy="519113"/>
          </a:xfrm>
          <a:prstGeom prst="rect">
            <a:avLst/>
          </a:prstGeom>
          <a:noFill/>
          <a:ln>
            <a:noFill/>
          </a:ln>
          <a:effectLst/>
          <a:extLst/>
        </p:spPr>
        <p:txBody>
          <a:bodyPr>
            <a:spAutoFit/>
          </a:bodyPr>
          <a:lstStyle/>
          <a:p>
            <a:pPr algn="ctr">
              <a:spcBef>
                <a:spcPct val="50000"/>
              </a:spcBef>
              <a:defRPr/>
            </a:pPr>
            <a:r>
              <a:rPr lang="en-GB" sz="2800" b="1">
                <a:solidFill>
                  <a:srgbClr val="FFFFFF"/>
                </a:solidFill>
                <a:latin typeface="Arial" charset="0"/>
                <a:cs typeface="Arial" charset="0"/>
              </a:rPr>
              <a:t>Intellectual Property Teaching Kit</a:t>
            </a:r>
          </a:p>
        </p:txBody>
      </p:sp>
      <p:sp>
        <p:nvSpPr>
          <p:cNvPr id="4098" name="Rectangle 2"/>
          <p:cNvSpPr>
            <a:spLocks noGrp="1" noChangeArrowheads="1"/>
          </p:cNvSpPr>
          <p:nvPr>
            <p:ph type="ctrTitle"/>
          </p:nvPr>
        </p:nvSpPr>
        <p:spPr>
          <a:xfrm>
            <a:off x="611188" y="1881188"/>
            <a:ext cx="7921625" cy="3095625"/>
          </a:xfrm>
        </p:spPr>
        <p:txBody>
          <a:bodyPr anchor="ctr" anchorCtr="1"/>
          <a:lstStyle>
            <a:lvl1pPr algn="ctr">
              <a:defRPr sz="3600">
                <a:solidFill>
                  <a:schemeClr val="tx1"/>
                </a:solidFill>
              </a:defRPr>
            </a:lvl1pPr>
          </a:lstStyle>
          <a:p>
            <a:pPr lvl="0"/>
            <a:r>
              <a:rPr lang="en-US" noProof="0" smtClean="0"/>
              <a:t>Click to edit Master title style</a:t>
            </a:r>
            <a:endParaRPr lang="de-DE" noProof="0" smtClean="0"/>
          </a:p>
        </p:txBody>
      </p:sp>
      <p:pic>
        <p:nvPicPr>
          <p:cNvPr id="1026" name="Picture 2" descr="C:\Users\AF03589\Desktop\EUIP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9129" y="188913"/>
            <a:ext cx="2143111"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66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A7E21B11-A686-4B17-8CF6-0AC06B1A8389}" type="datetime1">
              <a:rPr lang="ar-SA" smtClean="0"/>
              <a:pPr>
                <a:defRPr/>
              </a:pPr>
              <a:t>14/05/1440</a:t>
            </a:fld>
            <a:endParaRPr lang="ar-SA"/>
          </a:p>
        </p:txBody>
      </p:sp>
      <p:sp>
        <p:nvSpPr>
          <p:cNvPr id="7" name="Slide Number Placeholder 6"/>
          <p:cNvSpPr>
            <a:spLocks noGrp="1"/>
          </p:cNvSpPr>
          <p:nvPr>
            <p:ph type="sldNum" sz="quarter" idx="11"/>
          </p:nvPr>
        </p:nvSpPr>
        <p:spPr/>
        <p:txBody>
          <a:bodyPr rtlCol="0"/>
          <a:lstStyle/>
          <a:p>
            <a:pPr>
              <a:defRPr/>
            </a:pPr>
            <a:fld id="{99C162E8-CE8A-4B88-9FFF-85157D7BEB2A}" type="slidenum">
              <a:rPr lang="ar-SA" altLang="en-US" smtClean="0"/>
              <a:pPr>
                <a:defRPr/>
              </a:pPr>
              <a:t>‹#›</a:t>
            </a:fld>
            <a:endParaRPr lang="ar-SA" altLang="en-US"/>
          </a:p>
        </p:txBody>
      </p:sp>
      <p:sp>
        <p:nvSpPr>
          <p:cNvPr id="8" name="Footer Placeholder 7"/>
          <p:cNvSpPr>
            <a:spLocks noGrp="1"/>
          </p:cNvSpPr>
          <p:nvPr>
            <p:ph type="ftr" sz="quarter" idx="12"/>
          </p:nvPr>
        </p:nvSpPr>
        <p:spPr/>
        <p:txBody>
          <a:bodyPr rtlCol="0"/>
          <a:lstStyle/>
          <a:p>
            <a:pPr>
              <a:defRPr/>
            </a:pPr>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9748690-ED48-4F7E-90E6-915AEAEA787A}" type="datetime1">
              <a:rPr lang="ar-SA" smtClean="0"/>
              <a:pPr>
                <a:defRPr/>
              </a:pPr>
              <a:t>14/05/1440</a:t>
            </a:fld>
            <a:endParaRPr lang="ar-SA"/>
          </a:p>
        </p:txBody>
      </p:sp>
      <p:sp>
        <p:nvSpPr>
          <p:cNvPr id="3" name="Footer Placeholder 2"/>
          <p:cNvSpPr>
            <a:spLocks noGrp="1"/>
          </p:cNvSpPr>
          <p:nvPr>
            <p:ph type="ftr" sz="quarter" idx="11"/>
          </p:nvPr>
        </p:nvSpPr>
        <p:spPr/>
        <p:txBody>
          <a:bodyPr/>
          <a:lstStyle/>
          <a:p>
            <a:pPr>
              <a:defRPr/>
            </a:pPr>
            <a:endParaRPr lang="ar-SA"/>
          </a:p>
        </p:txBody>
      </p:sp>
      <p:sp>
        <p:nvSpPr>
          <p:cNvPr id="4" name="Slide Number Placeholder 3"/>
          <p:cNvSpPr>
            <a:spLocks noGrp="1"/>
          </p:cNvSpPr>
          <p:nvPr>
            <p:ph type="sldNum" sz="quarter" idx="12"/>
          </p:nvPr>
        </p:nvSpPr>
        <p:spPr/>
        <p:txBody>
          <a:bodyPr/>
          <a:lstStyle/>
          <a:p>
            <a:pPr>
              <a:defRPr/>
            </a:pPr>
            <a:fld id="{1F5D037C-6B60-4C98-8B63-AB61D7B29DAB}" type="slidenum">
              <a:rPr lang="ar-SA" altLang="en-US" smtClean="0"/>
              <a:pPr>
                <a:defRPr/>
              </a:pPr>
              <a:t>‹#›</a:t>
            </a:fld>
            <a:endParaRPr lang="ar-SA"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4CFFCF3A-9169-4252-96E4-C41530045168}" type="datetime1">
              <a:rPr lang="ar-SA" smtClean="0"/>
              <a:pPr>
                <a:defRPr/>
              </a:pPr>
              <a:t>14/05/1440</a:t>
            </a:fld>
            <a:endParaRPr lang="ar-SA"/>
          </a:p>
        </p:txBody>
      </p:sp>
      <p:sp>
        <p:nvSpPr>
          <p:cNvPr id="22" name="Slide Number Placeholder 21"/>
          <p:cNvSpPr>
            <a:spLocks noGrp="1"/>
          </p:cNvSpPr>
          <p:nvPr>
            <p:ph type="sldNum" sz="quarter" idx="15"/>
          </p:nvPr>
        </p:nvSpPr>
        <p:spPr/>
        <p:txBody>
          <a:bodyPr rtlCol="0"/>
          <a:lstStyle/>
          <a:p>
            <a:pPr>
              <a:defRPr/>
            </a:pPr>
            <a:fld id="{0D374171-A54D-4BE0-8FE0-2E21ED4D2FF5}" type="slidenum">
              <a:rPr lang="ar-SA" altLang="en-US" smtClean="0"/>
              <a:pPr>
                <a:defRPr/>
              </a:pPr>
              <a:t>‹#›</a:t>
            </a:fld>
            <a:endParaRPr lang="ar-SA" altLang="en-US"/>
          </a:p>
        </p:txBody>
      </p:sp>
      <p:sp>
        <p:nvSpPr>
          <p:cNvPr id="23" name="Footer Placeholder 22"/>
          <p:cNvSpPr>
            <a:spLocks noGrp="1"/>
          </p:cNvSpPr>
          <p:nvPr>
            <p:ph type="ftr" sz="quarter" idx="16"/>
          </p:nvPr>
        </p:nvSpPr>
        <p:spPr/>
        <p:txBody>
          <a:bodyPr rtlCol="0"/>
          <a:lstStyle/>
          <a:p>
            <a:pPr>
              <a:defRPr/>
            </a:pPr>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6B91D15B-C777-4E42-A20D-D7661C9A1EFD}" type="datetime1">
              <a:rPr lang="ar-SA" smtClean="0"/>
              <a:pPr>
                <a:defRPr/>
              </a:pPr>
              <a:t>14/05/1440</a:t>
            </a:fld>
            <a:endParaRPr lang="ar-SA"/>
          </a:p>
        </p:txBody>
      </p:sp>
      <p:sp>
        <p:nvSpPr>
          <p:cNvPr id="18" name="Slide Number Placeholder 17"/>
          <p:cNvSpPr>
            <a:spLocks noGrp="1"/>
          </p:cNvSpPr>
          <p:nvPr>
            <p:ph type="sldNum" sz="quarter" idx="11"/>
          </p:nvPr>
        </p:nvSpPr>
        <p:spPr/>
        <p:txBody>
          <a:bodyPr rtlCol="0"/>
          <a:lstStyle/>
          <a:p>
            <a:pPr>
              <a:defRPr/>
            </a:pPr>
            <a:fld id="{11559DE0-A734-4C6F-A753-9F30E824D593}" type="slidenum">
              <a:rPr lang="ar-SA" altLang="en-US" smtClean="0"/>
              <a:pPr>
                <a:defRPr/>
              </a:pPr>
              <a:t>‹#›</a:t>
            </a:fld>
            <a:endParaRPr lang="ar-SA" altLang="en-US"/>
          </a:p>
        </p:txBody>
      </p:sp>
      <p:sp>
        <p:nvSpPr>
          <p:cNvPr id="21" name="Footer Placeholder 20"/>
          <p:cNvSpPr>
            <a:spLocks noGrp="1"/>
          </p:cNvSpPr>
          <p:nvPr>
            <p:ph type="ftr" sz="quarter" idx="12"/>
          </p:nvPr>
        </p:nvSpPr>
        <p:spPr/>
        <p:txBody>
          <a:bodyPr rtlCol="0"/>
          <a:lstStyle/>
          <a:p>
            <a:pPr>
              <a:defRPr/>
            </a:pPr>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7AB3BF2-408A-4442-8D22-3B9FC760827B}" type="datetime1">
              <a:rPr lang="ar-SA" smtClean="0"/>
              <a:pPr>
                <a:defRPr/>
              </a:pPr>
              <a:t>14/05/1440</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p:txBody>
          <a:bodyPr/>
          <a:lstStyle/>
          <a:p>
            <a:pPr>
              <a:defRPr/>
            </a:pPr>
            <a:fld id="{DD79A199-89D9-44FF-B2D3-F6887B4B58DF}" type="slidenum">
              <a:rPr lang="ar-SA" altLang="en-US" smtClean="0"/>
              <a:pPr>
                <a:defRPr/>
              </a:pPr>
              <a:t>‹#›</a:t>
            </a:fld>
            <a:endParaRPr lang="ar-SA"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9730571-78CB-4915-A51A-9B6368C991D9}" type="datetime1">
              <a:rPr lang="ar-SA" smtClean="0"/>
              <a:pPr>
                <a:defRPr/>
              </a:pPr>
              <a:t>14/05/1440</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6" name="Slide Number Placeholder 5"/>
          <p:cNvSpPr>
            <a:spLocks noGrp="1"/>
          </p:cNvSpPr>
          <p:nvPr>
            <p:ph type="sldNum" sz="quarter" idx="12"/>
          </p:nvPr>
        </p:nvSpPr>
        <p:spPr/>
        <p:txBody>
          <a:bodyPr/>
          <a:lstStyle/>
          <a:p>
            <a:pPr>
              <a:defRPr/>
            </a:pPr>
            <a:fld id="{46FE231E-7F58-4432-B02F-6809FB9EC2D1}" type="slidenum">
              <a:rPr lang="ar-SA" altLang="en-US" smtClean="0"/>
              <a:pPr>
                <a:defRPr/>
              </a:pPr>
              <a:t>‹#›</a:t>
            </a:fld>
            <a:endParaRPr lang="ar-SA"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fld id="{5759E6CF-C597-4C7D-BA29-49C0FA8E673D}" type="datetime1">
              <a:rPr lang="ar-SA"/>
              <a:pPr>
                <a:defRPr/>
              </a:pPr>
              <a:t>14/05/1440</a:t>
            </a:fld>
            <a:endParaRPr lang="ar-SA"/>
          </a:p>
        </p:txBody>
      </p:sp>
      <p:sp>
        <p:nvSpPr>
          <p:cNvPr id="18" name="Footer Placeholder 5"/>
          <p:cNvSpPr>
            <a:spLocks noGrp="1"/>
          </p:cNvSpPr>
          <p:nvPr>
            <p:ph type="ftr" sz="quarter" idx="11"/>
          </p:nvPr>
        </p:nvSpPr>
        <p:spPr/>
        <p:txBody>
          <a:bodyPr/>
          <a:lstStyle>
            <a:lvl1pPr>
              <a:defRPr/>
            </a:lvl1pPr>
          </a:lstStyle>
          <a:p>
            <a:pPr>
              <a:defRPr/>
            </a:pPr>
            <a:endParaRPr lang="ar-SA"/>
          </a:p>
        </p:txBody>
      </p:sp>
      <p:sp>
        <p:nvSpPr>
          <p:cNvPr id="19" name="Slide Number Placeholder 6"/>
          <p:cNvSpPr>
            <a:spLocks noGrp="1"/>
          </p:cNvSpPr>
          <p:nvPr>
            <p:ph type="sldNum" sz="quarter" idx="12"/>
          </p:nvPr>
        </p:nvSpPr>
        <p:spPr/>
        <p:txBody>
          <a:bodyPr/>
          <a:lstStyle>
            <a:lvl1pPr>
              <a:defRPr/>
            </a:lvl1pPr>
          </a:lstStyle>
          <a:p>
            <a:pPr>
              <a:defRPr/>
            </a:pPr>
            <a:fld id="{1D41E825-1776-4367-B6C6-0800BC02CA4F}" type="slidenum">
              <a:rPr lang="ar-SA" altLang="en-US"/>
              <a:pPr>
                <a:defRPr/>
              </a:pPr>
              <a:t>‹#›</a:t>
            </a:fld>
            <a:endParaRPr lang="ar-SA" altLang="en-US"/>
          </a:p>
        </p:txBody>
      </p:sp>
    </p:spTree>
    <p:extLst>
      <p:ext uri="{BB962C8B-B14F-4D97-AF65-F5344CB8AC3E}">
        <p14:creationId xmlns:p14="http://schemas.microsoft.com/office/powerpoint/2010/main" val="108851078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p:cNvSpPr>
            <a:spLocks noGrp="1"/>
          </p:cNvSpPr>
          <p:nvPr>
            <p:ph type="dt" sz="half" idx="18"/>
          </p:nvPr>
        </p:nvSpPr>
        <p:spPr/>
        <p:txBody>
          <a:bodyPr/>
          <a:lstStyle>
            <a:lvl1pPr>
              <a:defRPr/>
            </a:lvl1pPr>
          </a:lstStyle>
          <a:p>
            <a:pPr>
              <a:defRPr/>
            </a:pPr>
            <a:fld id="{A63945BD-CB94-4AAB-BA4A-37F61BED6628}" type="datetime1">
              <a:rPr lang="ar-SA"/>
              <a:pPr>
                <a:defRPr/>
              </a:pPr>
              <a:t>14/05/1440</a:t>
            </a:fld>
            <a:endParaRPr lang="ar-SA"/>
          </a:p>
        </p:txBody>
      </p:sp>
      <p:sp>
        <p:nvSpPr>
          <p:cNvPr id="12" name="Footer Placeholder 7"/>
          <p:cNvSpPr>
            <a:spLocks noGrp="1"/>
          </p:cNvSpPr>
          <p:nvPr>
            <p:ph type="ftr" sz="quarter" idx="19"/>
          </p:nvPr>
        </p:nvSpPr>
        <p:spPr/>
        <p:txBody>
          <a:bodyPr/>
          <a:lstStyle>
            <a:lvl1pPr>
              <a:defRPr/>
            </a:lvl1pPr>
          </a:lstStyle>
          <a:p>
            <a:pPr>
              <a:defRPr/>
            </a:pPr>
            <a:endParaRPr lang="ar-SA"/>
          </a:p>
        </p:txBody>
      </p:sp>
      <p:sp>
        <p:nvSpPr>
          <p:cNvPr id="13" name="Slide Number Placeholder 8"/>
          <p:cNvSpPr>
            <a:spLocks noGrp="1"/>
          </p:cNvSpPr>
          <p:nvPr>
            <p:ph type="sldNum" sz="quarter" idx="20"/>
          </p:nvPr>
        </p:nvSpPr>
        <p:spPr/>
        <p:txBody>
          <a:bodyPr/>
          <a:lstStyle>
            <a:lvl1pPr>
              <a:defRPr/>
            </a:lvl1pPr>
          </a:lstStyle>
          <a:p>
            <a:pPr>
              <a:defRPr/>
            </a:pPr>
            <a:fld id="{735D233B-E161-4CDB-9474-E804B39F5B52}" type="slidenum">
              <a:rPr lang="ar-SA" altLang="en-US"/>
              <a:pPr>
                <a:defRPr/>
              </a:pPr>
              <a:t>‹#›</a:t>
            </a:fld>
            <a:endParaRPr lang="ar-SA" altLang="en-US"/>
          </a:p>
        </p:txBody>
      </p:sp>
    </p:spTree>
    <p:extLst>
      <p:ext uri="{BB962C8B-B14F-4D97-AF65-F5344CB8AC3E}">
        <p14:creationId xmlns:p14="http://schemas.microsoft.com/office/powerpoint/2010/main" val="49790031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pPr>
              <a:defRPr/>
            </a:pPr>
            <a:r>
              <a:rPr lang="en-US" smtClean="0"/>
              <a:t>Intellectual Property Teaching Kit </a:t>
            </a:r>
            <a:endParaRPr lang="en-GB"/>
          </a:p>
        </p:txBody>
      </p:sp>
      <p:sp>
        <p:nvSpPr>
          <p:cNvPr id="5" name="Rectangle 7"/>
          <p:cNvSpPr>
            <a:spLocks noGrp="1" noChangeArrowheads="1"/>
          </p:cNvSpPr>
          <p:nvPr>
            <p:ph type="sldNum"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159047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pPr>
              <a:defRPr/>
            </a:pPr>
            <a:r>
              <a:rPr lang="en-US" smtClean="0"/>
              <a:t>Intellectual Property Teaching Kit </a:t>
            </a:r>
            <a:endParaRPr lang="en-GB"/>
          </a:p>
        </p:txBody>
      </p:sp>
      <p:sp>
        <p:nvSpPr>
          <p:cNvPr id="5" name="Rectangle 7"/>
          <p:cNvSpPr>
            <a:spLocks noGrp="1" noChangeArrowheads="1"/>
          </p:cNvSpPr>
          <p:nvPr>
            <p:ph type="sldNum"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15904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ChangeArrowheads="1"/>
          </p:cNvSpPr>
          <p:nvPr userDrawn="1"/>
        </p:nvSpPr>
        <p:spPr bwMode="auto">
          <a:xfrm>
            <a:off x="0" y="6453188"/>
            <a:ext cx="9144000" cy="404812"/>
          </a:xfrm>
          <a:prstGeom prst="rect">
            <a:avLst/>
          </a:prstGeom>
          <a:solidFill>
            <a:srgbClr val="ABBECD"/>
          </a:solidFill>
          <a:ln w="9525">
            <a:noFill/>
            <a:miter lim="800000"/>
            <a:headEnd/>
            <a:tailEnd/>
          </a:ln>
        </p:spPr>
        <p:txBody>
          <a:bodyPr wrap="none" anchor="ctr"/>
          <a:lstStyle/>
          <a:p>
            <a:pPr>
              <a:defRPr/>
            </a:pPr>
            <a:endParaRPr lang="en-GB">
              <a:solidFill>
                <a:srgbClr val="4C575F"/>
              </a:solidFill>
              <a:latin typeface="Arial" charset="0"/>
              <a:cs typeface="Arial" charset="0"/>
            </a:endParaRPr>
          </a:p>
        </p:txBody>
      </p:sp>
      <p:sp>
        <p:nvSpPr>
          <p:cNvPr id="6" name="Slide Number Placeholder 4"/>
          <p:cNvSpPr>
            <a:spLocks noGrp="1"/>
          </p:cNvSpPr>
          <p:nvPr>
            <p:ph type="sldNum" sz="quarter" idx="11"/>
          </p:nvPr>
        </p:nvSpPr>
        <p:spPr/>
        <p:txBody>
          <a:bodyPr/>
          <a:lstStyle>
            <a:lvl1pPr>
              <a:defRPr/>
            </a:lvl1pPr>
          </a:lstStyle>
          <a:p>
            <a:pPr>
              <a:defRPr/>
            </a:pPr>
            <a:fld id="{43D8F774-6C40-4DA1-AAE6-01B9F3552A71}" type="slidenum">
              <a:rPr lang="de-DE">
                <a:solidFill>
                  <a:srgbClr val="4C575F"/>
                </a:solidFill>
              </a:rPr>
              <a:pPr>
                <a:defRPr/>
              </a:pPr>
              <a:t>‹#›</a:t>
            </a:fld>
            <a:endParaRPr lang="de-DE" dirty="0">
              <a:solidFill>
                <a:srgbClr val="4C575F"/>
              </a:solidFill>
            </a:endParaRPr>
          </a:p>
        </p:txBody>
      </p:sp>
      <p:sp>
        <p:nvSpPr>
          <p:cNvPr id="8" name="Footer Placeholder 7"/>
          <p:cNvSpPr>
            <a:spLocks noGrp="1"/>
          </p:cNvSpPr>
          <p:nvPr>
            <p:ph type="ftr" sz="quarter" idx="12"/>
          </p:nvPr>
        </p:nvSpPr>
        <p:spPr/>
        <p:txBody>
          <a:bodyPr/>
          <a:lstStyle/>
          <a:p>
            <a:pPr>
              <a:defRPr/>
            </a:pPr>
            <a:r>
              <a:rPr lang="en-GB" dirty="0" smtClean="0">
                <a:solidFill>
                  <a:srgbClr val="4C575F"/>
                </a:solidFill>
              </a:rPr>
              <a:t>Intellectual Property Teaching Kit</a:t>
            </a:r>
            <a:endParaRPr lang="en-GB" dirty="0">
              <a:solidFill>
                <a:srgbClr val="4C575F"/>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6477528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pPr>
              <a:defRPr/>
            </a:pPr>
            <a:r>
              <a:rPr lang="en-US" smtClean="0"/>
              <a:t>Intellectual Property Teaching Kit </a:t>
            </a:r>
            <a:endParaRPr lang="en-GB"/>
          </a:p>
        </p:txBody>
      </p:sp>
      <p:sp>
        <p:nvSpPr>
          <p:cNvPr id="5" name="Rectangle 7"/>
          <p:cNvSpPr>
            <a:spLocks noGrp="1" noChangeArrowheads="1"/>
          </p:cNvSpPr>
          <p:nvPr>
            <p:ph type="sldNum"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159047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pPr>
              <a:defRPr/>
            </a:pPr>
            <a:r>
              <a:rPr lang="en-US" smtClean="0"/>
              <a:t>Intellectual Property Teaching Kit </a:t>
            </a:r>
            <a:endParaRPr lang="en-GB"/>
          </a:p>
        </p:txBody>
      </p:sp>
      <p:sp>
        <p:nvSpPr>
          <p:cNvPr id="5" name="Rectangle 7"/>
          <p:cNvSpPr>
            <a:spLocks noGrp="1" noChangeArrowheads="1"/>
          </p:cNvSpPr>
          <p:nvPr>
            <p:ph type="sldNum"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159047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pPr>
              <a:defRPr/>
            </a:pPr>
            <a:r>
              <a:rPr lang="en-US" smtClean="0"/>
              <a:t>Intellectual Property Teaching Kit </a:t>
            </a:r>
            <a:endParaRPr lang="en-GB"/>
          </a:p>
        </p:txBody>
      </p:sp>
      <p:sp>
        <p:nvSpPr>
          <p:cNvPr id="5" name="Rectangle 7"/>
          <p:cNvSpPr>
            <a:spLocks noGrp="1" noChangeArrowheads="1"/>
          </p:cNvSpPr>
          <p:nvPr>
            <p:ph type="sldNum"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159047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pPr>
              <a:defRPr/>
            </a:pPr>
            <a:r>
              <a:rPr lang="en-US" smtClean="0"/>
              <a:t>Intellectual Property Teaching Kit </a:t>
            </a:r>
            <a:endParaRPr lang="en-GB"/>
          </a:p>
        </p:txBody>
      </p:sp>
      <p:sp>
        <p:nvSpPr>
          <p:cNvPr id="5" name="Rectangle 7"/>
          <p:cNvSpPr>
            <a:spLocks noGrp="1" noChangeArrowheads="1"/>
          </p:cNvSpPr>
          <p:nvPr>
            <p:ph type="sldNum"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057324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pPr>
              <a:defRPr/>
            </a:pPr>
            <a:r>
              <a:rPr lang="en-US" smtClean="0"/>
              <a:t>Intellectual Property Teaching Kit </a:t>
            </a:r>
            <a:endParaRPr lang="en-GB"/>
          </a:p>
        </p:txBody>
      </p:sp>
      <p:sp>
        <p:nvSpPr>
          <p:cNvPr id="5" name="Rectangle 7"/>
          <p:cNvSpPr>
            <a:spLocks noGrp="1" noChangeArrowheads="1"/>
          </p:cNvSpPr>
          <p:nvPr>
            <p:ph type="sldNum"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6959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EPO">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6021388"/>
            <a:ext cx="9144000" cy="836612"/>
          </a:xfrm>
          <a:prstGeom prst="rect">
            <a:avLst/>
          </a:prstGeom>
          <a:solidFill>
            <a:schemeClr val="tx1"/>
          </a:solidFill>
          <a:ln>
            <a:noFill/>
          </a:ln>
          <a:effectLst/>
          <a:extLst/>
        </p:spPr>
        <p:txBody>
          <a:bodyPr wrap="none" anchor="ctr"/>
          <a:lstStyle/>
          <a:p>
            <a:pPr>
              <a:defRPr/>
            </a:pPr>
            <a:endParaRPr lang="en-GB">
              <a:solidFill>
                <a:srgbClr val="4C575F"/>
              </a:solidFill>
              <a:latin typeface="Arial" charset="0"/>
              <a:cs typeface="Arial" charset="0"/>
            </a:endParaRPr>
          </a:p>
        </p:txBody>
      </p:sp>
      <p:pic>
        <p:nvPicPr>
          <p:cNvPr id="4" name="Picture 9" descr="EPO_rgb_300dpi"/>
          <p:cNvPicPr>
            <a:picLocks noChangeAspect="1" noChangeArrowheads="1"/>
          </p:cNvPicPr>
          <p:nvPr/>
        </p:nvPicPr>
        <p:blipFill>
          <a:blip r:embed="rId2"/>
          <a:srcRect/>
          <a:stretch>
            <a:fillRect/>
          </a:stretch>
        </p:blipFill>
        <p:spPr bwMode="auto">
          <a:xfrm>
            <a:off x="2325068" y="188913"/>
            <a:ext cx="1166812" cy="584200"/>
          </a:xfrm>
          <a:prstGeom prst="rect">
            <a:avLst/>
          </a:prstGeom>
          <a:noFill/>
          <a:ln w="9525">
            <a:noFill/>
            <a:miter lim="800000"/>
            <a:headEnd/>
            <a:tailEnd/>
          </a:ln>
        </p:spPr>
      </p:pic>
      <p:sp>
        <p:nvSpPr>
          <p:cNvPr id="5" name="Text Box 15"/>
          <p:cNvSpPr txBox="1">
            <a:spLocks noChangeArrowheads="1"/>
          </p:cNvSpPr>
          <p:nvPr/>
        </p:nvSpPr>
        <p:spPr bwMode="auto">
          <a:xfrm>
            <a:off x="0" y="6165850"/>
            <a:ext cx="9144000" cy="519113"/>
          </a:xfrm>
          <a:prstGeom prst="rect">
            <a:avLst/>
          </a:prstGeom>
          <a:noFill/>
          <a:ln>
            <a:noFill/>
          </a:ln>
          <a:effectLst/>
          <a:extLst/>
        </p:spPr>
        <p:txBody>
          <a:bodyPr>
            <a:spAutoFit/>
          </a:bodyPr>
          <a:lstStyle/>
          <a:p>
            <a:pPr algn="ctr">
              <a:spcBef>
                <a:spcPct val="50000"/>
              </a:spcBef>
              <a:defRPr/>
            </a:pPr>
            <a:r>
              <a:rPr lang="en-GB" sz="2800" b="1">
                <a:solidFill>
                  <a:srgbClr val="FFFFFF"/>
                </a:solidFill>
                <a:latin typeface="Arial" charset="0"/>
                <a:cs typeface="Arial" charset="0"/>
              </a:rPr>
              <a:t>Intellectual Property Teaching Kit</a:t>
            </a:r>
          </a:p>
        </p:txBody>
      </p:sp>
      <p:sp>
        <p:nvSpPr>
          <p:cNvPr id="4098" name="Rectangle 2"/>
          <p:cNvSpPr>
            <a:spLocks noGrp="1" noChangeArrowheads="1"/>
          </p:cNvSpPr>
          <p:nvPr>
            <p:ph type="ctrTitle"/>
          </p:nvPr>
        </p:nvSpPr>
        <p:spPr>
          <a:xfrm>
            <a:off x="611188" y="1881188"/>
            <a:ext cx="7921625" cy="3095625"/>
          </a:xfrm>
        </p:spPr>
        <p:txBody>
          <a:bodyPr anchor="ctr" anchorCtr="1"/>
          <a:lstStyle>
            <a:lvl1pPr algn="ctr">
              <a:defRPr sz="3600">
                <a:solidFill>
                  <a:schemeClr val="tx1"/>
                </a:solidFill>
              </a:defRPr>
            </a:lvl1pPr>
          </a:lstStyle>
          <a:p>
            <a:pPr lvl="0"/>
            <a:r>
              <a:rPr lang="en-US" noProof="0" smtClean="0"/>
              <a:t>Click to edit Master title style</a:t>
            </a:r>
            <a:endParaRPr lang="de-DE" noProof="0" smtClean="0"/>
          </a:p>
        </p:txBody>
      </p:sp>
      <p:pic>
        <p:nvPicPr>
          <p:cNvPr id="1026" name="Picture 2" descr="C:\Users\AF03589\Desktop\EUIP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9129" y="188913"/>
            <a:ext cx="2143111"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2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ChangeArrowheads="1"/>
          </p:cNvSpPr>
          <p:nvPr userDrawn="1"/>
        </p:nvSpPr>
        <p:spPr bwMode="auto">
          <a:xfrm>
            <a:off x="0" y="6453188"/>
            <a:ext cx="9144000" cy="404812"/>
          </a:xfrm>
          <a:prstGeom prst="rect">
            <a:avLst/>
          </a:prstGeom>
          <a:solidFill>
            <a:srgbClr val="ABBECD"/>
          </a:solidFill>
          <a:ln w="9525">
            <a:noFill/>
            <a:miter lim="800000"/>
            <a:headEnd/>
            <a:tailEnd/>
          </a:ln>
        </p:spPr>
        <p:txBody>
          <a:bodyPr wrap="none" anchor="ctr"/>
          <a:lstStyle/>
          <a:p>
            <a:pPr>
              <a:defRPr/>
            </a:pPr>
            <a:endParaRPr lang="en-GB">
              <a:solidFill>
                <a:srgbClr val="4C575F"/>
              </a:solidFill>
              <a:latin typeface="Arial" charset="0"/>
              <a:cs typeface="Arial" charset="0"/>
            </a:endParaRPr>
          </a:p>
        </p:txBody>
      </p:sp>
      <p:sp>
        <p:nvSpPr>
          <p:cNvPr id="6" name="Slide Number Placeholder 4"/>
          <p:cNvSpPr>
            <a:spLocks noGrp="1"/>
          </p:cNvSpPr>
          <p:nvPr>
            <p:ph type="sldNum" sz="quarter" idx="11"/>
          </p:nvPr>
        </p:nvSpPr>
        <p:spPr/>
        <p:txBody>
          <a:bodyPr/>
          <a:lstStyle>
            <a:lvl1pPr>
              <a:defRPr/>
            </a:lvl1pPr>
          </a:lstStyle>
          <a:p>
            <a:pPr>
              <a:defRPr/>
            </a:pPr>
            <a:fld id="{43D8F774-6C40-4DA1-AAE6-01B9F3552A71}" type="slidenum">
              <a:rPr lang="de-DE">
                <a:solidFill>
                  <a:srgbClr val="4C575F"/>
                </a:solidFill>
              </a:rPr>
              <a:pPr>
                <a:defRPr/>
              </a:pPr>
              <a:t>‹#›</a:t>
            </a:fld>
            <a:endParaRPr lang="de-DE" dirty="0">
              <a:solidFill>
                <a:srgbClr val="4C575F"/>
              </a:solidFill>
            </a:endParaRPr>
          </a:p>
        </p:txBody>
      </p:sp>
      <p:sp>
        <p:nvSpPr>
          <p:cNvPr id="8" name="Footer Placeholder 7"/>
          <p:cNvSpPr>
            <a:spLocks noGrp="1"/>
          </p:cNvSpPr>
          <p:nvPr>
            <p:ph type="ftr" sz="quarter" idx="12"/>
          </p:nvPr>
        </p:nvSpPr>
        <p:spPr/>
        <p:txBody>
          <a:bodyPr/>
          <a:lstStyle/>
          <a:p>
            <a:pPr>
              <a:defRPr/>
            </a:pPr>
            <a:r>
              <a:rPr lang="en-GB" dirty="0" smtClean="0">
                <a:solidFill>
                  <a:srgbClr val="4C575F"/>
                </a:solidFill>
              </a:rPr>
              <a:t>Intellectual Property Teaching Kit</a:t>
            </a:r>
            <a:endParaRPr lang="en-GB" dirty="0">
              <a:solidFill>
                <a:srgbClr val="4C575F"/>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5609540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C7773F9F-E2A8-4C9E-8759-82E5580843AF}" type="datetime1">
              <a:rPr lang="ar-SA" smtClean="0"/>
              <a:pPr>
                <a:defRPr/>
              </a:pPr>
              <a:t>14/05/1440</a:t>
            </a:fld>
            <a:endParaRPr lang="ar-SA"/>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ar-S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3E8F9E7B-79F5-404F-9DD8-94457E7C6439}" type="slidenum">
              <a:rPr lang="ar-SA" altLang="en-US" smtClean="0"/>
              <a:pPr>
                <a:defRPr/>
              </a:pPr>
              <a:t>‹#›</a:t>
            </a:fld>
            <a:endParaRPr lang="ar-SA"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4CD505A9-6B60-4C96-A67C-50298F53768B}" type="datetime1">
              <a:rPr lang="ar-SA" smtClean="0"/>
              <a:pPr>
                <a:defRPr/>
              </a:pPr>
              <a:t>14/05/1440</a:t>
            </a:fld>
            <a:endParaRPr lang="ar-SA"/>
          </a:p>
        </p:txBody>
      </p:sp>
      <p:sp>
        <p:nvSpPr>
          <p:cNvPr id="9" name="Slide Number Placeholder 8"/>
          <p:cNvSpPr>
            <a:spLocks noGrp="1"/>
          </p:cNvSpPr>
          <p:nvPr>
            <p:ph type="sldNum" sz="quarter" idx="15"/>
          </p:nvPr>
        </p:nvSpPr>
        <p:spPr/>
        <p:txBody>
          <a:bodyPr rtlCol="0"/>
          <a:lstStyle/>
          <a:p>
            <a:pPr>
              <a:defRPr/>
            </a:pPr>
            <a:fld id="{493CB8F6-3303-4148-A0E6-D84384572430}" type="slidenum">
              <a:rPr lang="ar-SA" altLang="en-US" smtClean="0"/>
              <a:pPr>
                <a:defRPr/>
              </a:pPr>
              <a:t>‹#›</a:t>
            </a:fld>
            <a:endParaRPr lang="ar-SA" altLang="en-US"/>
          </a:p>
        </p:txBody>
      </p:sp>
      <p:sp>
        <p:nvSpPr>
          <p:cNvPr id="10" name="Footer Placeholder 9"/>
          <p:cNvSpPr>
            <a:spLocks noGrp="1"/>
          </p:cNvSpPr>
          <p:nvPr>
            <p:ph type="ftr" sz="quarter" idx="16"/>
          </p:nvPr>
        </p:nvSpPr>
        <p:spPr/>
        <p:txBody>
          <a:bodyPr rtlCol="0"/>
          <a:lstStyle/>
          <a:p>
            <a:pPr>
              <a:defRPr/>
            </a:pPr>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52AEC346-8844-4352-9D16-5B65A4753DB3}" type="datetime1">
              <a:rPr lang="ar-SA" smtClean="0"/>
              <a:pPr>
                <a:defRPr/>
              </a:pPr>
              <a:t>14/05/1440</a:t>
            </a:fld>
            <a:endParaRPr lang="ar-SA"/>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ar-S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44429F7B-29F6-4459-ADE4-BF29107D7551}" type="slidenum">
              <a:rPr lang="ar-SA" altLang="en-US" smtClean="0"/>
              <a:pPr>
                <a:defRPr/>
              </a:pPr>
              <a:t>‹#›</a:t>
            </a:fld>
            <a:endParaRPr lang="ar-SA"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699A49FA-62C6-42D3-80EA-B812DDC4A8F6}" type="datetime1">
              <a:rPr lang="ar-SA" smtClean="0"/>
              <a:pPr>
                <a:defRPr/>
              </a:pPr>
              <a:t>14/05/1440</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7" name="Slide Number Placeholder 6"/>
          <p:cNvSpPr>
            <a:spLocks noGrp="1"/>
          </p:cNvSpPr>
          <p:nvPr>
            <p:ph type="sldNum" sz="quarter" idx="12"/>
          </p:nvPr>
        </p:nvSpPr>
        <p:spPr/>
        <p:txBody>
          <a:bodyPr/>
          <a:lstStyle/>
          <a:p>
            <a:pPr>
              <a:defRPr/>
            </a:pPr>
            <a:fld id="{982B93FE-F66B-4103-A67B-4B7C7E2CA5A7}" type="slidenum">
              <a:rPr lang="ar-SA" altLang="en-US" smtClean="0"/>
              <a:pPr>
                <a:defRPr/>
              </a:pPr>
              <a:t>‹#›</a:t>
            </a:fld>
            <a:endParaRPr lang="ar-SA" alt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2FF71361-695F-4B65-B0D2-21CC601D0571}" type="datetime1">
              <a:rPr lang="ar-SA" smtClean="0"/>
              <a:pPr>
                <a:defRPr/>
              </a:pPr>
              <a:t>14/05/1440</a:t>
            </a:fld>
            <a:endParaRPr lang="ar-SA"/>
          </a:p>
        </p:txBody>
      </p:sp>
      <p:sp>
        <p:nvSpPr>
          <p:cNvPr id="8" name="Footer Placeholder 7"/>
          <p:cNvSpPr>
            <a:spLocks noGrp="1"/>
          </p:cNvSpPr>
          <p:nvPr>
            <p:ph type="ftr" sz="quarter" idx="11"/>
          </p:nvPr>
        </p:nvSpPr>
        <p:spPr/>
        <p:txBody>
          <a:bodyPr/>
          <a:lstStyle/>
          <a:p>
            <a:pPr>
              <a:defRPr/>
            </a:pPr>
            <a:endParaRPr lang="ar-SA"/>
          </a:p>
        </p:txBody>
      </p:sp>
      <p:sp>
        <p:nvSpPr>
          <p:cNvPr id="9" name="Slide Number Placeholder 8"/>
          <p:cNvSpPr>
            <a:spLocks noGrp="1"/>
          </p:cNvSpPr>
          <p:nvPr>
            <p:ph type="sldNum" sz="quarter" idx="12"/>
          </p:nvPr>
        </p:nvSpPr>
        <p:spPr/>
        <p:txBody>
          <a:bodyPr/>
          <a:lstStyle/>
          <a:p>
            <a:pPr>
              <a:defRPr/>
            </a:pPr>
            <a:fld id="{934417A9-9DC9-4761-A436-742FD38298FC}" type="slidenum">
              <a:rPr lang="ar-SA" altLang="en-US" smtClean="0"/>
              <a:pPr>
                <a:defRPr/>
              </a:pPr>
              <a:t>‹#›</a:t>
            </a:fld>
            <a:endParaRPr lang="ar-SA" alt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theme" Target="../theme/theme3.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611188" y="404813"/>
            <a:ext cx="7921625" cy="936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Title 24 pt Arial, if possible only one line,</a:t>
            </a:r>
            <a:br>
              <a:rPr lang="de-DE" smtClean="0"/>
            </a:br>
            <a:r>
              <a:rPr lang="de-DE" smtClean="0"/>
              <a:t>if neccessary two lines max.</a:t>
            </a:r>
          </a:p>
        </p:txBody>
      </p:sp>
      <p:sp>
        <p:nvSpPr>
          <p:cNvPr id="3077" name="Rectangle 5"/>
          <p:cNvSpPr>
            <a:spLocks noGrp="1" noChangeArrowheads="1"/>
          </p:cNvSpPr>
          <p:nvPr>
            <p:ph type="body" idx="1"/>
          </p:nvPr>
        </p:nvSpPr>
        <p:spPr bwMode="auto">
          <a:xfrm>
            <a:off x="611188" y="1620838"/>
            <a:ext cx="7921625" cy="4464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Body text Arial 20 pt</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 name="Footer Placeholder 3"/>
          <p:cNvSpPr>
            <a:spLocks noGrp="1"/>
          </p:cNvSpPr>
          <p:nvPr>
            <p:ph type="ftr" sz="quarter" idx="3"/>
          </p:nvPr>
        </p:nvSpPr>
        <p:spPr bwMode="auto">
          <a:xfrm>
            <a:off x="611188" y="6553200"/>
            <a:ext cx="5408612" cy="304800"/>
          </a:xfrm>
          <a:prstGeom prst="rect">
            <a:avLst/>
          </a:prstGeom>
          <a:extLst/>
        </p:spPr>
        <p:txBody>
          <a:bodyPr vert="horz" wrap="square" lIns="0" tIns="0" rIns="0" bIns="0" numCol="1" anchor="t" anchorCtr="0" compatLnSpc="1">
            <a:prstTxWarp prst="textNoShape">
              <a:avLst/>
            </a:prstTxWarp>
          </a:bodyPr>
          <a:lstStyle>
            <a:lvl1pPr>
              <a:defRPr sz="1200"/>
            </a:lvl1pPr>
          </a:lstStyle>
          <a:p>
            <a:pPr>
              <a:defRPr/>
            </a:pPr>
            <a:r>
              <a:rPr lang="en-GB" dirty="0" smtClean="0">
                <a:solidFill>
                  <a:srgbClr val="4C575F"/>
                </a:solidFill>
                <a:latin typeface="Arial" charset="0"/>
                <a:cs typeface="Arial" charset="0"/>
              </a:rPr>
              <a:t>Intellectual Property Teaching Kit</a:t>
            </a:r>
            <a:endParaRPr lang="en-GB" dirty="0">
              <a:solidFill>
                <a:srgbClr val="4C575F"/>
              </a:solidFill>
              <a:latin typeface="Arial" charset="0"/>
              <a:cs typeface="Arial" charset="0"/>
            </a:endParaRPr>
          </a:p>
        </p:txBody>
      </p:sp>
      <p:sp>
        <p:nvSpPr>
          <p:cNvPr id="9" name="Slide Number Placeholder 4"/>
          <p:cNvSpPr>
            <a:spLocks noGrp="1"/>
          </p:cNvSpPr>
          <p:nvPr>
            <p:ph type="sldNum" sz="quarter" idx="4"/>
          </p:nvPr>
        </p:nvSpPr>
        <p:spPr bwMode="auto">
          <a:xfrm>
            <a:off x="7740650" y="6524625"/>
            <a:ext cx="755650" cy="217488"/>
          </a:xfrm>
          <a:prstGeom prst="rect">
            <a:avLst/>
          </a:prstGeom>
          <a:extLst/>
        </p:spPr>
        <p:txBody>
          <a:bodyPr vert="horz" wrap="square" lIns="0" tIns="0" rIns="0" bIns="0" numCol="1" anchor="ctr" anchorCtr="0" compatLnSpc="1">
            <a:prstTxWarp prst="textNoShape">
              <a:avLst/>
            </a:prstTxWarp>
          </a:bodyPr>
          <a:lstStyle>
            <a:lvl1pPr algn="r">
              <a:defRPr sz="1200"/>
            </a:lvl1pPr>
          </a:lstStyle>
          <a:p>
            <a:pPr>
              <a:defRPr/>
            </a:pPr>
            <a:fld id="{9E8D0CA7-B293-430D-B59A-4B817A76F45D}" type="slidenum">
              <a:rPr lang="de-DE">
                <a:solidFill>
                  <a:srgbClr val="4C575F"/>
                </a:solidFill>
                <a:latin typeface="Arial" charset="0"/>
                <a:cs typeface="Arial" charset="0"/>
              </a:rPr>
              <a:pPr>
                <a:defRPr/>
              </a:pPr>
              <a:t>‹#›</a:t>
            </a:fld>
            <a:endParaRPr lang="de-DE" dirty="0">
              <a:solidFill>
                <a:srgbClr val="4C575F"/>
              </a:solidFill>
              <a:latin typeface="Arial" charset="0"/>
              <a:cs typeface="Arial" charset="0"/>
            </a:endParaRPr>
          </a:p>
        </p:txBody>
      </p:sp>
    </p:spTree>
    <p:extLst>
      <p:ext uri="{BB962C8B-B14F-4D97-AF65-F5344CB8AC3E}">
        <p14:creationId xmlns:p14="http://schemas.microsoft.com/office/powerpoint/2010/main" val="22752187"/>
      </p:ext>
    </p:extLst>
  </p:cSld>
  <p:clrMap bg1="lt1" tx1="dk1" bg2="lt2" tx2="dk2" accent1="accent1" accent2="accent2" accent3="accent3" accent4="accent4" accent5="accent5" accent6="accent6" hlink="hlink" folHlink="folHlink"/>
  <p:sldLayoutIdLst>
    <p:sldLayoutId id="2147483931" r:id="rId1"/>
    <p:sldLayoutId id="2147483932" r:id="rId2"/>
  </p:sldLayoutIdLst>
  <p:hf sldNum="0" hd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eaLnBrk="1" fontAlgn="base" hangingPunct="1">
        <a:spcBef>
          <a:spcPct val="0"/>
        </a:spcBef>
        <a:spcAft>
          <a:spcPct val="0"/>
        </a:spcAft>
        <a:defRPr sz="2400" b="1">
          <a:solidFill>
            <a:srgbClr val="404B56"/>
          </a:solidFill>
          <a:latin typeface="Arial" charset="0"/>
        </a:defRPr>
      </a:lvl6pPr>
      <a:lvl7pPr marL="914400" algn="l" rtl="0" eaLnBrk="1" fontAlgn="base" hangingPunct="1">
        <a:spcBef>
          <a:spcPct val="0"/>
        </a:spcBef>
        <a:spcAft>
          <a:spcPct val="0"/>
        </a:spcAft>
        <a:defRPr sz="2400" b="1">
          <a:solidFill>
            <a:srgbClr val="404B56"/>
          </a:solidFill>
          <a:latin typeface="Arial" charset="0"/>
        </a:defRPr>
      </a:lvl7pPr>
      <a:lvl8pPr marL="1371600" algn="l" rtl="0" eaLnBrk="1" fontAlgn="base" hangingPunct="1">
        <a:spcBef>
          <a:spcPct val="0"/>
        </a:spcBef>
        <a:spcAft>
          <a:spcPct val="0"/>
        </a:spcAft>
        <a:defRPr sz="2400" b="1">
          <a:solidFill>
            <a:srgbClr val="404B56"/>
          </a:solidFill>
          <a:latin typeface="Arial" charset="0"/>
        </a:defRPr>
      </a:lvl8pPr>
      <a:lvl9pPr marL="1828800" algn="l" rtl="0" eaLnBrk="1" fontAlgn="base" hangingPunct="1">
        <a:spcBef>
          <a:spcPct val="0"/>
        </a:spcBef>
        <a:spcAft>
          <a:spcPct val="0"/>
        </a:spcAft>
        <a:defRPr sz="2400" b="1">
          <a:solidFill>
            <a:srgbClr val="404B56"/>
          </a:solidFill>
          <a:latin typeface="Arial" charset="0"/>
        </a:defRPr>
      </a:lvl9pPr>
    </p:titleStyle>
    <p:bodyStyle>
      <a:lvl1pPr marL="269875" indent="-269875"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1pPr>
      <a:lvl2pPr marL="534988" indent="-263525" algn="l" rtl="0" eaLnBrk="0" fontAlgn="base" hangingPunct="0">
        <a:spcBef>
          <a:spcPct val="20000"/>
        </a:spcBef>
        <a:spcAft>
          <a:spcPct val="0"/>
        </a:spcAft>
        <a:buChar char="–"/>
        <a:defRPr sz="2000">
          <a:solidFill>
            <a:schemeClr val="tx1"/>
          </a:solidFill>
          <a:latin typeface="+mn-lt"/>
        </a:defRPr>
      </a:lvl2pPr>
      <a:lvl3pPr marL="806450" indent="-269875" algn="l" rtl="0" eaLnBrk="0" fontAlgn="base" hangingPunct="0">
        <a:spcBef>
          <a:spcPct val="20000"/>
        </a:spcBef>
        <a:spcAft>
          <a:spcPct val="0"/>
        </a:spcAft>
        <a:buChar char="•"/>
        <a:defRPr sz="2000">
          <a:solidFill>
            <a:schemeClr val="tx1"/>
          </a:solidFill>
          <a:latin typeface="+mn-lt"/>
        </a:defRPr>
      </a:lvl3pPr>
      <a:lvl4pPr marL="1076325" indent="-268288" algn="l" rtl="0" eaLnBrk="0" fontAlgn="base" hangingPunct="0">
        <a:spcBef>
          <a:spcPct val="20000"/>
        </a:spcBef>
        <a:spcAft>
          <a:spcPct val="0"/>
        </a:spcAft>
        <a:buChar char="–"/>
        <a:defRPr sz="2000">
          <a:solidFill>
            <a:schemeClr val="tx1"/>
          </a:solidFill>
          <a:latin typeface="+mn-lt"/>
        </a:defRPr>
      </a:lvl4pPr>
      <a:lvl5pPr marL="1346200" indent="-268288" algn="l" rtl="0" eaLnBrk="0" fontAlgn="base" hangingPunct="0">
        <a:spcBef>
          <a:spcPct val="20000"/>
        </a:spcBef>
        <a:spcAft>
          <a:spcPct val="0"/>
        </a:spcAft>
        <a:buChar char="»"/>
        <a:defRPr sz="2000">
          <a:solidFill>
            <a:schemeClr val="tx1"/>
          </a:solidFill>
          <a:latin typeface="+mn-lt"/>
        </a:defRPr>
      </a:lvl5pPr>
      <a:lvl6pPr marL="1803400" indent="-268288" algn="l" rtl="0" eaLnBrk="1" fontAlgn="base" hangingPunct="1">
        <a:spcBef>
          <a:spcPct val="20000"/>
        </a:spcBef>
        <a:spcAft>
          <a:spcPct val="0"/>
        </a:spcAft>
        <a:buChar char="»"/>
        <a:defRPr sz="2000">
          <a:solidFill>
            <a:schemeClr val="tx1"/>
          </a:solidFill>
          <a:latin typeface="+mn-lt"/>
        </a:defRPr>
      </a:lvl6pPr>
      <a:lvl7pPr marL="2260600" indent="-268288" algn="l" rtl="0" eaLnBrk="1" fontAlgn="base" hangingPunct="1">
        <a:spcBef>
          <a:spcPct val="20000"/>
        </a:spcBef>
        <a:spcAft>
          <a:spcPct val="0"/>
        </a:spcAft>
        <a:buChar char="»"/>
        <a:defRPr sz="2000">
          <a:solidFill>
            <a:schemeClr val="tx1"/>
          </a:solidFill>
          <a:latin typeface="+mn-lt"/>
        </a:defRPr>
      </a:lvl7pPr>
      <a:lvl8pPr marL="2717800" indent="-268288" algn="l" rtl="0" eaLnBrk="1" fontAlgn="base" hangingPunct="1">
        <a:spcBef>
          <a:spcPct val="20000"/>
        </a:spcBef>
        <a:spcAft>
          <a:spcPct val="0"/>
        </a:spcAft>
        <a:buChar char="»"/>
        <a:defRPr sz="2000">
          <a:solidFill>
            <a:schemeClr val="tx1"/>
          </a:solidFill>
          <a:latin typeface="+mn-lt"/>
        </a:defRPr>
      </a:lvl8pPr>
      <a:lvl9pPr marL="3175000" indent="-26828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611188" y="404813"/>
            <a:ext cx="7921625" cy="936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Title 24 pt Arial, if possible only one line,</a:t>
            </a:r>
            <a:br>
              <a:rPr lang="de-DE" smtClean="0"/>
            </a:br>
            <a:r>
              <a:rPr lang="de-DE" smtClean="0"/>
              <a:t>if neccessary two lines max.</a:t>
            </a:r>
          </a:p>
        </p:txBody>
      </p:sp>
      <p:sp>
        <p:nvSpPr>
          <p:cNvPr id="3077" name="Rectangle 5"/>
          <p:cNvSpPr>
            <a:spLocks noGrp="1" noChangeArrowheads="1"/>
          </p:cNvSpPr>
          <p:nvPr>
            <p:ph type="body" idx="1"/>
          </p:nvPr>
        </p:nvSpPr>
        <p:spPr bwMode="auto">
          <a:xfrm>
            <a:off x="611188" y="1620838"/>
            <a:ext cx="7921625" cy="4464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Body text Arial 20 pt</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 name="Footer Placeholder 3"/>
          <p:cNvSpPr>
            <a:spLocks noGrp="1"/>
          </p:cNvSpPr>
          <p:nvPr>
            <p:ph type="ftr" sz="quarter" idx="3"/>
          </p:nvPr>
        </p:nvSpPr>
        <p:spPr bwMode="auto">
          <a:xfrm>
            <a:off x="611188" y="6553200"/>
            <a:ext cx="5408612" cy="304800"/>
          </a:xfrm>
          <a:prstGeom prst="rect">
            <a:avLst/>
          </a:prstGeom>
          <a:extLst/>
        </p:spPr>
        <p:txBody>
          <a:bodyPr vert="horz" wrap="square" lIns="0" tIns="0" rIns="0" bIns="0" numCol="1" anchor="t" anchorCtr="0" compatLnSpc="1">
            <a:prstTxWarp prst="textNoShape">
              <a:avLst/>
            </a:prstTxWarp>
          </a:bodyPr>
          <a:lstStyle>
            <a:lvl1pPr>
              <a:defRPr sz="1200"/>
            </a:lvl1pPr>
          </a:lstStyle>
          <a:p>
            <a:pPr>
              <a:defRPr/>
            </a:pPr>
            <a:r>
              <a:rPr lang="en-GB" dirty="0" smtClean="0">
                <a:solidFill>
                  <a:srgbClr val="4C575F"/>
                </a:solidFill>
                <a:latin typeface="Arial" charset="0"/>
                <a:cs typeface="Arial" charset="0"/>
              </a:rPr>
              <a:t>Intellectual Property Teaching Kit</a:t>
            </a:r>
            <a:endParaRPr lang="en-GB" dirty="0">
              <a:solidFill>
                <a:srgbClr val="4C575F"/>
              </a:solidFill>
              <a:latin typeface="Arial" charset="0"/>
              <a:cs typeface="Arial" charset="0"/>
            </a:endParaRPr>
          </a:p>
        </p:txBody>
      </p:sp>
      <p:sp>
        <p:nvSpPr>
          <p:cNvPr id="9" name="Slide Number Placeholder 4"/>
          <p:cNvSpPr>
            <a:spLocks noGrp="1"/>
          </p:cNvSpPr>
          <p:nvPr>
            <p:ph type="sldNum" sz="quarter" idx="4"/>
          </p:nvPr>
        </p:nvSpPr>
        <p:spPr bwMode="auto">
          <a:xfrm>
            <a:off x="7740650" y="6524625"/>
            <a:ext cx="755650" cy="217488"/>
          </a:xfrm>
          <a:prstGeom prst="rect">
            <a:avLst/>
          </a:prstGeom>
          <a:extLst/>
        </p:spPr>
        <p:txBody>
          <a:bodyPr vert="horz" wrap="square" lIns="0" tIns="0" rIns="0" bIns="0" numCol="1" anchor="ctr" anchorCtr="0" compatLnSpc="1">
            <a:prstTxWarp prst="textNoShape">
              <a:avLst/>
            </a:prstTxWarp>
          </a:bodyPr>
          <a:lstStyle>
            <a:lvl1pPr algn="r">
              <a:defRPr sz="1200"/>
            </a:lvl1pPr>
          </a:lstStyle>
          <a:p>
            <a:pPr>
              <a:defRPr/>
            </a:pPr>
            <a:fld id="{9E8D0CA7-B293-430D-B59A-4B817A76F45D}" type="slidenum">
              <a:rPr lang="de-DE">
                <a:solidFill>
                  <a:srgbClr val="4C575F"/>
                </a:solidFill>
                <a:latin typeface="Arial" charset="0"/>
                <a:cs typeface="Arial" charset="0"/>
              </a:rPr>
              <a:pPr>
                <a:defRPr/>
              </a:pPr>
              <a:t>‹#›</a:t>
            </a:fld>
            <a:endParaRPr lang="de-DE" dirty="0">
              <a:solidFill>
                <a:srgbClr val="4C575F"/>
              </a:solidFill>
              <a:latin typeface="Arial" charset="0"/>
              <a:cs typeface="Arial" charset="0"/>
            </a:endParaRPr>
          </a:p>
        </p:txBody>
      </p:sp>
    </p:spTree>
    <p:extLst>
      <p:ext uri="{BB962C8B-B14F-4D97-AF65-F5344CB8AC3E}">
        <p14:creationId xmlns:p14="http://schemas.microsoft.com/office/powerpoint/2010/main" val="1500819650"/>
      </p:ext>
    </p:extLst>
  </p:cSld>
  <p:clrMap bg1="lt1" tx1="dk1" bg2="lt2" tx2="dk2" accent1="accent1" accent2="accent2" accent3="accent3" accent4="accent4" accent5="accent5" accent6="accent6" hlink="hlink" folHlink="folHlink"/>
  <p:sldLayoutIdLst>
    <p:sldLayoutId id="2147483934" r:id="rId1"/>
    <p:sldLayoutId id="2147483935" r:id="rId2"/>
  </p:sldLayoutIdLst>
  <p:hf sldNum="0" hd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eaLnBrk="1" fontAlgn="base" hangingPunct="1">
        <a:spcBef>
          <a:spcPct val="0"/>
        </a:spcBef>
        <a:spcAft>
          <a:spcPct val="0"/>
        </a:spcAft>
        <a:defRPr sz="2400" b="1">
          <a:solidFill>
            <a:srgbClr val="404B56"/>
          </a:solidFill>
          <a:latin typeface="Arial" charset="0"/>
        </a:defRPr>
      </a:lvl6pPr>
      <a:lvl7pPr marL="914400" algn="l" rtl="0" eaLnBrk="1" fontAlgn="base" hangingPunct="1">
        <a:spcBef>
          <a:spcPct val="0"/>
        </a:spcBef>
        <a:spcAft>
          <a:spcPct val="0"/>
        </a:spcAft>
        <a:defRPr sz="2400" b="1">
          <a:solidFill>
            <a:srgbClr val="404B56"/>
          </a:solidFill>
          <a:latin typeface="Arial" charset="0"/>
        </a:defRPr>
      </a:lvl7pPr>
      <a:lvl8pPr marL="1371600" algn="l" rtl="0" eaLnBrk="1" fontAlgn="base" hangingPunct="1">
        <a:spcBef>
          <a:spcPct val="0"/>
        </a:spcBef>
        <a:spcAft>
          <a:spcPct val="0"/>
        </a:spcAft>
        <a:defRPr sz="2400" b="1">
          <a:solidFill>
            <a:srgbClr val="404B56"/>
          </a:solidFill>
          <a:latin typeface="Arial" charset="0"/>
        </a:defRPr>
      </a:lvl8pPr>
      <a:lvl9pPr marL="1828800" algn="l" rtl="0" eaLnBrk="1" fontAlgn="base" hangingPunct="1">
        <a:spcBef>
          <a:spcPct val="0"/>
        </a:spcBef>
        <a:spcAft>
          <a:spcPct val="0"/>
        </a:spcAft>
        <a:defRPr sz="2400" b="1">
          <a:solidFill>
            <a:srgbClr val="404B56"/>
          </a:solidFill>
          <a:latin typeface="Arial" charset="0"/>
        </a:defRPr>
      </a:lvl9pPr>
    </p:titleStyle>
    <p:bodyStyle>
      <a:lvl1pPr marL="269875" indent="-269875"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1pPr>
      <a:lvl2pPr marL="534988" indent="-263525" algn="l" rtl="0" eaLnBrk="0" fontAlgn="base" hangingPunct="0">
        <a:spcBef>
          <a:spcPct val="20000"/>
        </a:spcBef>
        <a:spcAft>
          <a:spcPct val="0"/>
        </a:spcAft>
        <a:buChar char="–"/>
        <a:defRPr sz="2000">
          <a:solidFill>
            <a:schemeClr val="tx1"/>
          </a:solidFill>
          <a:latin typeface="+mn-lt"/>
        </a:defRPr>
      </a:lvl2pPr>
      <a:lvl3pPr marL="806450" indent="-269875" algn="l" rtl="0" eaLnBrk="0" fontAlgn="base" hangingPunct="0">
        <a:spcBef>
          <a:spcPct val="20000"/>
        </a:spcBef>
        <a:spcAft>
          <a:spcPct val="0"/>
        </a:spcAft>
        <a:buChar char="•"/>
        <a:defRPr sz="2000">
          <a:solidFill>
            <a:schemeClr val="tx1"/>
          </a:solidFill>
          <a:latin typeface="+mn-lt"/>
        </a:defRPr>
      </a:lvl3pPr>
      <a:lvl4pPr marL="1076325" indent="-268288" algn="l" rtl="0" eaLnBrk="0" fontAlgn="base" hangingPunct="0">
        <a:spcBef>
          <a:spcPct val="20000"/>
        </a:spcBef>
        <a:spcAft>
          <a:spcPct val="0"/>
        </a:spcAft>
        <a:buChar char="–"/>
        <a:defRPr sz="2000">
          <a:solidFill>
            <a:schemeClr val="tx1"/>
          </a:solidFill>
          <a:latin typeface="+mn-lt"/>
        </a:defRPr>
      </a:lvl4pPr>
      <a:lvl5pPr marL="1346200" indent="-268288" algn="l" rtl="0" eaLnBrk="0" fontAlgn="base" hangingPunct="0">
        <a:spcBef>
          <a:spcPct val="20000"/>
        </a:spcBef>
        <a:spcAft>
          <a:spcPct val="0"/>
        </a:spcAft>
        <a:buChar char="»"/>
        <a:defRPr sz="2000">
          <a:solidFill>
            <a:schemeClr val="tx1"/>
          </a:solidFill>
          <a:latin typeface="+mn-lt"/>
        </a:defRPr>
      </a:lvl5pPr>
      <a:lvl6pPr marL="1803400" indent="-268288" algn="l" rtl="0" eaLnBrk="1" fontAlgn="base" hangingPunct="1">
        <a:spcBef>
          <a:spcPct val="20000"/>
        </a:spcBef>
        <a:spcAft>
          <a:spcPct val="0"/>
        </a:spcAft>
        <a:buChar char="»"/>
        <a:defRPr sz="2000">
          <a:solidFill>
            <a:schemeClr val="tx1"/>
          </a:solidFill>
          <a:latin typeface="+mn-lt"/>
        </a:defRPr>
      </a:lvl6pPr>
      <a:lvl7pPr marL="2260600" indent="-268288" algn="l" rtl="0" eaLnBrk="1" fontAlgn="base" hangingPunct="1">
        <a:spcBef>
          <a:spcPct val="20000"/>
        </a:spcBef>
        <a:spcAft>
          <a:spcPct val="0"/>
        </a:spcAft>
        <a:buChar char="»"/>
        <a:defRPr sz="2000">
          <a:solidFill>
            <a:schemeClr val="tx1"/>
          </a:solidFill>
          <a:latin typeface="+mn-lt"/>
        </a:defRPr>
      </a:lvl7pPr>
      <a:lvl8pPr marL="2717800" indent="-268288" algn="l" rtl="0" eaLnBrk="1" fontAlgn="base" hangingPunct="1">
        <a:spcBef>
          <a:spcPct val="20000"/>
        </a:spcBef>
        <a:spcAft>
          <a:spcPct val="0"/>
        </a:spcAft>
        <a:buChar char="»"/>
        <a:defRPr sz="2000">
          <a:solidFill>
            <a:schemeClr val="tx1"/>
          </a:solidFill>
          <a:latin typeface="+mn-lt"/>
        </a:defRPr>
      </a:lvl8pPr>
      <a:lvl9pPr marL="3175000" indent="-26828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1/20/2019</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en-GB" smtClean="0">
                <a:solidFill>
                  <a:srgbClr val="4C575F"/>
                </a:solidFill>
                <a:latin typeface="Arial" charset="0"/>
                <a:cs typeface="Arial" charset="0"/>
              </a:rPr>
              <a:t>Intellectual Property Teaching Kit</a:t>
            </a:r>
            <a:endParaRPr lang="en-GB" dirty="0">
              <a:solidFill>
                <a:srgbClr val="4C575F"/>
              </a:solidFill>
              <a:latin typeface="Arial" charset="0"/>
              <a:cs typeface="Arial"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9E8D0CA7-B293-430D-B59A-4B817A76F45D}" type="slidenum">
              <a:rPr lang="de-DE" smtClean="0">
                <a:solidFill>
                  <a:srgbClr val="4C575F"/>
                </a:solidFill>
                <a:latin typeface="Arial" charset="0"/>
                <a:cs typeface="Arial" charset="0"/>
              </a:rPr>
              <a:pPr>
                <a:defRPr/>
              </a:pPr>
              <a:t>‹#›</a:t>
            </a:fld>
            <a:endParaRPr lang="de-DE" dirty="0">
              <a:solidFill>
                <a:srgbClr val="4C575F"/>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8" r:id="rId19"/>
    <p:sldLayoutId id="2147484047" r:id="rId20"/>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8.wmf"/><Relationship Id="rId5" Type="http://schemas.openxmlformats.org/officeDocument/2006/relationships/oleObject" Target="../embeddings/oleObject2.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4.bin"/></Relationships>
</file>

<file path=ppt/slides/_rels/slide10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64.jpg"/><Relationship Id="rId4" Type="http://schemas.openxmlformats.org/officeDocument/2006/relationships/image" Target="../media/image63.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24.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5.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9.pn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patentscope.wipo.int/search/en/search.jsf" TargetMode="External"/><Relationship Id="rId7" Type="http://schemas.openxmlformats.org/officeDocument/2006/relationships/hyperlink" Target="http://www.wipo.int/patentscope/en/national_databases.html" TargetMode="External"/><Relationship Id="rId2" Type="http://schemas.openxmlformats.org/officeDocument/2006/relationships/hyperlink" Target="http://www.uspto.gov/" TargetMode="External"/><Relationship Id="rId1" Type="http://schemas.openxmlformats.org/officeDocument/2006/relationships/slideLayout" Target="../slideLayouts/slideLayout11.xml"/><Relationship Id="rId6" Type="http://schemas.openxmlformats.org/officeDocument/2006/relationships/hyperlink" Target="https://patents.google.com/" TargetMode="External"/><Relationship Id="rId5" Type="http://schemas.openxmlformats.org/officeDocument/2006/relationships/hyperlink" Target="http://www.ipdl.inpit.go.jp/" TargetMode="External"/><Relationship Id="rId4" Type="http://schemas.openxmlformats.org/officeDocument/2006/relationships/hyperlink" Target="http://ep.espacenet.com/"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www.qpat.com/"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33.jpeg"/><Relationship Id="rId5" Type="http://schemas.openxmlformats.org/officeDocument/2006/relationships/image" Target="../media/image32.wmf"/><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lens.org/lens/bio"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hyperlink" Target="https://en.wikipedia.org/wiki/General_Agreement_on_Tariffs_and_Trade"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hyperlink" Target="https://en.wikipedia.org/wiki/Doha_Declaration"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eur-lex.europa.eu/LexUriServ/LexUriServ.do?uri=CELEX:32001L0082:EN:HTML" TargetMode="External"/><Relationship Id="rId2" Type="http://schemas.openxmlformats.org/officeDocument/2006/relationships/hyperlink" Target="https://en.wikipedia.org/wiki/European_Union_Directive"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8" Type="http://schemas.openxmlformats.org/officeDocument/2006/relationships/hyperlink" Target="https://en.wikipedia.org/wiki/Novolog" TargetMode="External"/><Relationship Id="rId3" Type="http://schemas.openxmlformats.org/officeDocument/2006/relationships/hyperlink" Target="https://en.wikipedia.org/wiki/Singulair" TargetMode="External"/><Relationship Id="rId7" Type="http://schemas.openxmlformats.org/officeDocument/2006/relationships/hyperlink" Target="https://en.wikipedia.org/wiki/Humira" TargetMode="External"/><Relationship Id="rId2" Type="http://schemas.openxmlformats.org/officeDocument/2006/relationships/hyperlink" Target="https://en.wikipedia.org/wiki/Plavix" TargetMode="External"/><Relationship Id="rId1" Type="http://schemas.openxmlformats.org/officeDocument/2006/relationships/slideLayout" Target="../slideLayouts/slideLayout6.xml"/><Relationship Id="rId6" Type="http://schemas.openxmlformats.org/officeDocument/2006/relationships/hyperlink" Target="https://en.wikipedia.org/wiki/Rituxan" TargetMode="External"/><Relationship Id="rId5" Type="http://schemas.openxmlformats.org/officeDocument/2006/relationships/hyperlink" Target="https://en.wikipedia.org/wiki/Lipitor" TargetMode="External"/><Relationship Id="rId4" Type="http://schemas.openxmlformats.org/officeDocument/2006/relationships/hyperlink" Target="https://en.wikipedia.org/wiki/Diovan" TargetMode="External"/><Relationship Id="rId9" Type="http://schemas.openxmlformats.org/officeDocument/2006/relationships/hyperlink" Target="https://en.wikipedia.org/wiki/Avasti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212976"/>
            <a:ext cx="8136904" cy="3319869"/>
          </a:xfrm>
          <a:gradFill flip="none">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path path="circle">
              <a:fillToRect l="50000" t="50000" r="50000" b="50000"/>
            </a:path>
            <a:tileRect/>
          </a:gradFill>
          <a:effectLst>
            <a:outerShdw blurRad="50800" dist="25000" dir="5400000" rotWithShape="0">
              <a:schemeClr val="accent5">
                <a:shade val="30000"/>
                <a:satMod val="150000"/>
                <a:alpha val="38000"/>
              </a:schemeClr>
            </a:outerShdw>
            <a:softEdge rad="127000"/>
          </a:effectLst>
          <a:scene3d>
            <a:camera prst="orthographicFront"/>
            <a:lightRig rig="threePt" dir="t"/>
          </a:scene3d>
          <a:sp3d>
            <a:bevelT w="165100" prst="coolSlant"/>
          </a:sp3d>
          <a:extLst/>
        </p:spPr>
        <p:style>
          <a:lnRef idx="1">
            <a:schemeClr val="accent5"/>
          </a:lnRef>
          <a:fillRef idx="2">
            <a:schemeClr val="accent5"/>
          </a:fillRef>
          <a:effectRef idx="1">
            <a:schemeClr val="accent5"/>
          </a:effectRef>
          <a:fontRef idx="minor">
            <a:schemeClr val="dk1"/>
          </a:fontRef>
        </p:style>
        <p:txBody>
          <a:bodyPr rtlCol="0">
            <a:noAutofit/>
          </a:bodyPr>
          <a:lstStyle/>
          <a:p>
            <a:pPr algn="ctr" eaLnBrk="1" fontAlgn="auto" hangingPunct="1">
              <a:spcAft>
                <a:spcPts val="0"/>
              </a:spcAft>
              <a:defRPr/>
            </a:pPr>
            <a:r>
              <a:rPr lang="fa-IR" sz="1400" dirty="0" smtClean="0">
                <a:cs typeface="B Lotus" pitchFamily="2" charset="-78"/>
              </a:rPr>
              <a:t> </a:t>
            </a:r>
            <a:endParaRPr lang="ar-SA" sz="1400" dirty="0">
              <a:cs typeface="B Lotus" pitchFamily="2" charset="-78"/>
            </a:endParaRPr>
          </a:p>
        </p:txBody>
      </p:sp>
      <p:sp>
        <p:nvSpPr>
          <p:cNvPr id="3" name="Subtitle 2"/>
          <p:cNvSpPr>
            <a:spLocks noGrp="1"/>
          </p:cNvSpPr>
          <p:nvPr>
            <p:ph type="subTitle" idx="1"/>
          </p:nvPr>
        </p:nvSpPr>
        <p:spPr>
          <a:xfrm>
            <a:off x="107504" y="3510829"/>
            <a:ext cx="8784976" cy="925367"/>
          </a:xfrm>
          <a:ln>
            <a:miter lim="800000"/>
            <a:headEnd/>
            <a:tailEnd/>
          </a:ln>
          <a:extLst/>
        </p:spPr>
        <p:txBody>
          <a:bodyPr rtlCol="0">
            <a:noAutofit/>
          </a:bodyPr>
          <a:lstStyle/>
          <a:p>
            <a:pPr algn="ctr" rtl="1" eaLnBrk="1" fontAlgn="auto" hangingPunct="1">
              <a:lnSpc>
                <a:spcPct val="150000"/>
              </a:lnSpc>
              <a:spcAft>
                <a:spcPts val="0"/>
              </a:spcAft>
              <a:defRPr/>
            </a:pPr>
            <a:r>
              <a:rPr lang="fa-IR" sz="2800" b="1" dirty="0" smtClean="0">
                <a:solidFill>
                  <a:srgbClr val="002060"/>
                </a:solidFill>
                <a:effectLst>
                  <a:outerShdw blurRad="38100" dist="38100" dir="2700000" algn="tl">
                    <a:srgbClr val="000000">
                      <a:alpha val="43137"/>
                    </a:srgbClr>
                  </a:outerShdw>
                </a:effectLst>
                <a:cs typeface="B Titr" pitchFamily="2" charset="-78"/>
              </a:rPr>
              <a:t>کارگاه آموزشی جستجوی اختراعات با تاکید بر حوزه سلامت</a:t>
            </a:r>
          </a:p>
          <a:p>
            <a:pPr algn="ctr" rtl="1" eaLnBrk="1" fontAlgn="auto" hangingPunct="1">
              <a:lnSpc>
                <a:spcPct val="150000"/>
              </a:lnSpc>
              <a:spcAft>
                <a:spcPts val="0"/>
              </a:spcAft>
              <a:defRPr/>
            </a:pPr>
            <a:r>
              <a:rPr lang="fa-IR" sz="2800" b="1" dirty="0" smtClean="0">
                <a:ln w="10541" cmpd="sng">
                  <a:solidFill>
                    <a:schemeClr val="accent1">
                      <a:shade val="88000"/>
                      <a:satMod val="110000"/>
                    </a:schemeClr>
                  </a:solidFill>
                  <a:prstDash val="solid"/>
                </a:ln>
                <a:solidFill>
                  <a:srgbClr val="C00000"/>
                </a:solidFill>
                <a:latin typeface="IranNastaliq" pitchFamily="18" charset="0"/>
                <a:cs typeface="B Titr" panose="00000700000000000000" pitchFamily="2" charset="-78"/>
              </a:rPr>
              <a:t>ارائه : مهندس ميترا امين‌لو</a:t>
            </a:r>
          </a:p>
          <a:p>
            <a:pPr algn="ctr" rtl="1" eaLnBrk="1" fontAlgn="auto" hangingPunct="1">
              <a:lnSpc>
                <a:spcPct val="150000"/>
              </a:lnSpc>
              <a:spcAft>
                <a:spcPts val="0"/>
              </a:spcAft>
              <a:defRPr/>
            </a:pPr>
            <a:r>
              <a:rPr lang="fa-IR" sz="2800" b="1" dirty="0" smtClean="0">
                <a:ln w="10541" cmpd="sng">
                  <a:solidFill>
                    <a:schemeClr val="accent1">
                      <a:shade val="88000"/>
                      <a:satMod val="110000"/>
                    </a:schemeClr>
                  </a:solidFill>
                  <a:prstDash val="solid"/>
                </a:ln>
                <a:solidFill>
                  <a:srgbClr val="C00000"/>
                </a:solidFill>
                <a:latin typeface="IranNastaliq" pitchFamily="18" charset="0"/>
                <a:cs typeface="B Titr" panose="00000700000000000000" pitchFamily="2" charset="-78"/>
              </a:rPr>
              <a:t>30 دی 1397</a:t>
            </a:r>
          </a:p>
          <a:p>
            <a:pPr algn="ctr" rtl="1" eaLnBrk="1" fontAlgn="auto" hangingPunct="1">
              <a:lnSpc>
                <a:spcPct val="150000"/>
              </a:lnSpc>
              <a:spcAft>
                <a:spcPts val="0"/>
              </a:spcAft>
              <a:defRPr/>
            </a:pPr>
            <a:r>
              <a:rPr lang="fa-IR" sz="2800" b="1" dirty="0" smtClean="0">
                <a:ln w="10541" cmpd="sng">
                  <a:solidFill>
                    <a:schemeClr val="accent1">
                      <a:shade val="88000"/>
                      <a:satMod val="110000"/>
                    </a:schemeClr>
                  </a:solidFill>
                  <a:prstDash val="solid"/>
                </a:ln>
                <a:solidFill>
                  <a:srgbClr val="C00000"/>
                </a:solidFill>
                <a:latin typeface="IranNastaliq" pitchFamily="18" charset="0"/>
                <a:cs typeface="B Titr" panose="00000700000000000000" pitchFamily="2" charset="-78"/>
              </a:rPr>
              <a:t>دانشگاه علوم پزشکی ایران</a:t>
            </a:r>
            <a:endParaRPr lang="en-US" sz="2800" b="1" dirty="0" smtClean="0">
              <a:ln w="10541" cmpd="sng">
                <a:solidFill>
                  <a:schemeClr val="accent1">
                    <a:shade val="88000"/>
                    <a:satMod val="110000"/>
                  </a:schemeClr>
                </a:solidFill>
                <a:prstDash val="solid"/>
              </a:ln>
              <a:solidFill>
                <a:srgbClr val="C00000"/>
              </a:solidFill>
              <a:latin typeface="IranNastaliq" pitchFamily="18" charset="0"/>
              <a:cs typeface="B Titr" panose="00000700000000000000" pitchFamily="2" charset="-78"/>
            </a:endParaRPr>
          </a:p>
          <a:p>
            <a:pPr algn="ctr" eaLnBrk="1" fontAlgn="auto" hangingPunct="1">
              <a:lnSpc>
                <a:spcPct val="150000"/>
              </a:lnSpc>
              <a:spcAft>
                <a:spcPts val="0"/>
              </a:spcAft>
              <a:defRPr/>
            </a:pP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ranNastaliq" pitchFamily="18" charset="0"/>
                <a:cs typeface="IranNastaliq" pitchFamily="18" charset="0"/>
              </a:rPr>
              <a:t> </a:t>
            </a:r>
            <a:endParaRPr lang="ar-S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ranNastaliq" pitchFamily="18" charset="0"/>
              <a:cs typeface="IranNastaliq" pitchFamily="18" charset="0"/>
            </a:endParaRPr>
          </a:p>
          <a:p>
            <a:pPr algn="ctr" eaLnBrk="1" fontAlgn="auto" hangingPunct="1">
              <a:lnSpc>
                <a:spcPct val="150000"/>
              </a:lnSpc>
              <a:spcAft>
                <a:spcPts val="0"/>
              </a:spcAft>
              <a:buFont typeface="Wingdings 2"/>
              <a:buNone/>
              <a:defRPr/>
            </a:pP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ranNastaliq" pitchFamily="18" charset="0"/>
                <a:cs typeface="IranNastaliq" pitchFamily="18" charset="0"/>
              </a:rPr>
              <a:t> </a:t>
            </a:r>
            <a:endParaRPr lang="ar-S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ranNastaliq" pitchFamily="18" charset="0"/>
              <a:cs typeface="IranNastaliq" pitchFamily="18" charset="0"/>
            </a:endParaRPr>
          </a:p>
        </p:txBody>
      </p:sp>
      <p:sp>
        <p:nvSpPr>
          <p:cNvPr id="4" name="Rectangle 3"/>
          <p:cNvSpPr/>
          <p:nvPr/>
        </p:nvSpPr>
        <p:spPr>
          <a:xfrm>
            <a:off x="2339752" y="1759029"/>
            <a:ext cx="4752528" cy="1107996"/>
          </a:xfrm>
          <a:prstGeom prst="rect">
            <a:avLst/>
          </a:prstGeom>
          <a:noFill/>
        </p:spPr>
        <p:txBody>
          <a:bodyPr>
            <a:spAutoFit/>
          </a:bodyPr>
          <a:lstStyle/>
          <a:p>
            <a:pPr algn="ctr" rtl="1" fontAlgn="auto">
              <a:spcBef>
                <a:spcPts val="0"/>
              </a:spcBef>
              <a:spcAft>
                <a:spcPts val="0"/>
              </a:spcAft>
              <a:defRPr/>
            </a:pPr>
            <a:r>
              <a:rPr lang="fa-IR" sz="6600" b="1" dirty="0" smtClean="0">
                <a:ln w="19050">
                  <a:solidFill>
                    <a:schemeClr val="tx2">
                      <a:tint val="1000"/>
                    </a:schemeClr>
                  </a:solidFill>
                  <a:prstDash val="solid"/>
                </a:ln>
                <a:solidFill>
                  <a:schemeClr val="accent3"/>
                </a:solidFill>
                <a:effectLst>
                  <a:glow rad="63500">
                    <a:schemeClr val="accent4">
                      <a:satMod val="175000"/>
                      <a:alpha val="40000"/>
                    </a:schemeClr>
                  </a:glow>
                  <a:outerShdw blurRad="50000" dist="50800" dir="7500000" algn="tl">
                    <a:srgbClr val="000000">
                      <a:shade val="5000"/>
                      <a:alpha val="35000"/>
                    </a:srgbClr>
                  </a:outerShdw>
                </a:effectLst>
                <a:latin typeface="IranNastaliq" pitchFamily="18" charset="0"/>
                <a:cs typeface="IranNastaliq" pitchFamily="18" charset="0"/>
              </a:rPr>
              <a:t>بسم‌الله </a:t>
            </a:r>
            <a:r>
              <a:rPr lang="fa-IR" sz="6600" b="1" dirty="0">
                <a:ln w="19050">
                  <a:solidFill>
                    <a:schemeClr val="tx2">
                      <a:tint val="1000"/>
                    </a:schemeClr>
                  </a:solidFill>
                  <a:prstDash val="solid"/>
                </a:ln>
                <a:solidFill>
                  <a:schemeClr val="accent3"/>
                </a:solidFill>
                <a:effectLst>
                  <a:glow rad="63500">
                    <a:schemeClr val="accent4">
                      <a:satMod val="175000"/>
                      <a:alpha val="40000"/>
                    </a:schemeClr>
                  </a:glow>
                  <a:outerShdw blurRad="50000" dist="50800" dir="7500000" algn="tl">
                    <a:srgbClr val="000000">
                      <a:shade val="5000"/>
                      <a:alpha val="35000"/>
                    </a:srgbClr>
                  </a:outerShdw>
                </a:effectLst>
                <a:latin typeface="IranNastaliq" pitchFamily="18" charset="0"/>
                <a:cs typeface="IranNastaliq" pitchFamily="18" charset="0"/>
              </a:rPr>
              <a:t>الرحمن الرحيم</a:t>
            </a:r>
            <a:endParaRPr lang="en-US" sz="6600" b="1" dirty="0">
              <a:ln w="19050">
                <a:solidFill>
                  <a:schemeClr val="tx2">
                    <a:tint val="1000"/>
                  </a:schemeClr>
                </a:solidFill>
                <a:prstDash val="solid"/>
              </a:ln>
              <a:solidFill>
                <a:schemeClr val="accent3"/>
              </a:solidFill>
              <a:effectLst>
                <a:glow rad="63500">
                  <a:schemeClr val="accent4">
                    <a:satMod val="175000"/>
                    <a:alpha val="40000"/>
                  </a:schemeClr>
                </a:glow>
                <a:outerShdw blurRad="50000" dist="50800" dir="7500000" algn="tl">
                  <a:srgbClr val="000000">
                    <a:shade val="5000"/>
                    <a:alpha val="35000"/>
                  </a:srgbClr>
                </a:outerShdw>
              </a:effectLst>
              <a:latin typeface="IranNastaliq" pitchFamily="18" charset="0"/>
              <a:cs typeface="IranNastaliq" pitchFamily="18" charset="0"/>
            </a:endParaRPr>
          </a:p>
        </p:txBody>
      </p:sp>
      <p:sp>
        <p:nvSpPr>
          <p:cNvPr id="6" name="Rectangle 5"/>
          <p:cNvSpPr/>
          <p:nvPr/>
        </p:nvSpPr>
        <p:spPr>
          <a:xfrm>
            <a:off x="9525" y="2867025"/>
            <a:ext cx="2500313" cy="1106488"/>
          </a:xfrm>
          <a:prstGeom prst="rect">
            <a:avLst/>
          </a:prstGeom>
          <a:noFill/>
        </p:spPr>
        <p:txBody>
          <a:bodyPr>
            <a:spAutoFit/>
          </a:bodyPr>
          <a:lstStyle/>
          <a:p>
            <a:pPr algn="ctr" rtl="1" fontAlgn="auto">
              <a:lnSpc>
                <a:spcPct val="150000"/>
              </a:lnSpc>
              <a:spcBef>
                <a:spcPts val="0"/>
              </a:spcBef>
              <a:spcAft>
                <a:spcPts val="0"/>
              </a:spcAft>
              <a:defRPr/>
            </a:pPr>
            <a:endParaRPr lang="en-US" sz="48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IranNastaliq" pitchFamily="18" charset="0"/>
              <a:cs typeface="IranNastaliq" pitchFamily="18" charset="0"/>
            </a:endParaRPr>
          </a:p>
        </p:txBody>
      </p:sp>
      <p:pic>
        <p:nvPicPr>
          <p:cNvPr id="5" name="Picture 2" descr="Image result for â«Ú©Ø§ÙÙÙ Ù¾ØªÙØª Ø§ÛØ±Ø§Ù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149517"/>
            <a:ext cx="2016224" cy="142430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â«Ø¯Ø§ÙØ´Ú¯Ø§Ù Ø¹ÙÙÙ Ù¾Ø²Ø´Ú©Û Ø§ÛØ±Ø§Ù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6404"/>
            <a:ext cx="1421074" cy="14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128792" cy="709865"/>
          </a:xfrm>
          <a:extLst/>
        </p:spPr>
        <p:txBody>
          <a:bodyPr rtlCol="0">
            <a:noAutofit/>
          </a:bodyPr>
          <a:lstStyle/>
          <a:p>
            <a:pPr algn="ctr" rtl="1" eaLnBrk="1" fontAlgn="auto" hangingPunct="1">
              <a:spcAft>
                <a:spcPts val="0"/>
              </a:spcAft>
              <a:defRPr/>
            </a:pPr>
            <a:r>
              <a:rPr lang="fa-IR" sz="3200" dirty="0">
                <a:ln w="9000" cmpd="sng">
                  <a:solidFill>
                    <a:schemeClr val="accent4">
                      <a:shade val="50000"/>
                      <a:satMod val="120000"/>
                    </a:schemeClr>
                  </a:solidFill>
                  <a:prstDash val="solid"/>
                </a:ln>
                <a:solidFill>
                  <a:srgbClr val="C00000"/>
                </a:solidFill>
                <a:latin typeface="Times New Roman" pitchFamily="18" charset="0"/>
                <a:cs typeface="B Titr" pitchFamily="2" charset="-78"/>
              </a:rPr>
              <a:t>ديگر شرايط لازم براي پتنت شدن اختراع</a:t>
            </a:r>
            <a:br>
              <a:rPr lang="fa-IR" sz="3200" dirty="0">
                <a:ln w="9000" cmpd="sng">
                  <a:solidFill>
                    <a:schemeClr val="accent4">
                      <a:shade val="50000"/>
                      <a:satMod val="120000"/>
                    </a:schemeClr>
                  </a:solidFill>
                  <a:prstDash val="solid"/>
                </a:ln>
                <a:solidFill>
                  <a:srgbClr val="C00000"/>
                </a:solidFill>
                <a:latin typeface="Times New Roman" pitchFamily="18" charset="0"/>
                <a:cs typeface="B Titr" pitchFamily="2" charset="-78"/>
              </a:rPr>
            </a:br>
            <a:r>
              <a:rPr lang="fa-IR" sz="3200" dirty="0">
                <a:ln w="9000" cmpd="sng">
                  <a:solidFill>
                    <a:schemeClr val="accent4">
                      <a:shade val="50000"/>
                      <a:satMod val="120000"/>
                    </a:schemeClr>
                  </a:solidFill>
                  <a:prstDash val="solid"/>
                </a:ln>
                <a:solidFill>
                  <a:srgbClr val="C00000"/>
                </a:solidFill>
                <a:latin typeface="Times New Roman" pitchFamily="18" charset="0"/>
                <a:cs typeface="B Titr" pitchFamily="2" charset="-78"/>
              </a:rPr>
              <a:t> (</a:t>
            </a:r>
            <a:r>
              <a:rPr lang="en-US" sz="3200" dirty="0">
                <a:ln w="9000" cmpd="sng">
                  <a:solidFill>
                    <a:schemeClr val="accent4">
                      <a:shade val="50000"/>
                      <a:satMod val="120000"/>
                    </a:schemeClr>
                  </a:solidFill>
                  <a:prstDash val="solid"/>
                </a:ln>
                <a:solidFill>
                  <a:srgbClr val="C00000"/>
                </a:solidFill>
                <a:latin typeface="Times New Roman" pitchFamily="18" charset="0"/>
                <a:cs typeface="B Titr" pitchFamily="2" charset="-78"/>
              </a:rPr>
              <a:t>Further Patentability Condition</a:t>
            </a:r>
            <a:r>
              <a:rPr lang="fa-IR" sz="3200" dirty="0">
                <a:ln w="9000" cmpd="sng">
                  <a:solidFill>
                    <a:schemeClr val="accent4">
                      <a:shade val="50000"/>
                      <a:satMod val="120000"/>
                    </a:schemeClr>
                  </a:solidFill>
                  <a:prstDash val="solid"/>
                </a:ln>
                <a:solidFill>
                  <a:srgbClr val="C00000"/>
                </a:solidFill>
                <a:latin typeface="Times New Roman" pitchFamily="18" charset="0"/>
                <a:cs typeface="B Titr" pitchFamily="2" charset="-78"/>
              </a:rPr>
              <a:t>)</a:t>
            </a:r>
            <a:endParaRPr lang="ar-SA" sz="3200" dirty="0">
              <a:ln w="9000" cmpd="sng">
                <a:solidFill>
                  <a:schemeClr val="accent4">
                    <a:shade val="50000"/>
                    <a:satMod val="120000"/>
                  </a:schemeClr>
                </a:solidFill>
                <a:prstDash val="solid"/>
              </a:ln>
              <a:solidFill>
                <a:srgbClr val="C00000"/>
              </a:solidFill>
              <a:latin typeface="Times New Roman" pitchFamily="18" charset="0"/>
              <a:cs typeface="B Titr" pitchFamily="2" charset="-78"/>
            </a:endParaRPr>
          </a:p>
        </p:txBody>
      </p:sp>
      <p:sp>
        <p:nvSpPr>
          <p:cNvPr id="3" name="Content Placeholder 2"/>
          <p:cNvSpPr>
            <a:spLocks noGrp="1"/>
          </p:cNvSpPr>
          <p:nvPr>
            <p:ph sz="quarter" idx="1"/>
          </p:nvPr>
        </p:nvSpPr>
        <p:spPr>
          <a:xfrm>
            <a:off x="863600" y="1988841"/>
            <a:ext cx="7308850" cy="4030960"/>
          </a:xfrm>
        </p:spPr>
        <p:txBody>
          <a:bodyPr rtlCol="0" anchor="ctr">
            <a:noAutofit/>
          </a:bodyPr>
          <a:lstStyle/>
          <a:p>
            <a:pPr marL="274320" indent="-274320" algn="just" rtl="1" eaLnBrk="1" fontAlgn="auto" hangingPunct="1">
              <a:lnSpc>
                <a:spcPct val="150000"/>
              </a:lnSpc>
              <a:spcAft>
                <a:spcPts val="0"/>
              </a:spcAft>
              <a:buFont typeface="Wingdings 2"/>
              <a:buChar char=""/>
              <a:defRPr/>
            </a:pPr>
            <a:r>
              <a:rPr lang="fa-IR" sz="2800" dirty="0" smtClean="0">
                <a:solidFill>
                  <a:schemeClr val="tx1"/>
                </a:solidFill>
                <a:latin typeface="Times New Roman" pitchFamily="18" charset="0"/>
                <a:cs typeface="B Titr" panose="00000700000000000000" pitchFamily="2" charset="-78"/>
              </a:rPr>
              <a:t>افشاء كافي (</a:t>
            </a:r>
            <a:r>
              <a:rPr lang="en-US" sz="2800" dirty="0" smtClean="0">
                <a:solidFill>
                  <a:schemeClr val="tx1"/>
                </a:solidFill>
                <a:latin typeface="Times New Roman" pitchFamily="18" charset="0"/>
                <a:cs typeface="B Titr" panose="00000700000000000000" pitchFamily="2" charset="-78"/>
              </a:rPr>
              <a:t>Sufficiency of Disclosure</a:t>
            </a:r>
            <a:r>
              <a:rPr lang="fa-IR" sz="2800" dirty="0" smtClean="0">
                <a:solidFill>
                  <a:schemeClr val="tx1"/>
                </a:solidFill>
                <a:latin typeface="Times New Roman" pitchFamily="18" charset="0"/>
                <a:cs typeface="B Titr" panose="00000700000000000000" pitchFamily="2" charset="-78"/>
              </a:rPr>
              <a:t>)</a:t>
            </a:r>
          </a:p>
          <a:p>
            <a:pPr marL="521208" lvl="1" indent="-283464" algn="just" rtl="1" eaLnBrk="1" fontAlgn="auto" hangingPunct="1">
              <a:lnSpc>
                <a:spcPct val="150000"/>
              </a:lnSpc>
              <a:spcAft>
                <a:spcPts val="0"/>
              </a:spcAft>
              <a:buClr>
                <a:schemeClr val="accent1">
                  <a:lumMod val="60000"/>
                  <a:lumOff val="40000"/>
                </a:schemeClr>
              </a:buClr>
              <a:buFont typeface="Wingdings" pitchFamily="2" charset="2"/>
              <a:buChar char="Ø"/>
              <a:defRPr/>
            </a:pPr>
            <a:r>
              <a:rPr lang="fa-IR" sz="2800" dirty="0" smtClean="0">
                <a:solidFill>
                  <a:schemeClr val="tx1"/>
                </a:solidFill>
                <a:latin typeface="Times New Roman" pitchFamily="18" charset="0"/>
                <a:cs typeface="B Titr" panose="00000700000000000000" pitchFamily="2" charset="-78"/>
              </a:rPr>
              <a:t>حق امتياز در قبال افشاي جزئيات</a:t>
            </a:r>
          </a:p>
          <a:p>
            <a:pPr marL="521208" lvl="1" indent="-283464" algn="just" rtl="1" eaLnBrk="1" fontAlgn="auto" hangingPunct="1">
              <a:lnSpc>
                <a:spcPct val="150000"/>
              </a:lnSpc>
              <a:spcAft>
                <a:spcPts val="0"/>
              </a:spcAft>
              <a:buClr>
                <a:schemeClr val="accent1">
                  <a:lumMod val="60000"/>
                  <a:lumOff val="40000"/>
                </a:schemeClr>
              </a:buClr>
              <a:buFont typeface="Wingdings" pitchFamily="2" charset="2"/>
              <a:buChar char="Ø"/>
              <a:defRPr/>
            </a:pPr>
            <a:r>
              <a:rPr lang="fa-IR" sz="2800" dirty="0" smtClean="0">
                <a:solidFill>
                  <a:schemeClr val="tx1"/>
                </a:solidFill>
                <a:latin typeface="Times New Roman" pitchFamily="18" charset="0"/>
                <a:cs typeface="B Titr" panose="00000700000000000000" pitchFamily="2" charset="-78"/>
              </a:rPr>
              <a:t>پياده‌سازي توسط شخص ماهر (</a:t>
            </a:r>
            <a:r>
              <a:rPr lang="en-US" sz="2800" dirty="0" smtClean="0">
                <a:solidFill>
                  <a:schemeClr val="tx1"/>
                </a:solidFill>
                <a:latin typeface="Times New Roman" pitchFamily="18" charset="0"/>
                <a:cs typeface="B Titr" panose="00000700000000000000" pitchFamily="2" charset="-78"/>
              </a:rPr>
              <a:t> Skill in Art</a:t>
            </a:r>
            <a:r>
              <a:rPr lang="fa-IR" sz="2800" dirty="0" smtClean="0">
                <a:solidFill>
                  <a:schemeClr val="tx1"/>
                </a:solidFill>
                <a:latin typeface="Times New Roman" pitchFamily="18" charset="0"/>
                <a:cs typeface="B Titr" panose="00000700000000000000" pitchFamily="2" charset="-78"/>
              </a:rPr>
              <a:t>)</a:t>
            </a:r>
          </a:p>
          <a:p>
            <a:pPr marL="521208" lvl="1" indent="-283464" algn="just" rtl="1" eaLnBrk="1" fontAlgn="auto" hangingPunct="1">
              <a:lnSpc>
                <a:spcPct val="150000"/>
              </a:lnSpc>
              <a:spcAft>
                <a:spcPts val="0"/>
              </a:spcAft>
              <a:buClr>
                <a:schemeClr val="accent1">
                  <a:lumMod val="60000"/>
                  <a:lumOff val="40000"/>
                </a:schemeClr>
              </a:buClr>
              <a:buFont typeface="Wingdings" pitchFamily="2" charset="2"/>
              <a:buChar char="Ø"/>
              <a:defRPr/>
            </a:pPr>
            <a:r>
              <a:rPr lang="fa-IR" sz="2800" dirty="0" smtClean="0">
                <a:solidFill>
                  <a:schemeClr val="tx1"/>
                </a:solidFill>
                <a:latin typeface="Times New Roman" pitchFamily="18" charset="0"/>
                <a:cs typeface="B Titr" panose="00000700000000000000" pitchFamily="2" charset="-78"/>
              </a:rPr>
              <a:t>حداقل يك مثال عملي (</a:t>
            </a:r>
            <a:r>
              <a:rPr lang="en-US" sz="2800" dirty="0" smtClean="0">
                <a:solidFill>
                  <a:schemeClr val="tx1"/>
                </a:solidFill>
                <a:latin typeface="Times New Roman" pitchFamily="18" charset="0"/>
                <a:cs typeface="B Titr" panose="00000700000000000000" pitchFamily="2" charset="-78"/>
              </a:rPr>
              <a:t>Embodiment</a:t>
            </a:r>
            <a:r>
              <a:rPr lang="fa-IR" sz="2800" dirty="0" smtClean="0">
                <a:solidFill>
                  <a:schemeClr val="tx1"/>
                </a:solidFill>
                <a:latin typeface="Times New Roman" pitchFamily="18" charset="0"/>
                <a:cs typeface="B Titr" panose="00000700000000000000" pitchFamily="2" charset="-78"/>
              </a:rPr>
              <a:t>) </a:t>
            </a:r>
          </a:p>
          <a:p>
            <a:pPr marL="274320" indent="-274320" algn="just" rtl="1" eaLnBrk="1" fontAlgn="auto" hangingPunct="1">
              <a:lnSpc>
                <a:spcPct val="150000"/>
              </a:lnSpc>
              <a:spcAft>
                <a:spcPts val="0"/>
              </a:spcAft>
              <a:buFont typeface="Wingdings 2"/>
              <a:buChar char=""/>
              <a:defRPr/>
            </a:pPr>
            <a:r>
              <a:rPr lang="fa-IR" sz="2800" dirty="0" smtClean="0">
                <a:solidFill>
                  <a:schemeClr val="tx1"/>
                </a:solidFill>
                <a:latin typeface="Times New Roman" pitchFamily="18" charset="0"/>
                <a:cs typeface="B Titr" panose="00000700000000000000" pitchFamily="2" charset="-78"/>
              </a:rPr>
              <a:t>شفافيت (</a:t>
            </a:r>
            <a:r>
              <a:rPr lang="en-US" sz="2800" dirty="0" smtClean="0">
                <a:solidFill>
                  <a:schemeClr val="tx1"/>
                </a:solidFill>
                <a:latin typeface="Times New Roman" pitchFamily="18" charset="0"/>
                <a:cs typeface="B Titr" panose="00000700000000000000" pitchFamily="2" charset="-78"/>
              </a:rPr>
              <a:t>Clarity</a:t>
            </a:r>
            <a:r>
              <a:rPr lang="fa-IR" sz="2800" dirty="0" smtClean="0">
                <a:solidFill>
                  <a:schemeClr val="tx1"/>
                </a:solidFill>
                <a:latin typeface="Times New Roman" pitchFamily="18" charset="0"/>
                <a:cs typeface="B Titr" panose="00000700000000000000" pitchFamily="2" charset="-78"/>
              </a:rPr>
              <a:t>)</a:t>
            </a:r>
          </a:p>
          <a:p>
            <a:pPr marL="274320" indent="-274320" algn="just" rtl="1" eaLnBrk="1" fontAlgn="auto" hangingPunct="1">
              <a:lnSpc>
                <a:spcPct val="150000"/>
              </a:lnSpc>
              <a:spcAft>
                <a:spcPts val="0"/>
              </a:spcAft>
              <a:buFont typeface="Wingdings 2"/>
              <a:buChar char=""/>
              <a:defRPr/>
            </a:pPr>
            <a:r>
              <a:rPr lang="fa-IR" sz="2800" dirty="0" smtClean="0">
                <a:solidFill>
                  <a:schemeClr val="tx1"/>
                </a:solidFill>
                <a:latin typeface="Times New Roman" pitchFamily="18" charset="0"/>
                <a:cs typeface="B Titr" panose="00000700000000000000" pitchFamily="2" charset="-78"/>
              </a:rPr>
              <a:t>واحد بودن (</a:t>
            </a:r>
            <a:r>
              <a:rPr lang="en-US" sz="2800" dirty="0" smtClean="0">
                <a:solidFill>
                  <a:schemeClr val="tx1"/>
                </a:solidFill>
                <a:latin typeface="Times New Roman" pitchFamily="18" charset="0"/>
                <a:cs typeface="B Titr" panose="00000700000000000000" pitchFamily="2" charset="-78"/>
              </a:rPr>
              <a:t>Unity</a:t>
            </a:r>
            <a:r>
              <a:rPr lang="fa-IR" sz="2800" dirty="0" smtClean="0">
                <a:solidFill>
                  <a:schemeClr val="tx1"/>
                </a:solidFill>
                <a:latin typeface="Times New Roman" pitchFamily="18" charset="0"/>
                <a:cs typeface="B Titr" panose="00000700000000000000" pitchFamily="2" charset="-78"/>
              </a:rPr>
              <a:t>)</a:t>
            </a:r>
          </a:p>
        </p:txBody>
      </p:sp>
      <p:sp>
        <p:nvSpPr>
          <p:cNvPr id="37892"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1629612-D7AA-4C4E-8AF1-9A6A641E720F}" type="slidenum">
              <a:rPr lang="ar-SA" altLang="en-US" smtClean="0">
                <a:solidFill>
                  <a:schemeClr val="bg1"/>
                </a:solidFill>
                <a:latin typeface="Trebuchet MS" pitchFamily="34" charset="0"/>
                <a:cs typeface="B Titr" pitchFamily="2" charset="-78"/>
              </a:rPr>
              <a:pPr eaLnBrk="1" hangingPunct="1"/>
              <a:t>10</a:t>
            </a:fld>
            <a:endParaRPr lang="ar-SA" altLang="en-US" smtClean="0">
              <a:solidFill>
                <a:schemeClr val="bg1"/>
              </a:solidFill>
              <a:latin typeface="Trebuchet MS" pitchFamily="34" charset="0"/>
              <a:cs typeface="B Titr" pitchFamily="2" charset="-7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116632"/>
            <a:ext cx="7920880" cy="648072"/>
          </a:xfrm>
        </p:spPr>
        <p:txBody>
          <a:bodyPr>
            <a:noAutofit/>
          </a:bodyPr>
          <a:lstStyle/>
          <a:p>
            <a:pPr algn="ctr" rtl="1"/>
            <a:r>
              <a:rPr lang="fa-IR" dirty="0" smtClean="0">
                <a:solidFill>
                  <a:srgbClr val="C00000"/>
                </a:solidFill>
                <a:effectLst>
                  <a:outerShdw blurRad="38100" dist="38100" dir="2700000" algn="tl">
                    <a:srgbClr val="000000">
                      <a:alpha val="43137"/>
                    </a:srgbClr>
                  </a:outerShdw>
                </a:effectLst>
                <a:cs typeface="B Titr" pitchFamily="2" charset="-78"/>
              </a:rPr>
              <a:t>چالش های اختراعات حوزه سلامت</a:t>
            </a:r>
            <a:endParaRPr lang="en-US" dirty="0">
              <a:solidFill>
                <a:srgbClr val="C00000"/>
              </a:solidFill>
              <a:effectLst>
                <a:outerShdw blurRad="38100" dist="38100" dir="2700000" algn="tl">
                  <a:srgbClr val="000000">
                    <a:alpha val="43137"/>
                  </a:srgbClr>
                </a:outerShdw>
              </a:effectLst>
              <a:cs typeface="B Titr" pitchFamily="2" charset="-78"/>
            </a:endParaRPr>
          </a:p>
        </p:txBody>
      </p:sp>
      <p:sp>
        <p:nvSpPr>
          <p:cNvPr id="2" name="Content Placeholder 1"/>
          <p:cNvSpPr>
            <a:spLocks noGrp="1"/>
          </p:cNvSpPr>
          <p:nvPr>
            <p:ph idx="1"/>
          </p:nvPr>
        </p:nvSpPr>
        <p:spPr>
          <a:xfrm>
            <a:off x="0" y="1052736"/>
            <a:ext cx="8748464" cy="5400600"/>
          </a:xfrm>
        </p:spPr>
        <p:txBody>
          <a:bodyPr>
            <a:noAutofit/>
          </a:bodyPr>
          <a:lstStyle/>
          <a:p>
            <a:pPr algn="r" rtl="1">
              <a:buFont typeface="Wingdings" pitchFamily="2" charset="2"/>
              <a:buChar char="Ø"/>
            </a:pPr>
            <a:r>
              <a:rPr lang="fa-IR" sz="2400" dirty="0" smtClean="0">
                <a:cs typeface="B Titr" pitchFamily="2" charset="-78"/>
              </a:rPr>
              <a:t>صنعت مبتنی بر اوریجینال و </a:t>
            </a:r>
            <a:r>
              <a:rPr lang="fa-IR" sz="2400" dirty="0" smtClean="0">
                <a:solidFill>
                  <a:srgbClr val="00B050"/>
                </a:solidFill>
                <a:cs typeface="B Titr" pitchFamily="2" charset="-78"/>
              </a:rPr>
              <a:t>صنعت مبتنی برژنریک </a:t>
            </a:r>
            <a:r>
              <a:rPr lang="fa-IR" sz="2400" dirty="0" smtClean="0">
                <a:cs typeface="B Titr" pitchFamily="2" charset="-78"/>
              </a:rPr>
              <a:t>(کنترل قیمت دارو برای کشورهای در حال توسعه)</a:t>
            </a:r>
          </a:p>
          <a:p>
            <a:pPr algn="r" rtl="1">
              <a:buFont typeface="Wingdings" pitchFamily="2" charset="2"/>
              <a:buChar char="Ø"/>
            </a:pPr>
            <a:r>
              <a:rPr lang="fa-IR" sz="2400" dirty="0" smtClean="0">
                <a:cs typeface="B Titr" pitchFamily="2" charset="-78"/>
              </a:rPr>
              <a:t>موافقتنامه </a:t>
            </a:r>
            <a:r>
              <a:rPr lang="en-US" sz="2400" dirty="0" smtClean="0">
                <a:cs typeface="B Titr" pitchFamily="2" charset="-78"/>
              </a:rPr>
              <a:t>TRIPS</a:t>
            </a:r>
            <a:r>
              <a:rPr lang="fa-IR" sz="2400" dirty="0" smtClean="0">
                <a:cs typeface="B Titr" pitchFamily="2" charset="-78"/>
              </a:rPr>
              <a:t> و الزام ماده 27 آن برای </a:t>
            </a:r>
            <a:r>
              <a:rPr lang="fa-IR" sz="2400" dirty="0" smtClean="0">
                <a:solidFill>
                  <a:srgbClr val="00B050"/>
                </a:solidFill>
                <a:cs typeface="B Titr" pitchFamily="2" charset="-78"/>
              </a:rPr>
              <a:t>ثبت فرآورده و فرآیند </a:t>
            </a:r>
            <a:r>
              <a:rPr lang="fa-IR" sz="2400" dirty="0" smtClean="0">
                <a:cs typeface="B Titr" pitchFamily="2" charset="-78"/>
              </a:rPr>
              <a:t>(</a:t>
            </a:r>
            <a:r>
              <a:rPr lang="en-US" sz="2400" dirty="0" smtClean="0">
                <a:cs typeface="B Titr" pitchFamily="2" charset="-78"/>
              </a:rPr>
              <a:t>TRIPS</a:t>
            </a:r>
            <a:r>
              <a:rPr lang="fa-IR" sz="2400" dirty="0" smtClean="0">
                <a:cs typeface="B Titr" pitchFamily="2" charset="-78"/>
              </a:rPr>
              <a:t> الزام پیوستن به </a:t>
            </a:r>
            <a:r>
              <a:rPr lang="en-US" sz="2400" dirty="0" smtClean="0">
                <a:cs typeface="B Titr" pitchFamily="2" charset="-78"/>
              </a:rPr>
              <a:t>WTO </a:t>
            </a:r>
            <a:r>
              <a:rPr lang="fa-IR" sz="2400" dirty="0" smtClean="0">
                <a:cs typeface="B Titr" pitchFamily="2" charset="-78"/>
              </a:rPr>
              <a:t>است)</a:t>
            </a:r>
          </a:p>
          <a:p>
            <a:pPr algn="r" rtl="1">
              <a:buFont typeface="Wingdings" pitchFamily="2" charset="2"/>
              <a:buChar char="Ø"/>
            </a:pPr>
            <a:r>
              <a:rPr lang="fa-IR" sz="2400" dirty="0" smtClean="0">
                <a:cs typeface="B Titr" pitchFamily="2" charset="-78"/>
              </a:rPr>
              <a:t>تا قبل از تریپس حدود 50 کشور فراورده دارویی ثبت نمیکردند. تریپس اجازه استثنا را حذف کرد.</a:t>
            </a:r>
          </a:p>
          <a:p>
            <a:pPr algn="r" rtl="1">
              <a:buFont typeface="Wingdings" pitchFamily="2" charset="2"/>
              <a:buChar char="Ø"/>
            </a:pPr>
            <a:r>
              <a:rPr lang="fa-IR" sz="2400" dirty="0" smtClean="0">
                <a:cs typeface="B Titr" pitchFamily="2" charset="-78"/>
              </a:rPr>
              <a:t>انعطاف پذیری تریپس و مهلت برای برخی کشورها برای </a:t>
            </a:r>
            <a:r>
              <a:rPr lang="fa-IR" sz="2400" dirty="0" smtClean="0">
                <a:solidFill>
                  <a:srgbClr val="00B050"/>
                </a:solidFill>
                <a:cs typeface="B Titr" pitchFamily="2" charset="-78"/>
              </a:rPr>
              <a:t>هماهنگ سازی قوانین</a:t>
            </a:r>
          </a:p>
          <a:p>
            <a:pPr algn="r" rtl="1">
              <a:buFont typeface="Wingdings" pitchFamily="2" charset="2"/>
              <a:buChar char="Ø"/>
            </a:pPr>
            <a:r>
              <a:rPr lang="fa-IR" sz="2400" dirty="0" smtClean="0">
                <a:cs typeface="B Titr" pitchFamily="2" charset="-78"/>
              </a:rPr>
              <a:t>راهکارهای مجوز اجباری و واردات موازی</a:t>
            </a:r>
          </a:p>
          <a:p>
            <a:pPr algn="r" rtl="1">
              <a:buFont typeface="Wingdings" pitchFamily="2" charset="2"/>
              <a:buChar char="Ø"/>
            </a:pPr>
            <a:r>
              <a:rPr lang="fa-IR" sz="2400" dirty="0" smtClean="0">
                <a:solidFill>
                  <a:srgbClr val="00B050"/>
                </a:solidFill>
                <a:cs typeface="B Titr" pitchFamily="2" charset="-78"/>
              </a:rPr>
              <a:t>قانون 86 ایران ظرفیت واردات موازی را ندارد </a:t>
            </a:r>
            <a:r>
              <a:rPr lang="fa-IR" sz="2400" dirty="0" smtClean="0">
                <a:cs typeface="B Titr" pitchFamily="2" charset="-78"/>
              </a:rPr>
              <a:t>(جز 1 بند ج ماده 15)</a:t>
            </a:r>
          </a:p>
          <a:p>
            <a:pPr algn="r" rtl="1">
              <a:buFont typeface="Wingdings" pitchFamily="2" charset="2"/>
              <a:buChar char="Ø"/>
            </a:pPr>
            <a:r>
              <a:rPr lang="fa-IR" sz="2400" dirty="0" smtClean="0">
                <a:cs typeface="B Titr" pitchFamily="2" charset="-78"/>
              </a:rPr>
              <a:t>اصل </a:t>
            </a:r>
            <a:r>
              <a:rPr lang="fa-IR" sz="2400" dirty="0" smtClean="0">
                <a:solidFill>
                  <a:srgbClr val="00B050"/>
                </a:solidFill>
                <a:cs typeface="B Titr" pitchFamily="2" charset="-78"/>
              </a:rPr>
              <a:t>رفتار ملی </a:t>
            </a:r>
            <a:r>
              <a:rPr lang="fa-IR" sz="2400" dirty="0" smtClean="0">
                <a:cs typeface="B Titr" pitchFamily="2" charset="-78"/>
              </a:rPr>
              <a:t>در کنوانسیون پاریس : حق مساوی متقاضی ایرانی و خارجی</a:t>
            </a:r>
          </a:p>
          <a:p>
            <a:pPr algn="r" rtl="1">
              <a:buFont typeface="Wingdings" pitchFamily="2" charset="2"/>
              <a:buChar char="Ø"/>
            </a:pPr>
            <a:r>
              <a:rPr lang="fa-IR" sz="2400" dirty="0" smtClean="0">
                <a:solidFill>
                  <a:srgbClr val="00B050"/>
                </a:solidFill>
                <a:cs typeface="B Titr" pitchFamily="2" charset="-78"/>
              </a:rPr>
              <a:t>عدم بررسی ماهوی تخصصی</a:t>
            </a:r>
            <a:r>
              <a:rPr lang="fa-IR" sz="2400" dirty="0" smtClean="0">
                <a:cs typeface="B Titr" pitchFamily="2" charset="-78"/>
              </a:rPr>
              <a:t> درخواست های ثبت اختراع با قوانین مربوطه (عدم وجود قوانین)</a:t>
            </a:r>
          </a:p>
          <a:p>
            <a:pPr algn="r" rtl="1">
              <a:buFont typeface="Wingdings" pitchFamily="2" charset="2"/>
              <a:buChar char="Ø"/>
            </a:pPr>
            <a:r>
              <a:rPr lang="fa-IR" sz="2400" dirty="0" smtClean="0">
                <a:cs typeface="B Titr" pitchFamily="2" charset="-78"/>
              </a:rPr>
              <a:t>ثبت اختراعات خارجی در مواردی که </a:t>
            </a:r>
            <a:r>
              <a:rPr lang="fa-IR" sz="2400" dirty="0" smtClean="0">
                <a:solidFill>
                  <a:srgbClr val="00B050"/>
                </a:solidFill>
                <a:cs typeface="B Titr" pitchFamily="2" charset="-78"/>
              </a:rPr>
              <a:t>شرایط ثبت را احراز نمی کنند </a:t>
            </a:r>
            <a:r>
              <a:rPr lang="fa-IR" sz="2400" dirty="0" smtClean="0">
                <a:cs typeface="B Titr" pitchFamily="2" charset="-78"/>
              </a:rPr>
              <a:t>(فرم های جدید داروئی، پیش داروها، ایزومرهای ساختاری و ...)</a:t>
            </a:r>
          </a:p>
        </p:txBody>
      </p:sp>
    </p:spTree>
    <p:extLst>
      <p:ext uri="{BB962C8B-B14F-4D97-AF65-F5344CB8AC3E}">
        <p14:creationId xmlns:p14="http://schemas.microsoft.com/office/powerpoint/2010/main" val="10077267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914400" y="274638"/>
            <a:ext cx="7772400" cy="634082"/>
          </a:xfrm>
        </p:spPr>
        <p:txBody>
          <a:bodyPr>
            <a:noAutofit/>
          </a:bodyPr>
          <a:lstStyle/>
          <a:p>
            <a:pPr algn="ctr" rtl="1" eaLnBrk="1" hangingPunct="1"/>
            <a:r>
              <a:rPr lang="fa-IR" b="1" dirty="0" smtClean="0">
                <a:effectLst>
                  <a:outerShdw blurRad="38100" dist="38100" dir="2700000" algn="tl">
                    <a:srgbClr val="000000">
                      <a:alpha val="43137"/>
                    </a:srgbClr>
                  </a:outerShdw>
                </a:effectLst>
                <a:ea typeface="ＭＳ Ｐゴシック" pitchFamily="34" charset="-128"/>
                <a:cs typeface="B Titr" pitchFamily="2" charset="-78"/>
              </a:rPr>
              <a:t>فرآیند ارزیابی درخواست اختراعات</a:t>
            </a:r>
            <a:endParaRPr lang="en-US" b="1" dirty="0" smtClean="0">
              <a:effectLst>
                <a:outerShdw blurRad="38100" dist="38100" dir="2700000" algn="tl">
                  <a:srgbClr val="000000">
                    <a:alpha val="43137"/>
                  </a:srgbClr>
                </a:outerShdw>
              </a:effectLst>
              <a:ea typeface="ＭＳ Ｐゴシック" pitchFamily="34" charset="-128"/>
              <a:cs typeface="B Titr" pitchFamily="2" charset="-78"/>
            </a:endParaRPr>
          </a:p>
        </p:txBody>
      </p:sp>
      <p:sp>
        <p:nvSpPr>
          <p:cNvPr id="29698" name="Slide Number Placeholder 5"/>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rgbClr val="FF0000"/>
                </a:solidFill>
                <a:latin typeface="Arial" pitchFamily="34" charset="0"/>
                <a:ea typeface="ＭＳ Ｐゴシック" pitchFamily="34" charset="-128"/>
              </a:defRPr>
            </a:lvl1pPr>
            <a:lvl2pPr marL="742950" indent="-285750" eaLnBrk="0" hangingPunct="0">
              <a:defRPr sz="2400" b="1" i="1">
                <a:solidFill>
                  <a:srgbClr val="FF0000"/>
                </a:solidFill>
                <a:latin typeface="Arial" pitchFamily="34" charset="0"/>
                <a:ea typeface="ＭＳ Ｐゴシック" pitchFamily="34" charset="-128"/>
              </a:defRPr>
            </a:lvl2pPr>
            <a:lvl3pPr marL="1143000" indent="-228600" eaLnBrk="0" hangingPunct="0">
              <a:defRPr sz="2400" b="1" i="1">
                <a:solidFill>
                  <a:srgbClr val="FF0000"/>
                </a:solidFill>
                <a:latin typeface="Arial" pitchFamily="34" charset="0"/>
                <a:ea typeface="ＭＳ Ｐゴシック" pitchFamily="34" charset="-128"/>
              </a:defRPr>
            </a:lvl3pPr>
            <a:lvl4pPr marL="1600200" indent="-228600" eaLnBrk="0" hangingPunct="0">
              <a:defRPr sz="2400" b="1" i="1">
                <a:solidFill>
                  <a:srgbClr val="FF0000"/>
                </a:solidFill>
                <a:latin typeface="Arial" pitchFamily="34" charset="0"/>
                <a:ea typeface="ＭＳ Ｐゴシック" pitchFamily="34" charset="-128"/>
              </a:defRPr>
            </a:lvl4pPr>
            <a:lvl5pPr marL="2057400" indent="-228600" eaLnBrk="0" hangingPunct="0">
              <a:defRPr sz="2400" b="1" i="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2400" b="1" i="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2400" b="1" i="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2400" b="1" i="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2400" b="1" i="1">
                <a:solidFill>
                  <a:srgbClr val="FF0000"/>
                </a:solidFill>
                <a:latin typeface="Arial" pitchFamily="34" charset="0"/>
                <a:ea typeface="ＭＳ Ｐゴシック" pitchFamily="34" charset="-128"/>
              </a:defRPr>
            </a:lvl9pPr>
          </a:lstStyle>
          <a:p>
            <a:pPr rtl="1" eaLnBrk="1" hangingPunct="1"/>
            <a:fld id="{A3BD6080-B0DC-4C4E-A1E2-03CD6D6CEADB}" type="slidenum">
              <a:rPr lang="en-US" sz="1200" b="0" i="0">
                <a:solidFill>
                  <a:schemeClr val="accent1"/>
                </a:solidFill>
                <a:latin typeface="Helvetica" charset="0"/>
                <a:cs typeface="B Titr" pitchFamily="2" charset="-78"/>
              </a:rPr>
              <a:pPr rtl="1" eaLnBrk="1" hangingPunct="1"/>
              <a:t>101</a:t>
            </a:fld>
            <a:endParaRPr lang="en-US" sz="1200" b="0" i="0">
              <a:solidFill>
                <a:schemeClr val="accent1"/>
              </a:solidFill>
              <a:latin typeface="Helvetica" charset="0"/>
              <a:cs typeface="B Titr" pitchFamily="2" charset="-78"/>
            </a:endParaRPr>
          </a:p>
        </p:txBody>
      </p:sp>
      <p:graphicFrame>
        <p:nvGraphicFramePr>
          <p:cNvPr id="29700" name="Object 5"/>
          <p:cNvGraphicFramePr>
            <a:graphicFrameLocks/>
          </p:cNvGraphicFramePr>
          <p:nvPr>
            <p:extLst>
              <p:ext uri="{D42A27DB-BD31-4B8C-83A1-F6EECF244321}">
                <p14:modId xmlns:p14="http://schemas.microsoft.com/office/powerpoint/2010/main" val="1120297184"/>
              </p:ext>
            </p:extLst>
          </p:nvPr>
        </p:nvGraphicFramePr>
        <p:xfrm>
          <a:off x="1763688" y="1331984"/>
          <a:ext cx="1747664" cy="2103090"/>
        </p:xfrm>
        <a:graphic>
          <a:graphicData uri="http://schemas.openxmlformats.org/presentationml/2006/ole">
            <mc:AlternateContent xmlns:mc="http://schemas.openxmlformats.org/markup-compatibility/2006">
              <mc:Choice xmlns:v="urn:schemas-microsoft-com:vml" Requires="v">
                <p:oleObj spid="_x0000_s7382" name="Clip" r:id="rId3" imgW="1854200" imgH="2463800" progId="MS_ClipArt_Gallery.2">
                  <p:embed/>
                </p:oleObj>
              </mc:Choice>
              <mc:Fallback>
                <p:oleObj name="Clip" r:id="rId3" imgW="1854200" imgH="24638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331984"/>
                        <a:ext cx="1747664" cy="2103090"/>
                      </a:xfrm>
                      <a:prstGeom prst="rect">
                        <a:avLst/>
                      </a:prstGeom>
                      <a:noFill/>
                      <a:ln>
                        <a:noFill/>
                      </a:ln>
                      <a:effectLst/>
                    </p:spPr>
                  </p:pic>
                </p:oleObj>
              </mc:Fallback>
            </mc:AlternateContent>
          </a:graphicData>
        </a:graphic>
      </p:graphicFrame>
      <p:sp>
        <p:nvSpPr>
          <p:cNvPr id="1128454" name="Rectangle 6"/>
          <p:cNvSpPr>
            <a:spLocks noChangeArrowheads="1"/>
          </p:cNvSpPr>
          <p:nvPr/>
        </p:nvSpPr>
        <p:spPr bwMode="auto">
          <a:xfrm>
            <a:off x="1466850" y="3467100"/>
            <a:ext cx="2689839" cy="462307"/>
          </a:xfrm>
          <a:prstGeom prst="rect">
            <a:avLst/>
          </a:prstGeom>
          <a:noFill/>
          <a:ln>
            <a:noFill/>
          </a:ln>
          <a:effectLst/>
          <a:extLst/>
        </p:spPr>
        <p:txBody>
          <a:bodyPr wrap="none" lIns="92075" tIns="46038" rIns="92075" bIns="46038">
            <a:spAutoFit/>
          </a:bodyPr>
          <a:lstStyle/>
          <a:p>
            <a:pPr algn="r" rtl="1"/>
            <a:r>
              <a:rPr lang="en-US" sz="2400" b="0" dirty="0">
                <a:solidFill>
                  <a:schemeClr val="tx1"/>
                </a:solidFill>
                <a:effectLst>
                  <a:outerShdw blurRad="38100" dist="38100" dir="2700000" algn="tl">
                    <a:srgbClr val="C0C0C0"/>
                  </a:outerShdw>
                </a:effectLst>
                <a:latin typeface="Helvetica" charset="0"/>
                <a:cs typeface="B Titr" pitchFamily="2" charset="-78"/>
              </a:rPr>
              <a:t>1. </a:t>
            </a:r>
            <a:r>
              <a:rPr lang="fa-IR" sz="2400" b="0" dirty="0" smtClean="0">
                <a:solidFill>
                  <a:schemeClr val="tx1"/>
                </a:solidFill>
                <a:effectLst>
                  <a:outerShdw blurRad="38100" dist="38100" dir="2700000" algn="tl">
                    <a:srgbClr val="C0C0C0"/>
                  </a:outerShdw>
                </a:effectLst>
                <a:latin typeface="Helvetica" charset="0"/>
                <a:cs typeface="B Titr" pitchFamily="2" charset="-78"/>
              </a:rPr>
              <a:t>خواندن متن اختراع</a:t>
            </a:r>
            <a:endParaRPr lang="en-US" sz="2400" b="0" dirty="0">
              <a:solidFill>
                <a:schemeClr val="tx1"/>
              </a:solidFill>
              <a:effectLst>
                <a:outerShdw blurRad="38100" dist="38100" dir="2700000" algn="tl">
                  <a:srgbClr val="C0C0C0"/>
                </a:outerShdw>
              </a:effectLst>
              <a:latin typeface="Helvetica" charset="0"/>
              <a:cs typeface="B Titr" pitchFamily="2" charset="-78"/>
            </a:endParaRPr>
          </a:p>
        </p:txBody>
      </p:sp>
      <p:graphicFrame>
        <p:nvGraphicFramePr>
          <p:cNvPr id="29702" name="Object 7"/>
          <p:cNvGraphicFramePr>
            <a:graphicFrameLocks/>
          </p:cNvGraphicFramePr>
          <p:nvPr>
            <p:extLst>
              <p:ext uri="{D42A27DB-BD31-4B8C-83A1-F6EECF244321}">
                <p14:modId xmlns:p14="http://schemas.microsoft.com/office/powerpoint/2010/main" val="3835077411"/>
              </p:ext>
            </p:extLst>
          </p:nvPr>
        </p:nvGraphicFramePr>
        <p:xfrm>
          <a:off x="5796136" y="1412776"/>
          <a:ext cx="1792982" cy="1763266"/>
        </p:xfrm>
        <a:graphic>
          <a:graphicData uri="http://schemas.openxmlformats.org/presentationml/2006/ole">
            <mc:AlternateContent xmlns:mc="http://schemas.openxmlformats.org/markup-compatibility/2006">
              <mc:Choice xmlns:v="urn:schemas-microsoft-com:vml" Requires="v">
                <p:oleObj spid="_x0000_s7383" name="Clip" r:id="rId5" imgW="2006600" imgH="2159000" progId="MS_ClipArt_Gallery.2">
                  <p:embed/>
                </p:oleObj>
              </mc:Choice>
              <mc:Fallback>
                <p:oleObj name="Clip" r:id="rId5" imgW="2006600" imgH="215900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1412776"/>
                        <a:ext cx="1792982" cy="1763266"/>
                      </a:xfrm>
                      <a:prstGeom prst="rect">
                        <a:avLst/>
                      </a:prstGeom>
                      <a:noFill/>
                      <a:ln>
                        <a:noFill/>
                      </a:ln>
                      <a:effectLst/>
                    </p:spPr>
                  </p:pic>
                </p:oleObj>
              </mc:Fallback>
            </mc:AlternateContent>
          </a:graphicData>
        </a:graphic>
      </p:graphicFrame>
      <p:sp>
        <p:nvSpPr>
          <p:cNvPr id="1128456" name="Rectangle 8"/>
          <p:cNvSpPr>
            <a:spLocks noChangeArrowheads="1"/>
          </p:cNvSpPr>
          <p:nvPr/>
        </p:nvSpPr>
        <p:spPr bwMode="auto">
          <a:xfrm>
            <a:off x="6156176" y="3254995"/>
            <a:ext cx="1303242" cy="462307"/>
          </a:xfrm>
          <a:prstGeom prst="rect">
            <a:avLst/>
          </a:prstGeom>
          <a:noFill/>
          <a:ln>
            <a:noFill/>
          </a:ln>
          <a:effectLst/>
          <a:extLst/>
        </p:spPr>
        <p:txBody>
          <a:bodyPr wrap="none" lIns="92075" tIns="46038" rIns="92075" bIns="46038">
            <a:spAutoFit/>
          </a:bodyPr>
          <a:lstStyle/>
          <a:p>
            <a:pPr algn="r" rtl="1"/>
            <a:r>
              <a:rPr lang="en-US" sz="2400" b="0" dirty="0">
                <a:solidFill>
                  <a:schemeClr val="tx1"/>
                </a:solidFill>
                <a:effectLst>
                  <a:outerShdw blurRad="38100" dist="38100" dir="2700000" algn="tl">
                    <a:srgbClr val="C0C0C0"/>
                  </a:outerShdw>
                </a:effectLst>
                <a:latin typeface="Helvetica" charset="0"/>
                <a:cs typeface="B Titr" pitchFamily="2" charset="-78"/>
              </a:rPr>
              <a:t>2. </a:t>
            </a:r>
            <a:r>
              <a:rPr lang="fa-IR" sz="2400" b="0" dirty="0" smtClean="0">
                <a:solidFill>
                  <a:schemeClr val="tx1"/>
                </a:solidFill>
                <a:effectLst>
                  <a:outerShdw blurRad="38100" dist="38100" dir="2700000" algn="tl">
                    <a:srgbClr val="C0C0C0"/>
                  </a:outerShdw>
                </a:effectLst>
                <a:latin typeface="Helvetica" charset="0"/>
                <a:cs typeface="B Titr" pitchFamily="2" charset="-78"/>
              </a:rPr>
              <a:t>جستجو</a:t>
            </a:r>
            <a:endParaRPr lang="en-US" sz="2400" b="0" dirty="0">
              <a:solidFill>
                <a:schemeClr val="tx1"/>
              </a:solidFill>
              <a:effectLst>
                <a:outerShdw blurRad="38100" dist="38100" dir="2700000" algn="tl">
                  <a:srgbClr val="C0C0C0"/>
                </a:outerShdw>
              </a:effectLst>
              <a:latin typeface="Helvetica" charset="0"/>
              <a:cs typeface="B Titr" pitchFamily="2" charset="-78"/>
            </a:endParaRPr>
          </a:p>
        </p:txBody>
      </p:sp>
      <p:graphicFrame>
        <p:nvGraphicFramePr>
          <p:cNvPr id="29704" name="Object 9"/>
          <p:cNvGraphicFramePr>
            <a:graphicFrameLocks/>
          </p:cNvGraphicFramePr>
          <p:nvPr>
            <p:extLst>
              <p:ext uri="{D42A27DB-BD31-4B8C-83A1-F6EECF244321}">
                <p14:modId xmlns:p14="http://schemas.microsoft.com/office/powerpoint/2010/main" val="1378564563"/>
              </p:ext>
            </p:extLst>
          </p:nvPr>
        </p:nvGraphicFramePr>
        <p:xfrm>
          <a:off x="1043608" y="4191000"/>
          <a:ext cx="2861642" cy="1394446"/>
        </p:xfrm>
        <a:graphic>
          <a:graphicData uri="http://schemas.openxmlformats.org/presentationml/2006/ole">
            <mc:AlternateContent xmlns:mc="http://schemas.openxmlformats.org/markup-compatibility/2006">
              <mc:Choice xmlns:v="urn:schemas-microsoft-com:vml" Requires="v">
                <p:oleObj spid="_x0000_s7384" name="Clip" r:id="rId7" imgW="3073400" imgH="1549400" progId="MS_ClipArt_Gallery.2">
                  <p:embed/>
                </p:oleObj>
              </mc:Choice>
              <mc:Fallback>
                <p:oleObj name="Clip" r:id="rId7" imgW="3073400" imgH="1549400"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4191000"/>
                        <a:ext cx="2861642" cy="1394446"/>
                      </a:xfrm>
                      <a:prstGeom prst="rect">
                        <a:avLst/>
                      </a:prstGeom>
                      <a:noFill/>
                      <a:ln>
                        <a:noFill/>
                      </a:ln>
                      <a:effectLst/>
                    </p:spPr>
                  </p:pic>
                </p:oleObj>
              </mc:Fallback>
            </mc:AlternateContent>
          </a:graphicData>
        </a:graphic>
      </p:graphicFrame>
      <p:sp>
        <p:nvSpPr>
          <p:cNvPr id="1128458" name="Rectangle 10"/>
          <p:cNvSpPr>
            <a:spLocks noChangeArrowheads="1"/>
          </p:cNvSpPr>
          <p:nvPr/>
        </p:nvSpPr>
        <p:spPr bwMode="auto">
          <a:xfrm>
            <a:off x="945253" y="5585446"/>
            <a:ext cx="2836863" cy="462307"/>
          </a:xfrm>
          <a:prstGeom prst="rect">
            <a:avLst/>
          </a:prstGeom>
          <a:noFill/>
          <a:ln>
            <a:noFill/>
          </a:ln>
          <a:effectLst/>
          <a:extLst/>
        </p:spPr>
        <p:txBody>
          <a:bodyPr lIns="92075" tIns="46038" rIns="92075" bIns="46038">
            <a:spAutoFit/>
          </a:bodyPr>
          <a:lstStyle/>
          <a:p>
            <a:pPr algn="ctr" rtl="1"/>
            <a:r>
              <a:rPr lang="en-US" sz="2400" b="0" dirty="0">
                <a:solidFill>
                  <a:schemeClr val="tx1"/>
                </a:solidFill>
                <a:effectLst>
                  <a:outerShdw blurRad="38100" dist="38100" dir="2700000" algn="tl">
                    <a:srgbClr val="C0C0C0"/>
                  </a:outerShdw>
                </a:effectLst>
                <a:latin typeface="Helvetica" charset="0"/>
                <a:cs typeface="B Titr" pitchFamily="2" charset="-78"/>
              </a:rPr>
              <a:t>3. </a:t>
            </a:r>
            <a:r>
              <a:rPr lang="fa-IR" sz="2400" dirty="0" smtClean="0">
                <a:effectLst>
                  <a:outerShdw blurRad="38100" dist="38100" dir="2700000" algn="tl">
                    <a:srgbClr val="C0C0C0"/>
                  </a:outerShdw>
                </a:effectLst>
                <a:latin typeface="Helvetica" charset="0"/>
                <a:cs typeface="B Titr" pitchFamily="2" charset="-78"/>
              </a:rPr>
              <a:t>تعین قابلیت پتنت</a:t>
            </a:r>
            <a:endParaRPr lang="en-US" sz="2400" b="0" dirty="0">
              <a:solidFill>
                <a:schemeClr val="tx1"/>
              </a:solidFill>
              <a:effectLst>
                <a:outerShdw blurRad="38100" dist="38100" dir="2700000" algn="tl">
                  <a:srgbClr val="C0C0C0"/>
                </a:outerShdw>
              </a:effectLst>
              <a:latin typeface="Helvetica" charset="0"/>
              <a:cs typeface="B Titr" pitchFamily="2" charset="-78"/>
            </a:endParaRPr>
          </a:p>
        </p:txBody>
      </p:sp>
      <p:graphicFrame>
        <p:nvGraphicFramePr>
          <p:cNvPr id="29706" name="Object 11"/>
          <p:cNvGraphicFramePr>
            <a:graphicFrameLocks/>
          </p:cNvGraphicFramePr>
          <p:nvPr>
            <p:extLst>
              <p:ext uri="{D42A27DB-BD31-4B8C-83A1-F6EECF244321}">
                <p14:modId xmlns:p14="http://schemas.microsoft.com/office/powerpoint/2010/main" val="4003088501"/>
              </p:ext>
            </p:extLst>
          </p:nvPr>
        </p:nvGraphicFramePr>
        <p:xfrm>
          <a:off x="5636720" y="3922330"/>
          <a:ext cx="1822698" cy="1868870"/>
        </p:xfrm>
        <a:graphic>
          <a:graphicData uri="http://schemas.openxmlformats.org/presentationml/2006/ole">
            <mc:AlternateContent xmlns:mc="http://schemas.openxmlformats.org/markup-compatibility/2006">
              <mc:Choice xmlns:v="urn:schemas-microsoft-com:vml" Requires="v">
                <p:oleObj spid="_x0000_s7385" name="Clip" r:id="rId9" imgW="1854200" imgH="2082800" progId="MS_ClipArt_Gallery.2">
                  <p:embed/>
                </p:oleObj>
              </mc:Choice>
              <mc:Fallback>
                <p:oleObj name="Clip" r:id="rId9" imgW="1854200" imgH="2082800" progId="MS_ClipArt_Gallery.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6720" y="3922330"/>
                        <a:ext cx="1822698" cy="1868870"/>
                      </a:xfrm>
                      <a:prstGeom prst="rect">
                        <a:avLst/>
                      </a:prstGeom>
                      <a:noFill/>
                      <a:ln>
                        <a:noFill/>
                      </a:ln>
                      <a:effectLst/>
                    </p:spPr>
                  </p:pic>
                </p:oleObj>
              </mc:Fallback>
            </mc:AlternateContent>
          </a:graphicData>
        </a:graphic>
      </p:graphicFrame>
      <p:sp>
        <p:nvSpPr>
          <p:cNvPr id="1128460" name="Rectangle 12"/>
          <p:cNvSpPr>
            <a:spLocks noChangeArrowheads="1"/>
          </p:cNvSpPr>
          <p:nvPr/>
        </p:nvSpPr>
        <p:spPr bwMode="auto">
          <a:xfrm>
            <a:off x="4788024" y="5780690"/>
            <a:ext cx="3657600" cy="462307"/>
          </a:xfrm>
          <a:prstGeom prst="rect">
            <a:avLst/>
          </a:prstGeom>
          <a:noFill/>
          <a:ln>
            <a:noFill/>
          </a:ln>
          <a:effectLst/>
          <a:extLst/>
        </p:spPr>
        <p:txBody>
          <a:bodyPr lIns="92075" tIns="46038" rIns="92075" bIns="46038">
            <a:spAutoFit/>
          </a:bodyPr>
          <a:lstStyle/>
          <a:p>
            <a:pPr algn="r" rtl="1"/>
            <a:r>
              <a:rPr lang="en-US" sz="2400" b="0" dirty="0">
                <a:solidFill>
                  <a:schemeClr val="tx1"/>
                </a:solidFill>
                <a:effectLst>
                  <a:outerShdw blurRad="38100" dist="38100" dir="2700000" algn="tl">
                    <a:srgbClr val="C0C0C0"/>
                  </a:outerShdw>
                </a:effectLst>
                <a:latin typeface="Helvetica" charset="0"/>
                <a:cs typeface="B Titr" pitchFamily="2" charset="-78"/>
              </a:rPr>
              <a:t>4. </a:t>
            </a:r>
            <a:r>
              <a:rPr lang="fa-IR" sz="2400" b="0" dirty="0" smtClean="0">
                <a:solidFill>
                  <a:schemeClr val="tx1"/>
                </a:solidFill>
                <a:effectLst>
                  <a:outerShdw blurRad="38100" dist="38100" dir="2700000" algn="tl">
                    <a:srgbClr val="C0C0C0"/>
                  </a:outerShdw>
                </a:effectLst>
                <a:latin typeface="Helvetica" charset="0"/>
                <a:cs typeface="B Titr" pitchFamily="2" charset="-78"/>
              </a:rPr>
              <a:t>مکاتبات متقاضی و ارزیاب</a:t>
            </a:r>
            <a:endParaRPr lang="en-US" sz="2400" b="0" dirty="0">
              <a:solidFill>
                <a:schemeClr val="tx1"/>
              </a:solidFill>
              <a:effectLst>
                <a:outerShdw blurRad="38100" dist="38100" dir="2700000" algn="tl">
                  <a:srgbClr val="C0C0C0"/>
                </a:outerShdw>
              </a:effectLst>
              <a:latin typeface="Helvetica" charset="0"/>
              <a:cs typeface="B Titr" pitchFamily="2" charset="-78"/>
            </a:endParaRPr>
          </a:p>
        </p:txBody>
      </p:sp>
    </p:spTree>
    <p:extLst>
      <p:ext uri="{BB962C8B-B14F-4D97-AF65-F5344CB8AC3E}">
        <p14:creationId xmlns:p14="http://schemas.microsoft.com/office/powerpoint/2010/main" val="219458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1211" y="1858830"/>
            <a:ext cx="8676456" cy="1066114"/>
          </a:xfrm>
        </p:spPr>
        <p:txBody>
          <a:bodyPr>
            <a:noAutofit/>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Intellectual property is a key aspect for economic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development</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Subtitle 1"/>
          <p:cNvSpPr>
            <a:spLocks noGrp="1"/>
          </p:cNvSpPr>
          <p:nvPr>
            <p:ph type="subTitle" idx="1"/>
          </p:nvPr>
        </p:nvSpPr>
        <p:spPr>
          <a:xfrm>
            <a:off x="1043608" y="2852936"/>
            <a:ext cx="6932276" cy="792088"/>
          </a:xfrm>
        </p:spPr>
        <p:txBody>
          <a:bodyPr>
            <a:normAutofit/>
          </a:bodyPr>
          <a:lstStyle/>
          <a:p>
            <a:pPr algn="ct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مالکیت فکری یک جنبه کلیدی توسعه اقتصادی است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437112"/>
            <a:ext cx="2833499" cy="21931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493" y="12648"/>
            <a:ext cx="1504423" cy="18588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8" y="0"/>
            <a:ext cx="3447285" cy="18588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53136"/>
            <a:ext cx="3924133" cy="2204864"/>
          </a:xfrm>
          <a:prstGeom prst="rect">
            <a:avLst/>
          </a:prstGeom>
        </p:spPr>
      </p:pic>
      <p:sp>
        <p:nvSpPr>
          <p:cNvPr id="4" name="TextBox 3"/>
          <p:cNvSpPr txBox="1"/>
          <p:nvPr/>
        </p:nvSpPr>
        <p:spPr>
          <a:xfrm>
            <a:off x="1709415" y="3428999"/>
            <a:ext cx="5904656" cy="1438855"/>
          </a:xfrm>
          <a:prstGeom prst="rect">
            <a:avLst/>
          </a:prstGeom>
          <a:noFill/>
        </p:spPr>
        <p:txBody>
          <a:bodyPr wrap="square" rtlCol="0">
            <a:spAutoFit/>
          </a:bodyPr>
          <a:lstStyle/>
          <a:p>
            <a:pPr algn="ctr" rtl="1">
              <a:lnSpc>
                <a:spcPct val="150000"/>
              </a:lnSpc>
            </a:pPr>
            <a:r>
              <a:rPr lang="en-US" altLang="en-US"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m_aminlou@yahoo.com</a:t>
            </a:r>
            <a:r>
              <a:rPr lang="en-US" alt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alt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pipo@Pasteur.ac.ir</a:t>
            </a:r>
            <a:br>
              <a:rPr lang="en-US" alt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a-IR" alt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B Titr" pitchFamily="2" charset="-78"/>
              </a:rPr>
              <a:t>تلفن </a:t>
            </a:r>
            <a:r>
              <a:rPr lang="en-US" alt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B Titr" pitchFamily="2" charset="-78"/>
              </a:rPr>
              <a:t>:</a:t>
            </a:r>
            <a:r>
              <a:rPr lang="fa-IR" alt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B Titr" pitchFamily="2" charset="-78"/>
              </a:rPr>
              <a:t>64112510-021</a:t>
            </a:r>
            <a:endParaRPr lang="en-US" sz="2000" dirty="0"/>
          </a:p>
        </p:txBody>
      </p:sp>
      <p:pic>
        <p:nvPicPr>
          <p:cNvPr id="10" name="Picture 2" descr="Image result for â«Ú©Ø§ÙÙÙ Ù¾ØªÙØª Ø§ÛØ±Ø§Ùâ¬â"/>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149516"/>
            <a:ext cx="2016224" cy="142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73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6"/>
          <p:cNvSpPr>
            <a:spLocks noChangeArrowheads="1"/>
          </p:cNvSpPr>
          <p:nvPr/>
        </p:nvSpPr>
        <p:spPr bwMode="auto">
          <a:xfrm>
            <a:off x="291305" y="836712"/>
            <a:ext cx="2808287" cy="1102266"/>
          </a:xfrm>
          <a:prstGeom prst="wedgeRoundRectCallout">
            <a:avLst>
              <a:gd name="adj1" fmla="val 39989"/>
              <a:gd name="adj2" fmla="val 69757"/>
              <a:gd name="adj3" fmla="val 16667"/>
            </a:avLst>
          </a:prstGeom>
          <a:solidFill>
            <a:srgbClr val="F7DBD9"/>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5363" name="Rectangle 7"/>
          <p:cNvSpPr txBox="1">
            <a:spLocks noGrp="1" noChangeArrowheads="1"/>
          </p:cNvSpPr>
          <p:nvPr/>
        </p:nvSpPr>
        <p:spPr bwMode="auto">
          <a:xfrm>
            <a:off x="8388350" y="6584950"/>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en-US" sz="1200"/>
          </a:p>
        </p:txBody>
      </p:sp>
      <p:sp>
        <p:nvSpPr>
          <p:cNvPr id="15364" name="Rectangle 7"/>
          <p:cNvSpPr txBox="1">
            <a:spLocks noGrp="1" noChangeArrowheads="1"/>
          </p:cNvSpPr>
          <p:nvPr/>
        </p:nvSpPr>
        <p:spPr bwMode="auto">
          <a:xfrm>
            <a:off x="7956550" y="6640513"/>
            <a:ext cx="7556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en-US" sz="1200"/>
          </a:p>
        </p:txBody>
      </p:sp>
      <p:sp>
        <p:nvSpPr>
          <p:cNvPr id="15365" name="Rectangle 2"/>
          <p:cNvSpPr>
            <a:spLocks noGrp="1" noChangeArrowheads="1"/>
          </p:cNvSpPr>
          <p:nvPr>
            <p:ph type="title"/>
          </p:nvPr>
        </p:nvSpPr>
        <p:spPr>
          <a:xfrm>
            <a:off x="2776124" y="226566"/>
            <a:ext cx="5889625" cy="1143000"/>
          </a:xfrm>
        </p:spPr>
        <p:txBody>
          <a:bodyPr lIns="91440" tIns="45720" rIns="91440" bIns="45720" anchor="ctr"/>
          <a:lstStyle/>
          <a:p>
            <a:pPr algn="ctr" rtl="1" eaLnBrk="1" hangingPunct="1"/>
            <a:r>
              <a:rPr lang="fa-IR" altLang="en-US" dirty="0" smtClean="0">
                <a:solidFill>
                  <a:schemeClr val="accent1">
                    <a:lumMod val="75000"/>
                  </a:schemeClr>
                </a:solidFill>
                <a:effectLst>
                  <a:outerShdw blurRad="38100" dist="38100" dir="2700000" algn="tl">
                    <a:srgbClr val="000000">
                      <a:alpha val="43137"/>
                    </a:srgbClr>
                  </a:outerShdw>
                </a:effectLst>
                <a:cs typeface="B Titr" pitchFamily="2" charset="-78"/>
              </a:rPr>
              <a:t>یک اختراع کی جدید است؟</a:t>
            </a:r>
            <a:endParaRPr lang="en-GB" altLang="en-US" dirty="0" smtClean="0">
              <a:solidFill>
                <a:schemeClr val="accent1">
                  <a:lumMod val="75000"/>
                </a:schemeClr>
              </a:solidFill>
              <a:effectLst>
                <a:outerShdw blurRad="38100" dist="38100" dir="2700000" algn="tl">
                  <a:srgbClr val="000000">
                    <a:alpha val="43137"/>
                  </a:srgbClr>
                </a:outerShdw>
              </a:effectLst>
              <a:cs typeface="B Titr" pitchFamily="2" charset="-78"/>
            </a:endParaRPr>
          </a:p>
        </p:txBody>
      </p:sp>
      <p:sp>
        <p:nvSpPr>
          <p:cNvPr id="15366" name="Rectangle 3"/>
          <p:cNvSpPr>
            <a:spLocks noGrp="1" noChangeArrowheads="1"/>
          </p:cNvSpPr>
          <p:nvPr>
            <p:ph type="body" idx="4294967295"/>
          </p:nvPr>
        </p:nvSpPr>
        <p:spPr>
          <a:xfrm>
            <a:off x="1365250" y="1290638"/>
            <a:ext cx="7778750" cy="1295400"/>
          </a:xfrm>
        </p:spPr>
        <p:txBody>
          <a:bodyPr lIns="91440" tIns="45720" rIns="91440" bIns="45720">
            <a:normAutofit/>
          </a:bodyPr>
          <a:lstStyle/>
          <a:p>
            <a:pPr algn="r" rtl="1" eaLnBrk="1" hangingPunct="1"/>
            <a:r>
              <a:rPr lang="fa-IR" altLang="en-US" dirty="0" smtClean="0">
                <a:cs typeface="B Titr" pitchFamily="2" charset="-78"/>
              </a:rPr>
              <a:t>زمانیکه در دانش پیشین نباشد</a:t>
            </a:r>
          </a:p>
          <a:p>
            <a:pPr algn="r" rtl="1" eaLnBrk="1" hangingPunct="1"/>
            <a:r>
              <a:rPr lang="fa-IR" altLang="en-US" dirty="0" smtClean="0">
                <a:cs typeface="B Titr" pitchFamily="2" charset="-78"/>
              </a:rPr>
              <a:t>دانش پیشین</a:t>
            </a:r>
            <a:r>
              <a:rPr lang="en-US" altLang="en-US" dirty="0" smtClean="0">
                <a:cs typeface="B Titr" pitchFamily="2" charset="-78"/>
              </a:rPr>
              <a:t>= </a:t>
            </a:r>
            <a:br>
              <a:rPr lang="en-US" altLang="en-US" dirty="0" smtClean="0">
                <a:cs typeface="B Titr" pitchFamily="2" charset="-78"/>
              </a:rPr>
            </a:br>
            <a:r>
              <a:rPr lang="fa-IR" altLang="en-US" dirty="0" smtClean="0">
                <a:cs typeface="B Titr" pitchFamily="2" charset="-78"/>
              </a:rPr>
              <a:t>هر آنچه قبل از فایلینگ در حیطه دانش عمومی و قابل دسترس باشد</a:t>
            </a:r>
          </a:p>
        </p:txBody>
      </p:sp>
      <p:sp>
        <p:nvSpPr>
          <p:cNvPr id="15368" name="Slide Number Placeholder 7"/>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en-US" sz="1200"/>
              <a:t>12</a:t>
            </a:r>
          </a:p>
        </p:txBody>
      </p:sp>
      <p:sp>
        <p:nvSpPr>
          <p:cNvPr id="15369" name="Rectangle 8"/>
          <p:cNvSpPr>
            <a:spLocks noChangeArrowheads="1"/>
          </p:cNvSpPr>
          <p:nvPr/>
        </p:nvSpPr>
        <p:spPr bwMode="auto">
          <a:xfrm>
            <a:off x="480218" y="836712"/>
            <a:ext cx="24304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eaLnBrk="1" hangingPunct="1">
              <a:lnSpc>
                <a:spcPct val="150000"/>
              </a:lnSpc>
              <a:spcBef>
                <a:spcPct val="0"/>
              </a:spcBef>
              <a:buFontTx/>
              <a:buNone/>
            </a:pPr>
            <a:r>
              <a:rPr lang="fa-IR" altLang="en-US" sz="1800" b="1" i="1" dirty="0" smtClean="0">
                <a:cs typeface="B Titr" pitchFamily="2" charset="-78"/>
              </a:rPr>
              <a:t>اختراع خود را تا زمان فایلینگ محرمانه نگه دارید</a:t>
            </a:r>
            <a:endParaRPr lang="en-GB" altLang="en-US" sz="1800" b="1" i="1" dirty="0">
              <a:cs typeface="B Titr" pitchFamily="2" charset="-78"/>
            </a:endParaRPr>
          </a:p>
        </p:txBody>
      </p:sp>
      <p:sp>
        <p:nvSpPr>
          <p:cNvPr id="15370" name="Text Box 4"/>
          <p:cNvSpPr txBox="1">
            <a:spLocks noChangeArrowheads="1"/>
          </p:cNvSpPr>
          <p:nvPr/>
        </p:nvSpPr>
        <p:spPr bwMode="auto">
          <a:xfrm>
            <a:off x="2955925" y="2708275"/>
            <a:ext cx="314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r-Latn-CS" altLang="en-US" sz="2400">
              <a:latin typeface="Times New Roman" pitchFamily="18" charset="0"/>
              <a:ea typeface="Arial Unicode MS" pitchFamily="34" charset="-128"/>
              <a:cs typeface="Arial Unicode MS" pitchFamily="34" charset="-128"/>
            </a:endParaRPr>
          </a:p>
        </p:txBody>
      </p:sp>
      <p:sp>
        <p:nvSpPr>
          <p:cNvPr id="15371" name="Text Box 7"/>
          <p:cNvSpPr txBox="1">
            <a:spLocks noChangeArrowheads="1"/>
          </p:cNvSpPr>
          <p:nvPr/>
        </p:nvSpPr>
        <p:spPr bwMode="auto">
          <a:xfrm>
            <a:off x="2101441" y="4221163"/>
            <a:ext cx="2852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algn="r" rtl="1" eaLnBrk="1" hangingPunct="1">
              <a:spcBef>
                <a:spcPct val="0"/>
              </a:spcBef>
              <a:buFontTx/>
              <a:buNone/>
            </a:pPr>
            <a:r>
              <a:rPr lang="fa-IR" altLang="en-US" dirty="0" smtClean="0">
                <a:latin typeface="Arial Unicode MS" pitchFamily="34" charset="-128"/>
                <a:ea typeface="Arial Unicode MS" pitchFamily="34" charset="-128"/>
                <a:cs typeface="B Titr" pitchFamily="2" charset="-78"/>
              </a:rPr>
              <a:t>دانش پیشین ( </a:t>
            </a:r>
            <a:r>
              <a:rPr lang="en-US" altLang="en-US" dirty="0" smtClean="0">
                <a:latin typeface="Arial Unicode MS" pitchFamily="34" charset="-128"/>
                <a:ea typeface="Arial Unicode MS" pitchFamily="34" charset="-128"/>
                <a:cs typeface="B Titr" pitchFamily="2" charset="-78"/>
              </a:rPr>
              <a:t>State of Art</a:t>
            </a:r>
            <a:r>
              <a:rPr lang="fa-IR" altLang="en-US" dirty="0" smtClean="0">
                <a:latin typeface="Arial Unicode MS" pitchFamily="34" charset="-128"/>
                <a:ea typeface="Arial Unicode MS" pitchFamily="34" charset="-128"/>
                <a:cs typeface="B Titr" pitchFamily="2" charset="-78"/>
              </a:rPr>
              <a:t>)</a:t>
            </a:r>
            <a:endParaRPr lang="en-GB" altLang="en-US" dirty="0">
              <a:latin typeface="Arial Unicode MS" pitchFamily="34" charset="-128"/>
              <a:ea typeface="Arial Unicode MS" pitchFamily="34" charset="-128"/>
              <a:cs typeface="B Titr" pitchFamily="2" charset="-78"/>
            </a:endParaRPr>
          </a:p>
        </p:txBody>
      </p:sp>
      <p:sp>
        <p:nvSpPr>
          <p:cNvPr id="15372" name="Text Box 8"/>
          <p:cNvSpPr txBox="1">
            <a:spLocks noChangeArrowheads="1"/>
          </p:cNvSpPr>
          <p:nvPr/>
        </p:nvSpPr>
        <p:spPr bwMode="auto">
          <a:xfrm>
            <a:off x="6804025" y="2852738"/>
            <a:ext cx="16177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algn="r" rtl="1" eaLnBrk="1" hangingPunct="1">
              <a:spcBef>
                <a:spcPct val="0"/>
              </a:spcBef>
              <a:buFontTx/>
              <a:buNone/>
            </a:pPr>
            <a:r>
              <a:rPr lang="fa-IR" altLang="en-US" dirty="0" smtClean="0">
                <a:latin typeface="Arial Unicode MS" pitchFamily="34" charset="-128"/>
                <a:ea typeface="Arial Unicode MS" pitchFamily="34" charset="-128"/>
                <a:cs typeface="B Titr" pitchFamily="2" charset="-78"/>
              </a:rPr>
              <a:t>درخواست پتنت</a:t>
            </a:r>
            <a:endParaRPr lang="en-GB" altLang="en-US" dirty="0">
              <a:latin typeface="Arial Unicode MS" pitchFamily="34" charset="-128"/>
              <a:ea typeface="Arial Unicode MS" pitchFamily="34" charset="-128"/>
              <a:cs typeface="B Titr" pitchFamily="2" charset="-78"/>
            </a:endParaRPr>
          </a:p>
        </p:txBody>
      </p:sp>
      <p:pic>
        <p:nvPicPr>
          <p:cNvPr id="15373" name="Picture 4"/>
          <p:cNvPicPr>
            <a:picLocks noChangeAspect="1" noChangeArrowheads="1"/>
          </p:cNvPicPr>
          <p:nvPr/>
        </p:nvPicPr>
        <p:blipFill>
          <a:blip r:embed="rId3">
            <a:extLst>
              <a:ext uri="{28A0092B-C50C-407E-A947-70E740481C1C}">
                <a14:useLocalDpi xmlns:a14="http://schemas.microsoft.com/office/drawing/2010/main" val="0"/>
              </a:ext>
            </a:extLst>
          </a:blip>
          <a:srcRect b="50780"/>
          <a:stretch>
            <a:fillRect/>
          </a:stretch>
        </p:blipFill>
        <p:spPr bwMode="auto">
          <a:xfrm>
            <a:off x="4839271" y="2517417"/>
            <a:ext cx="1872343" cy="147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997200"/>
            <a:ext cx="16192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Text Box 5"/>
          <p:cNvSpPr txBox="1">
            <a:spLocks noChangeArrowheads="1"/>
          </p:cNvSpPr>
          <p:nvPr/>
        </p:nvSpPr>
        <p:spPr bwMode="auto">
          <a:xfrm>
            <a:off x="8101013" y="5300663"/>
            <a:ext cx="4780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a-IR" altLang="en-US" sz="1600" dirty="0" smtClean="0">
                <a:ea typeface="Arial Unicode MS" pitchFamily="34" charset="-128"/>
                <a:cs typeface="B Titr" pitchFamily="2" charset="-78"/>
              </a:rPr>
              <a:t>سال</a:t>
            </a:r>
            <a:endParaRPr lang="en-GB" altLang="en-US" sz="1600" dirty="0">
              <a:ea typeface="Arial Unicode MS" pitchFamily="34" charset="-128"/>
              <a:cs typeface="B Titr" pitchFamily="2" charset="-78"/>
            </a:endParaRPr>
          </a:p>
        </p:txBody>
      </p:sp>
      <p:sp>
        <p:nvSpPr>
          <p:cNvPr id="15376" name="Line 13"/>
          <p:cNvSpPr>
            <a:spLocks noChangeShapeType="1"/>
          </p:cNvSpPr>
          <p:nvPr/>
        </p:nvSpPr>
        <p:spPr bwMode="auto">
          <a:xfrm flipH="1">
            <a:off x="6011863" y="4462463"/>
            <a:ext cx="1587" cy="14874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5377" name="Group 35"/>
          <p:cNvGrpSpPr>
            <a:grpSpLocks/>
          </p:cNvGrpSpPr>
          <p:nvPr/>
        </p:nvGrpSpPr>
        <p:grpSpPr bwMode="auto">
          <a:xfrm>
            <a:off x="684213" y="5229234"/>
            <a:ext cx="7207250" cy="890589"/>
            <a:chOff x="431" y="3294"/>
            <a:chExt cx="4540" cy="561"/>
          </a:xfrm>
        </p:grpSpPr>
        <p:sp>
          <p:nvSpPr>
            <p:cNvPr id="15381" name="Line 4"/>
            <p:cNvSpPr>
              <a:spLocks noChangeShapeType="1"/>
            </p:cNvSpPr>
            <p:nvPr/>
          </p:nvSpPr>
          <p:spPr bwMode="auto">
            <a:xfrm>
              <a:off x="480" y="3438"/>
              <a:ext cx="4491"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82" name="Line 6"/>
            <p:cNvSpPr>
              <a:spLocks noChangeShapeType="1"/>
            </p:cNvSpPr>
            <p:nvPr/>
          </p:nvSpPr>
          <p:spPr bwMode="auto">
            <a:xfrm>
              <a:off x="624" y="3294"/>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3" name="Line 7"/>
            <p:cNvSpPr>
              <a:spLocks noChangeShapeType="1"/>
            </p:cNvSpPr>
            <p:nvPr/>
          </p:nvSpPr>
          <p:spPr bwMode="auto">
            <a:xfrm>
              <a:off x="2640" y="3294"/>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4" name="Line 8"/>
            <p:cNvSpPr>
              <a:spLocks noChangeShapeType="1"/>
            </p:cNvSpPr>
            <p:nvPr/>
          </p:nvSpPr>
          <p:spPr bwMode="auto">
            <a:xfrm>
              <a:off x="3312" y="3294"/>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5" name="Line 9"/>
            <p:cNvSpPr>
              <a:spLocks noChangeShapeType="1"/>
            </p:cNvSpPr>
            <p:nvPr/>
          </p:nvSpPr>
          <p:spPr bwMode="auto">
            <a:xfrm>
              <a:off x="3936" y="3294"/>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6" name="Line 10"/>
            <p:cNvSpPr>
              <a:spLocks noChangeShapeType="1"/>
            </p:cNvSpPr>
            <p:nvPr/>
          </p:nvSpPr>
          <p:spPr bwMode="auto">
            <a:xfrm>
              <a:off x="4608" y="3294"/>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7" name="Line 11"/>
            <p:cNvSpPr>
              <a:spLocks noChangeShapeType="1"/>
            </p:cNvSpPr>
            <p:nvPr/>
          </p:nvSpPr>
          <p:spPr bwMode="auto">
            <a:xfrm>
              <a:off x="1296" y="3294"/>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8" name="Line 12"/>
            <p:cNvSpPr>
              <a:spLocks noChangeShapeType="1"/>
            </p:cNvSpPr>
            <p:nvPr/>
          </p:nvSpPr>
          <p:spPr bwMode="auto">
            <a:xfrm>
              <a:off x="1968" y="3294"/>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9" name="Text Box 14"/>
            <p:cNvSpPr txBox="1">
              <a:spLocks noChangeArrowheads="1"/>
            </p:cNvSpPr>
            <p:nvPr/>
          </p:nvSpPr>
          <p:spPr bwMode="auto">
            <a:xfrm>
              <a:off x="3134" y="3642"/>
              <a:ext cx="40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en-US" sz="1600" dirty="0" smtClean="0">
                  <a:ea typeface="Arial Unicode MS" pitchFamily="34" charset="-128"/>
                  <a:cs typeface="Arial Unicode MS" pitchFamily="34" charset="-128"/>
                </a:rPr>
                <a:t>2016</a:t>
              </a:r>
              <a:endParaRPr lang="en-GB" altLang="en-US" sz="1600" dirty="0">
                <a:ea typeface="Arial Unicode MS" pitchFamily="34" charset="-128"/>
                <a:cs typeface="Arial Unicode MS" pitchFamily="34" charset="-128"/>
              </a:endParaRPr>
            </a:p>
          </p:txBody>
        </p:sp>
        <p:sp>
          <p:nvSpPr>
            <p:cNvPr id="15390" name="Text Box 15"/>
            <p:cNvSpPr txBox="1">
              <a:spLocks noChangeArrowheads="1"/>
            </p:cNvSpPr>
            <p:nvPr/>
          </p:nvSpPr>
          <p:spPr bwMode="auto">
            <a:xfrm>
              <a:off x="3791" y="3642"/>
              <a:ext cx="40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en-US" sz="1600" dirty="0" smtClean="0">
                  <a:ea typeface="Arial Unicode MS" pitchFamily="34" charset="-128"/>
                  <a:cs typeface="Arial Unicode MS" pitchFamily="34" charset="-128"/>
                </a:rPr>
                <a:t>2017</a:t>
              </a:r>
              <a:endParaRPr lang="en-GB" altLang="en-US" sz="1600" dirty="0">
                <a:ea typeface="Arial Unicode MS" pitchFamily="34" charset="-128"/>
                <a:cs typeface="Arial Unicode MS" pitchFamily="34" charset="-128"/>
              </a:endParaRPr>
            </a:p>
          </p:txBody>
        </p:sp>
        <p:sp>
          <p:nvSpPr>
            <p:cNvPr id="15391" name="Text Box 16"/>
            <p:cNvSpPr txBox="1">
              <a:spLocks noChangeArrowheads="1"/>
            </p:cNvSpPr>
            <p:nvPr/>
          </p:nvSpPr>
          <p:spPr bwMode="auto">
            <a:xfrm>
              <a:off x="4415" y="3620"/>
              <a:ext cx="40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en-US" sz="1600" dirty="0" smtClean="0">
                  <a:ea typeface="Arial Unicode MS" pitchFamily="34" charset="-128"/>
                  <a:cs typeface="Arial Unicode MS" pitchFamily="34" charset="-128"/>
                </a:rPr>
                <a:t>2018</a:t>
              </a:r>
              <a:endParaRPr lang="en-GB" altLang="en-US" sz="1600" dirty="0">
                <a:ea typeface="Arial Unicode MS" pitchFamily="34" charset="-128"/>
                <a:cs typeface="Arial Unicode MS" pitchFamily="34" charset="-128"/>
              </a:endParaRPr>
            </a:p>
          </p:txBody>
        </p:sp>
        <p:sp>
          <p:nvSpPr>
            <p:cNvPr id="15392" name="Text Box 17"/>
            <p:cNvSpPr txBox="1">
              <a:spLocks noChangeArrowheads="1"/>
            </p:cNvSpPr>
            <p:nvPr/>
          </p:nvSpPr>
          <p:spPr bwMode="auto">
            <a:xfrm>
              <a:off x="2447" y="3620"/>
              <a:ext cx="40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en-US" sz="1600" dirty="0" smtClean="0">
                  <a:ea typeface="Arial Unicode MS" pitchFamily="34" charset="-128"/>
                  <a:cs typeface="Arial Unicode MS" pitchFamily="34" charset="-128"/>
                </a:rPr>
                <a:t>2015</a:t>
              </a:r>
              <a:endParaRPr lang="en-GB" altLang="en-US" sz="1600" dirty="0">
                <a:ea typeface="Arial Unicode MS" pitchFamily="34" charset="-128"/>
                <a:cs typeface="Arial Unicode MS" pitchFamily="34" charset="-128"/>
              </a:endParaRPr>
            </a:p>
          </p:txBody>
        </p:sp>
        <p:sp>
          <p:nvSpPr>
            <p:cNvPr id="15393" name="Text Box 18"/>
            <p:cNvSpPr txBox="1">
              <a:spLocks noChangeArrowheads="1"/>
            </p:cNvSpPr>
            <p:nvPr/>
          </p:nvSpPr>
          <p:spPr bwMode="auto">
            <a:xfrm>
              <a:off x="1775" y="3620"/>
              <a:ext cx="40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en-US" sz="1600" dirty="0" smtClean="0">
                  <a:ea typeface="Arial Unicode MS" pitchFamily="34" charset="-128"/>
                  <a:cs typeface="Arial Unicode MS" pitchFamily="34" charset="-128"/>
                </a:rPr>
                <a:t>2014</a:t>
              </a:r>
              <a:endParaRPr lang="en-GB" altLang="en-US" sz="1600" dirty="0">
                <a:ea typeface="Arial Unicode MS" pitchFamily="34" charset="-128"/>
                <a:cs typeface="Arial Unicode MS" pitchFamily="34" charset="-128"/>
              </a:endParaRPr>
            </a:p>
          </p:txBody>
        </p:sp>
        <p:sp>
          <p:nvSpPr>
            <p:cNvPr id="15394" name="Text Box 19"/>
            <p:cNvSpPr txBox="1">
              <a:spLocks noChangeArrowheads="1"/>
            </p:cNvSpPr>
            <p:nvPr/>
          </p:nvSpPr>
          <p:spPr bwMode="auto">
            <a:xfrm>
              <a:off x="1103" y="3620"/>
              <a:ext cx="40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en-US" sz="1600" dirty="0" smtClean="0">
                  <a:ea typeface="Arial Unicode MS" pitchFamily="34" charset="-128"/>
                  <a:cs typeface="Arial Unicode MS" pitchFamily="34" charset="-128"/>
                </a:rPr>
                <a:t>2013</a:t>
              </a:r>
              <a:endParaRPr lang="en-GB" altLang="en-US" sz="1600" dirty="0">
                <a:ea typeface="Arial Unicode MS" pitchFamily="34" charset="-128"/>
                <a:cs typeface="Arial Unicode MS" pitchFamily="34" charset="-128"/>
              </a:endParaRPr>
            </a:p>
          </p:txBody>
        </p:sp>
        <p:sp>
          <p:nvSpPr>
            <p:cNvPr id="15395" name="Text Box 20"/>
            <p:cNvSpPr txBox="1">
              <a:spLocks noChangeArrowheads="1"/>
            </p:cNvSpPr>
            <p:nvPr/>
          </p:nvSpPr>
          <p:spPr bwMode="auto">
            <a:xfrm>
              <a:off x="431" y="3620"/>
              <a:ext cx="40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en-US" sz="1600" dirty="0" smtClean="0">
                  <a:ea typeface="Arial Unicode MS" pitchFamily="34" charset="-128"/>
                  <a:cs typeface="Arial Unicode MS" pitchFamily="34" charset="-128"/>
                </a:rPr>
                <a:t>2012</a:t>
              </a:r>
              <a:endParaRPr lang="en-GB" altLang="en-US" sz="1600" dirty="0">
                <a:ea typeface="Arial Unicode MS" pitchFamily="34" charset="-128"/>
                <a:cs typeface="Arial Unicode MS" pitchFamily="34" charset="-128"/>
              </a:endParaRPr>
            </a:p>
          </p:txBody>
        </p:sp>
      </p:grpSp>
      <p:sp>
        <p:nvSpPr>
          <p:cNvPr id="15378" name="Line 21"/>
          <p:cNvSpPr>
            <a:spLocks noChangeShapeType="1"/>
          </p:cNvSpPr>
          <p:nvPr/>
        </p:nvSpPr>
        <p:spPr bwMode="auto">
          <a:xfrm>
            <a:off x="755650" y="4868863"/>
            <a:ext cx="5253038"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9" name="Text Box 22"/>
          <p:cNvSpPr txBox="1">
            <a:spLocks noChangeArrowheads="1"/>
          </p:cNvSpPr>
          <p:nvPr/>
        </p:nvSpPr>
        <p:spPr bwMode="auto">
          <a:xfrm>
            <a:off x="5292725" y="4005263"/>
            <a:ext cx="130997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a-IR" altLang="en-US" sz="1800" dirty="0" smtClean="0">
                <a:ea typeface="Arial Unicode MS" pitchFamily="34" charset="-128"/>
                <a:cs typeface="B Titr" pitchFamily="2" charset="-78"/>
              </a:rPr>
              <a:t>تاریخ فایلینگ</a:t>
            </a:r>
            <a:endParaRPr lang="en-GB" altLang="en-US" sz="1800" dirty="0">
              <a:ea typeface="Arial Unicode MS" pitchFamily="34" charset="-128"/>
              <a:cs typeface="B Titr" pitchFamily="2" charset="-78"/>
            </a:endParaRPr>
          </a:p>
        </p:txBody>
      </p:sp>
      <p:pic>
        <p:nvPicPr>
          <p:cNvPr id="1538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2627313"/>
            <a:ext cx="1622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319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el 1"/>
          <p:cNvSpPr>
            <a:spLocks noGrp="1"/>
          </p:cNvSpPr>
          <p:nvPr>
            <p:ph type="title"/>
          </p:nvPr>
        </p:nvSpPr>
        <p:spPr>
          <a:xfrm>
            <a:off x="755650" y="390525"/>
            <a:ext cx="7905750" cy="638175"/>
          </a:xfrm>
        </p:spPr>
        <p:txBody>
          <a:bodyPr lIns="91440" tIns="45720" rIns="91440" bIns="45720" anchor="ctr">
            <a:normAutofit/>
          </a:bodyPr>
          <a:lstStyle/>
          <a:p>
            <a:pPr algn="ctr" rtl="1" eaLnBrk="1" hangingPunct="1"/>
            <a:r>
              <a:rPr lang="fa-IR" altLang="en-US" sz="3200" dirty="0" smtClean="0">
                <a:solidFill>
                  <a:schemeClr val="accent1">
                    <a:lumMod val="75000"/>
                  </a:schemeClr>
                </a:solidFill>
                <a:effectLst>
                  <a:outerShdw blurRad="38100" dist="38100" dir="2700000" algn="tl">
                    <a:srgbClr val="000000">
                      <a:alpha val="43137"/>
                    </a:srgbClr>
                  </a:outerShdw>
                </a:effectLst>
                <a:cs typeface="B Titr" pitchFamily="2" charset="-78"/>
              </a:rPr>
              <a:t>بایدها و نبایدهای حفاظت از اختراع</a:t>
            </a:r>
            <a:endParaRPr lang="en-US" altLang="en-US" sz="3200" dirty="0" smtClean="0">
              <a:solidFill>
                <a:schemeClr val="accent1">
                  <a:lumMod val="75000"/>
                </a:schemeClr>
              </a:solidFill>
              <a:effectLst>
                <a:outerShdw blurRad="38100" dist="38100" dir="2700000" algn="tl">
                  <a:srgbClr val="000000">
                    <a:alpha val="43137"/>
                  </a:srgbClr>
                </a:outerShdw>
              </a:effectLst>
              <a:cs typeface="B Titr" pitchFamily="2" charset="-78"/>
            </a:endParaRPr>
          </a:p>
        </p:txBody>
      </p:sp>
      <p:sp>
        <p:nvSpPr>
          <p:cNvPr id="16388" name="Textfeld 15"/>
          <p:cNvSpPr txBox="1">
            <a:spLocks noChangeArrowheads="1"/>
          </p:cNvSpPr>
          <p:nvPr/>
        </p:nvSpPr>
        <p:spPr bwMode="auto">
          <a:xfrm>
            <a:off x="1907704" y="1341438"/>
            <a:ext cx="7007696" cy="442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spcBef>
                <a:spcPct val="20000"/>
              </a:spcBef>
              <a:buFont typeface="Wingdings" pitchFamily="2" charset="2"/>
              <a:buChar char="§"/>
              <a:tabLst>
                <a:tab pos="361950" algn="l"/>
              </a:tabLst>
              <a:defRPr sz="2000">
                <a:solidFill>
                  <a:schemeClr val="tx1"/>
                </a:solidFill>
                <a:latin typeface="Arial" pitchFamily="34" charset="0"/>
              </a:defRPr>
            </a:lvl1pPr>
            <a:lvl2pPr marL="742950" indent="-285750" eaLnBrk="0" hangingPunct="0">
              <a:spcBef>
                <a:spcPct val="20000"/>
              </a:spcBef>
              <a:buChar char="–"/>
              <a:tabLst>
                <a:tab pos="361950" algn="l"/>
              </a:tabLst>
              <a:defRPr sz="2000">
                <a:solidFill>
                  <a:schemeClr val="tx1"/>
                </a:solidFill>
                <a:latin typeface="Arial" pitchFamily="34" charset="0"/>
              </a:defRPr>
            </a:lvl2pPr>
            <a:lvl3pPr marL="1143000" indent="-228600" eaLnBrk="0" hangingPunct="0">
              <a:spcBef>
                <a:spcPct val="20000"/>
              </a:spcBef>
              <a:buChar char="•"/>
              <a:tabLst>
                <a:tab pos="361950" algn="l"/>
              </a:tabLst>
              <a:defRPr sz="2000">
                <a:solidFill>
                  <a:schemeClr val="tx1"/>
                </a:solidFill>
                <a:latin typeface="Arial" pitchFamily="34" charset="0"/>
              </a:defRPr>
            </a:lvl3pPr>
            <a:lvl4pPr marL="1600200" indent="-228600" eaLnBrk="0" hangingPunct="0">
              <a:spcBef>
                <a:spcPct val="20000"/>
              </a:spcBef>
              <a:buChar char="–"/>
              <a:tabLst>
                <a:tab pos="361950" algn="l"/>
              </a:tabLst>
              <a:defRPr sz="2000">
                <a:solidFill>
                  <a:schemeClr val="tx1"/>
                </a:solidFill>
                <a:latin typeface="Arial" pitchFamily="34" charset="0"/>
              </a:defRPr>
            </a:lvl4pPr>
            <a:lvl5pPr marL="2057400" indent="-228600" eaLnBrk="0" hangingPunct="0">
              <a:spcBef>
                <a:spcPct val="20000"/>
              </a:spcBef>
              <a:buChar char="»"/>
              <a:tabLst>
                <a:tab pos="36195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36195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36195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36195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361950" algn="l"/>
              </a:tabLst>
              <a:defRPr sz="2000">
                <a:solidFill>
                  <a:schemeClr val="tx1"/>
                </a:solidFill>
                <a:latin typeface="Arial" pitchFamily="34" charset="0"/>
              </a:defRPr>
            </a:lvl9pPr>
          </a:lstStyle>
          <a:p>
            <a:pPr marL="0" indent="0" algn="just" rtl="1" eaLnBrk="1" hangingPunct="1">
              <a:spcBef>
                <a:spcPts val="600"/>
              </a:spcBef>
              <a:spcAft>
                <a:spcPts val="600"/>
              </a:spcAft>
              <a:buFont typeface="Wingdings" pitchFamily="2" charset="2"/>
              <a:buNone/>
              <a:defRPr/>
            </a:pPr>
            <a:r>
              <a:rPr lang="fa-IR" altLang="en-US" sz="2800" dirty="0" smtClean="0">
                <a:cs typeface="B Titr" pitchFamily="2" charset="-78"/>
              </a:rPr>
              <a:t>نبایدها :</a:t>
            </a:r>
            <a:endParaRPr lang="en-US" altLang="en-US" sz="2800" dirty="0" smtClean="0">
              <a:cs typeface="B Titr" pitchFamily="2" charset="-78"/>
            </a:endParaRPr>
          </a:p>
          <a:p>
            <a:pPr algn="just" rtl="1" eaLnBrk="1" hangingPunct="1">
              <a:spcBef>
                <a:spcPts val="600"/>
              </a:spcBef>
              <a:spcAft>
                <a:spcPts val="600"/>
              </a:spcAft>
              <a:buFont typeface="Arial" pitchFamily="34" charset="0"/>
              <a:buChar char="•"/>
              <a:defRPr/>
            </a:pPr>
            <a:r>
              <a:rPr lang="fa-IR" altLang="en-US" sz="2200" dirty="0" smtClean="0">
                <a:cs typeface="B Titr" pitchFamily="2" charset="-78"/>
              </a:rPr>
              <a:t>قبل از فایلینگ مقاله، خبر، ارائه شفاهی، پوستر، خلاصه مقاله، سخنرانی یا پست وبلاگی منتشر نکنید</a:t>
            </a:r>
          </a:p>
          <a:p>
            <a:pPr algn="just" rtl="1" eaLnBrk="1" hangingPunct="1">
              <a:spcBef>
                <a:spcPts val="600"/>
              </a:spcBef>
              <a:spcAft>
                <a:spcPts val="600"/>
              </a:spcAft>
              <a:buFont typeface="Arial" pitchFamily="34" charset="0"/>
              <a:buChar char="•"/>
              <a:defRPr/>
            </a:pPr>
            <a:r>
              <a:rPr lang="fa-IR" altLang="en-US" sz="2200" dirty="0" smtClean="0">
                <a:cs typeface="B Titr" pitchFamily="2" charset="-78"/>
              </a:rPr>
              <a:t>هیچ محصولی که حاوی اختراع شما هست را قبل از فایلینگ نفروشید</a:t>
            </a:r>
          </a:p>
          <a:p>
            <a:pPr marL="0" indent="0" algn="just" rtl="1" eaLnBrk="1" hangingPunct="1">
              <a:spcBef>
                <a:spcPts val="600"/>
              </a:spcBef>
              <a:spcAft>
                <a:spcPts val="600"/>
              </a:spcAft>
              <a:buFont typeface="Wingdings" pitchFamily="2" charset="2"/>
              <a:buNone/>
              <a:defRPr/>
            </a:pPr>
            <a:r>
              <a:rPr lang="fa-IR" altLang="en-US" sz="2800" dirty="0" smtClean="0">
                <a:cs typeface="B Titr" pitchFamily="2" charset="-78"/>
              </a:rPr>
              <a:t>بایدها :</a:t>
            </a:r>
          </a:p>
          <a:p>
            <a:pPr algn="just" rtl="1" eaLnBrk="1" hangingPunct="1">
              <a:spcBef>
                <a:spcPts val="600"/>
              </a:spcBef>
              <a:spcAft>
                <a:spcPts val="600"/>
              </a:spcAft>
              <a:buFont typeface="Arial" pitchFamily="34" charset="0"/>
              <a:buChar char="•"/>
              <a:defRPr/>
            </a:pPr>
            <a:r>
              <a:rPr lang="fa-IR" altLang="en-US" sz="2200" dirty="0" smtClean="0">
                <a:cs typeface="B Titr" pitchFamily="2" charset="-78"/>
              </a:rPr>
              <a:t>زمان افشا برای کسی قرارداد محرمانگی امضا نمائید ( </a:t>
            </a:r>
            <a:r>
              <a:rPr lang="en-US" altLang="en-US" sz="2200" dirty="0" smtClean="0">
                <a:cs typeface="B Titr" pitchFamily="2" charset="-78"/>
              </a:rPr>
              <a:t>NDA</a:t>
            </a:r>
            <a:r>
              <a:rPr lang="fa-IR" altLang="en-US" sz="2200" dirty="0" smtClean="0">
                <a:cs typeface="B Titr" pitchFamily="2" charset="-78"/>
              </a:rPr>
              <a:t>)</a:t>
            </a:r>
          </a:p>
          <a:p>
            <a:pPr algn="just" rtl="1" eaLnBrk="1" hangingPunct="1">
              <a:spcBef>
                <a:spcPts val="600"/>
              </a:spcBef>
              <a:spcAft>
                <a:spcPts val="600"/>
              </a:spcAft>
              <a:buFont typeface="Arial" pitchFamily="34" charset="0"/>
              <a:buChar char="•"/>
              <a:defRPr/>
            </a:pPr>
            <a:r>
              <a:rPr lang="fa-IR" altLang="en-US" sz="2200" dirty="0" smtClean="0">
                <a:cs typeface="B Titr" pitchFamily="2" charset="-78"/>
              </a:rPr>
              <a:t>به دنبال مشاوره های تخصصی از همان ابتدای کار باشید</a:t>
            </a:r>
          </a:p>
          <a:p>
            <a:pPr algn="just" rtl="1" eaLnBrk="1" hangingPunct="1">
              <a:spcBef>
                <a:spcPts val="600"/>
              </a:spcBef>
              <a:spcAft>
                <a:spcPts val="600"/>
              </a:spcAft>
              <a:buFont typeface="Arial" pitchFamily="34" charset="0"/>
              <a:buChar char="•"/>
              <a:defRPr/>
            </a:pPr>
            <a:r>
              <a:rPr lang="fa-IR" altLang="en-US" sz="2200" dirty="0" smtClean="0">
                <a:cs typeface="B Titr" pitchFamily="2" charset="-78"/>
              </a:rPr>
              <a:t>قبل از هر کس دیگری فایل کنید.</a:t>
            </a:r>
          </a:p>
          <a:p>
            <a:pPr algn="just" rtl="1" eaLnBrk="1" hangingPunct="1">
              <a:lnSpc>
                <a:spcPct val="130000"/>
              </a:lnSpc>
              <a:spcBef>
                <a:spcPct val="0"/>
              </a:spcBef>
              <a:spcAft>
                <a:spcPts val="600"/>
              </a:spcAft>
              <a:buFontTx/>
              <a:buNone/>
              <a:defRPr/>
            </a:pPr>
            <a:endParaRPr lang="en-US" altLang="en-US" sz="2200" dirty="0" smtClean="0">
              <a:cs typeface="B Titr" pitchFamily="2" charset="-78"/>
            </a:endParaRPr>
          </a:p>
        </p:txBody>
      </p:sp>
      <p:grpSp>
        <p:nvGrpSpPr>
          <p:cNvPr id="16390" name="Group 9"/>
          <p:cNvGrpSpPr>
            <a:grpSpLocks/>
          </p:cNvGrpSpPr>
          <p:nvPr/>
        </p:nvGrpSpPr>
        <p:grpSpPr bwMode="auto">
          <a:xfrm>
            <a:off x="119062" y="4936735"/>
            <a:ext cx="1666875" cy="1044575"/>
            <a:chOff x="469" y="2500"/>
            <a:chExt cx="1050" cy="658"/>
          </a:xfrm>
        </p:grpSpPr>
        <p:pic>
          <p:nvPicPr>
            <p:cNvPr id="16399" name="Picture 18" descr="dv1925025"/>
            <p:cNvPicPr>
              <a:picLocks noChangeAspect="1" noChangeArrowheads="1"/>
            </p:cNvPicPr>
            <p:nvPr/>
          </p:nvPicPr>
          <p:blipFill>
            <a:blip r:embed="rId3">
              <a:extLst>
                <a:ext uri="{28A0092B-C50C-407E-A947-70E740481C1C}">
                  <a14:useLocalDpi xmlns:a14="http://schemas.microsoft.com/office/drawing/2010/main" val="0"/>
                </a:ext>
              </a:extLst>
            </a:blip>
            <a:srcRect b="16814"/>
            <a:stretch>
              <a:fillRect/>
            </a:stretch>
          </p:blipFill>
          <p:spPr bwMode="auto">
            <a:xfrm>
              <a:off x="521" y="2500"/>
              <a:ext cx="998"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feld 36"/>
            <p:cNvSpPr txBox="1">
              <a:spLocks noChangeArrowheads="1"/>
            </p:cNvSpPr>
            <p:nvPr/>
          </p:nvSpPr>
          <p:spPr bwMode="auto">
            <a:xfrm rot="-2030644">
              <a:off x="469" y="2545"/>
              <a:ext cx="94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800" b="1">
                  <a:solidFill>
                    <a:schemeClr val="accent1"/>
                  </a:solidFill>
                </a:rPr>
                <a:t>NDA</a:t>
              </a:r>
            </a:p>
          </p:txBody>
        </p:sp>
      </p:grpSp>
      <p:pic>
        <p:nvPicPr>
          <p:cNvPr id="16394" name="Picture 18"/>
          <p:cNvPicPr>
            <a:picLocks noChangeAspect="1" noChangeArrowheads="1"/>
          </p:cNvPicPr>
          <p:nvPr/>
        </p:nvPicPr>
        <p:blipFill>
          <a:blip r:embed="rId4">
            <a:extLst>
              <a:ext uri="{28A0092B-C50C-407E-A947-70E740481C1C}">
                <a14:useLocalDpi xmlns:a14="http://schemas.microsoft.com/office/drawing/2010/main" val="0"/>
              </a:ext>
            </a:extLst>
          </a:blip>
          <a:srcRect t="2487"/>
          <a:stretch>
            <a:fillRect/>
          </a:stretch>
        </p:blipFill>
        <p:spPr bwMode="auto">
          <a:xfrm>
            <a:off x="4071938" y="5329238"/>
            <a:ext cx="9652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9"/>
          <p:cNvPicPr>
            <a:picLocks noChangeAspect="1" noChangeArrowheads="1"/>
          </p:cNvPicPr>
          <p:nvPr/>
        </p:nvPicPr>
        <p:blipFill>
          <a:blip r:embed="rId5">
            <a:extLst>
              <a:ext uri="{28A0092B-C50C-407E-A947-70E740481C1C}">
                <a14:useLocalDpi xmlns:a14="http://schemas.microsoft.com/office/drawing/2010/main" val="0"/>
              </a:ext>
            </a:extLst>
          </a:blip>
          <a:srcRect t="3937"/>
          <a:stretch>
            <a:fillRect/>
          </a:stretch>
        </p:blipFill>
        <p:spPr bwMode="auto">
          <a:xfrm>
            <a:off x="2672748" y="5864225"/>
            <a:ext cx="1371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5"/>
          <p:cNvGrpSpPr>
            <a:grpSpLocks/>
          </p:cNvGrpSpPr>
          <p:nvPr/>
        </p:nvGrpSpPr>
        <p:grpSpPr bwMode="auto">
          <a:xfrm>
            <a:off x="201612" y="3647269"/>
            <a:ext cx="1584325" cy="1044575"/>
            <a:chOff x="521" y="1661"/>
            <a:chExt cx="998" cy="658"/>
          </a:xfrm>
        </p:grpSpPr>
        <p:pic>
          <p:nvPicPr>
            <p:cNvPr id="21" name="Picture 17" descr="stk316015rkn"/>
            <p:cNvPicPr>
              <a:picLocks noChangeAspect="1" noChangeArrowheads="1"/>
            </p:cNvPicPr>
            <p:nvPr/>
          </p:nvPicPr>
          <p:blipFill>
            <a:blip r:embed="rId6">
              <a:extLst>
                <a:ext uri="{28A0092B-C50C-407E-A947-70E740481C1C}">
                  <a14:useLocalDpi xmlns:a14="http://schemas.microsoft.com/office/drawing/2010/main" val="0"/>
                </a:ext>
              </a:extLst>
            </a:blip>
            <a:srcRect t="44839"/>
            <a:stretch>
              <a:fillRect/>
            </a:stretch>
          </p:blipFill>
          <p:spPr bwMode="auto">
            <a:xfrm>
              <a:off x="521" y="1661"/>
              <a:ext cx="998"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Gerade Verbindung 26"/>
            <p:cNvCxnSpPr>
              <a:cxnSpLocks noChangeShapeType="1"/>
            </p:cNvCxnSpPr>
            <p:nvPr/>
          </p:nvCxnSpPr>
          <p:spPr bwMode="auto">
            <a:xfrm flipV="1">
              <a:off x="610" y="1678"/>
              <a:ext cx="785" cy="601"/>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cxnSp>
          <p:nvCxnSpPr>
            <p:cNvPr id="23" name="Gerade Verbindung 27"/>
            <p:cNvCxnSpPr>
              <a:cxnSpLocks noChangeShapeType="1"/>
            </p:cNvCxnSpPr>
            <p:nvPr/>
          </p:nvCxnSpPr>
          <p:spPr bwMode="auto">
            <a:xfrm rot="10800000">
              <a:off x="610" y="1678"/>
              <a:ext cx="807" cy="601"/>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grpSp>
      <p:grpSp>
        <p:nvGrpSpPr>
          <p:cNvPr id="24" name="Group 12"/>
          <p:cNvGrpSpPr>
            <a:grpSpLocks/>
          </p:cNvGrpSpPr>
          <p:nvPr/>
        </p:nvGrpSpPr>
        <p:grpSpPr bwMode="auto">
          <a:xfrm>
            <a:off x="190500" y="2386794"/>
            <a:ext cx="1584325" cy="1036638"/>
            <a:chOff x="521" y="799"/>
            <a:chExt cx="998" cy="653"/>
          </a:xfrm>
        </p:grpSpPr>
        <p:pic>
          <p:nvPicPr>
            <p:cNvPr id="25" name="Picture 16" descr="dv6560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799"/>
              <a:ext cx="998"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Gerade Verbindung 24"/>
            <p:cNvCxnSpPr>
              <a:cxnSpLocks noChangeShapeType="1"/>
            </p:cNvCxnSpPr>
            <p:nvPr/>
          </p:nvCxnSpPr>
          <p:spPr bwMode="auto">
            <a:xfrm flipV="1">
              <a:off x="612" y="822"/>
              <a:ext cx="782" cy="598"/>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cxnSp>
          <p:nvCxnSpPr>
            <p:cNvPr id="27" name="Gerade Verbindung 25"/>
            <p:cNvCxnSpPr>
              <a:cxnSpLocks noChangeShapeType="1"/>
            </p:cNvCxnSpPr>
            <p:nvPr/>
          </p:nvCxnSpPr>
          <p:spPr bwMode="auto">
            <a:xfrm rot="10800000">
              <a:off x="612" y="799"/>
              <a:ext cx="759" cy="621"/>
            </a:xfrm>
            <a:prstGeom prst="line">
              <a:avLst/>
            </a:prstGeom>
            <a:noFill/>
            <a:ln w="57150" algn="ctr">
              <a:solidFill>
                <a:srgbClr val="BF3126"/>
              </a:solidFill>
              <a:round/>
              <a:headEnd/>
              <a:tailEnd/>
            </a:ln>
            <a:extLst>
              <a:ext uri="{909E8E84-426E-40DD-AFC4-6F175D3DCCD1}">
                <a14:hiddenFill xmlns:a14="http://schemas.microsoft.com/office/drawing/2010/main">
                  <a:noFill/>
                </a14:hiddenFill>
              </a:ext>
            </a:extLst>
          </p:spPr>
        </p:cxnSp>
      </p:grpSp>
      <p:pic>
        <p:nvPicPr>
          <p:cNvPr id="28" name="Picture 19" descr="57279541"/>
          <p:cNvPicPr>
            <a:picLocks noChangeAspect="1" noChangeArrowheads="1"/>
          </p:cNvPicPr>
          <p:nvPr/>
        </p:nvPicPr>
        <p:blipFill>
          <a:blip r:embed="rId8">
            <a:extLst>
              <a:ext uri="{28A0092B-C50C-407E-A947-70E740481C1C}">
                <a14:useLocalDpi xmlns:a14="http://schemas.microsoft.com/office/drawing/2010/main" val="0"/>
              </a:ext>
            </a:extLst>
          </a:blip>
          <a:srcRect t="50377"/>
          <a:stretch>
            <a:fillRect/>
          </a:stretch>
        </p:blipFill>
        <p:spPr bwMode="auto">
          <a:xfrm>
            <a:off x="190500" y="1089807"/>
            <a:ext cx="15779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2699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21" name="Picture 17"/>
          <p:cNvPicPr>
            <a:picLocks noChangeAspect="1" noChangeArrowheads="1"/>
          </p:cNvPicPr>
          <p:nvPr/>
        </p:nvPicPr>
        <p:blipFill>
          <a:blip r:embed="rId3">
            <a:extLst>
              <a:ext uri="{28A0092B-C50C-407E-A947-70E740481C1C}">
                <a14:useLocalDpi xmlns:a14="http://schemas.microsoft.com/office/drawing/2010/main" val="0"/>
              </a:ext>
            </a:extLst>
          </a:blip>
          <a:srcRect l="11237" r="2496" b="4729"/>
          <a:stretch>
            <a:fillRect/>
          </a:stretch>
        </p:blipFill>
        <p:spPr bwMode="auto">
          <a:xfrm>
            <a:off x="6516688" y="2636838"/>
            <a:ext cx="2238375"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10"/>
          <p:cNvSpPr>
            <a:spLocks noChangeArrowheads="1"/>
          </p:cNvSpPr>
          <p:nvPr/>
        </p:nvSpPr>
        <p:spPr bwMode="auto">
          <a:xfrm>
            <a:off x="971550" y="404813"/>
            <a:ext cx="77263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eaLnBrk="1" hangingPunct="1">
              <a:spcBef>
                <a:spcPct val="0"/>
              </a:spcBef>
              <a:buFontTx/>
              <a:buNone/>
            </a:pPr>
            <a:r>
              <a:rPr lang="fa-IR" altLang="en-US" sz="4000" b="1" dirty="0" smtClean="0">
                <a:solidFill>
                  <a:schemeClr val="accent1">
                    <a:lumMod val="75000"/>
                  </a:schemeClr>
                </a:solidFill>
                <a:effectLst>
                  <a:outerShdw blurRad="38100" dist="38100" dir="2700000" algn="tl">
                    <a:srgbClr val="000000">
                      <a:alpha val="43137"/>
                    </a:srgbClr>
                  </a:outerShdw>
                </a:effectLst>
                <a:ea typeface="Arial Unicode MS" pitchFamily="34" charset="-128"/>
                <a:cs typeface="B Titr" pitchFamily="2" charset="-78"/>
              </a:rPr>
              <a:t>ارزیابی جدید بودن</a:t>
            </a:r>
            <a:endParaRPr lang="en-GB" altLang="en-US" sz="4000" b="1" dirty="0">
              <a:solidFill>
                <a:schemeClr val="accent1">
                  <a:lumMod val="75000"/>
                </a:schemeClr>
              </a:solidFill>
              <a:effectLst>
                <a:outerShdw blurRad="38100" dist="38100" dir="2700000" algn="tl">
                  <a:srgbClr val="000000">
                    <a:alpha val="43137"/>
                  </a:srgbClr>
                </a:outerShdw>
              </a:effectLst>
              <a:ea typeface="Arial Unicode MS" pitchFamily="34" charset="-128"/>
              <a:cs typeface="B Titr" pitchFamily="2" charset="-78"/>
            </a:endParaRPr>
          </a:p>
        </p:txBody>
      </p:sp>
      <p:sp>
        <p:nvSpPr>
          <p:cNvPr id="18436" name="Rectangle 3"/>
          <p:cNvSpPr txBox="1">
            <a:spLocks noChangeArrowheads="1"/>
          </p:cNvSpPr>
          <p:nvPr/>
        </p:nvSpPr>
        <p:spPr bwMode="auto">
          <a:xfrm>
            <a:off x="468313" y="1196975"/>
            <a:ext cx="78914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 typeface="Wingdings" pitchFamily="2" charset="2"/>
              <a:buNone/>
            </a:pPr>
            <a:r>
              <a:rPr lang="en-GB" altLang="en-US" sz="1600" dirty="0" smtClean="0">
                <a:latin typeface="Arial Unicode MS" pitchFamily="34" charset="-128"/>
                <a:ea typeface="Arial Unicode MS" pitchFamily="34" charset="-128"/>
                <a:cs typeface="Arial Unicode MS" pitchFamily="34" charset="-128"/>
              </a:rPr>
              <a:t>Claim:</a:t>
            </a:r>
            <a:r>
              <a:rPr lang="en-GB" altLang="en-US" sz="1600" dirty="0">
                <a:latin typeface="Arial Unicode MS" pitchFamily="34" charset="-128"/>
                <a:ea typeface="Arial Unicode MS" pitchFamily="34" charset="-128"/>
                <a:cs typeface="Arial Unicode MS" pitchFamily="34" charset="-128"/>
              </a:rPr>
              <a:t>	A pouring vessel comprising</a:t>
            </a:r>
          </a:p>
          <a:p>
            <a:pPr eaLnBrk="1" hangingPunct="1">
              <a:lnSpc>
                <a:spcPct val="80000"/>
              </a:lnSpc>
              <a:buFont typeface="Wingdings" pitchFamily="2" charset="2"/>
              <a:buNone/>
            </a:pPr>
            <a:r>
              <a:rPr lang="en-GB" altLang="en-US" sz="1600" dirty="0">
                <a:latin typeface="Arial Unicode MS" pitchFamily="34" charset="-128"/>
                <a:ea typeface="Arial Unicode MS" pitchFamily="34" charset="-128"/>
                <a:cs typeface="Arial Unicode MS" pitchFamily="34" charset="-128"/>
              </a:rPr>
              <a:t>	(a) a compartment for liquids (1),</a:t>
            </a:r>
          </a:p>
          <a:p>
            <a:pPr eaLnBrk="1" hangingPunct="1">
              <a:lnSpc>
                <a:spcPct val="80000"/>
              </a:lnSpc>
              <a:buFont typeface="Wingdings" pitchFamily="2" charset="2"/>
              <a:buNone/>
            </a:pPr>
            <a:r>
              <a:rPr lang="de-CH" altLang="en-US" sz="1600" dirty="0">
                <a:latin typeface="Arial Unicode MS" pitchFamily="34" charset="-128"/>
                <a:ea typeface="Arial Unicode MS" pitchFamily="34" charset="-128"/>
                <a:cs typeface="Arial Unicode MS" pitchFamily="34" charset="-128"/>
              </a:rPr>
              <a:t>	(b) a handle (2),</a:t>
            </a:r>
            <a:endParaRPr lang="en-GB" altLang="en-US" sz="1600" dirty="0">
              <a:latin typeface="Arial Unicode MS" pitchFamily="34" charset="-128"/>
              <a:ea typeface="Arial Unicode MS" pitchFamily="34" charset="-128"/>
              <a:cs typeface="Arial Unicode MS" pitchFamily="34" charset="-128"/>
            </a:endParaRPr>
          </a:p>
          <a:p>
            <a:pPr eaLnBrk="1" hangingPunct="1">
              <a:lnSpc>
                <a:spcPct val="80000"/>
              </a:lnSpc>
              <a:buFont typeface="Wingdings" pitchFamily="2" charset="2"/>
              <a:buNone/>
            </a:pPr>
            <a:r>
              <a:rPr lang="en-GB" altLang="en-US" sz="1600" dirty="0">
                <a:latin typeface="Arial Unicode MS" pitchFamily="34" charset="-128"/>
                <a:ea typeface="Arial Unicode MS" pitchFamily="34" charset="-128"/>
                <a:cs typeface="Arial Unicode MS" pitchFamily="34" charset="-128"/>
              </a:rPr>
              <a:t>	(c) a lid, and</a:t>
            </a:r>
          </a:p>
          <a:p>
            <a:pPr eaLnBrk="1" hangingPunct="1">
              <a:lnSpc>
                <a:spcPct val="80000"/>
              </a:lnSpc>
              <a:buFont typeface="Wingdings" pitchFamily="2" charset="2"/>
              <a:buNone/>
            </a:pPr>
            <a:r>
              <a:rPr lang="en-GB" altLang="en-US" sz="1600" dirty="0">
                <a:latin typeface="Arial Unicode MS" pitchFamily="34" charset="-128"/>
                <a:ea typeface="Arial Unicode MS" pitchFamily="34" charset="-128"/>
                <a:cs typeface="Arial Unicode MS" pitchFamily="34" charset="-128"/>
              </a:rPr>
              <a:t>	(d) two spouts (5) extending from the compartment (1),</a:t>
            </a:r>
          </a:p>
          <a:p>
            <a:pPr eaLnBrk="1" hangingPunct="1">
              <a:lnSpc>
                <a:spcPct val="80000"/>
              </a:lnSpc>
              <a:buFont typeface="Wingdings" pitchFamily="2" charset="2"/>
              <a:buNone/>
            </a:pPr>
            <a:r>
              <a:rPr lang="en-GB" altLang="en-US" sz="1600" dirty="0">
                <a:latin typeface="Arial Unicode MS" pitchFamily="34" charset="-128"/>
                <a:ea typeface="Arial Unicode MS" pitchFamily="34" charset="-128"/>
                <a:cs typeface="Arial Unicode MS" pitchFamily="34" charset="-128"/>
              </a:rPr>
              <a:t>	(e) whereby the tops of the two spouts are arranged at the same height.</a:t>
            </a:r>
          </a:p>
          <a:p>
            <a:pPr eaLnBrk="1" hangingPunct="1">
              <a:lnSpc>
                <a:spcPct val="80000"/>
              </a:lnSpc>
              <a:buFont typeface="Wingdings" pitchFamily="2" charset="2"/>
              <a:buNone/>
            </a:pPr>
            <a:endParaRPr lang="en-GB" altLang="en-US" sz="1600" dirty="0">
              <a:latin typeface="Arial Unicode MS" pitchFamily="34" charset="-128"/>
              <a:ea typeface="Arial Unicode MS" pitchFamily="34" charset="-128"/>
              <a:cs typeface="Arial Unicode MS" pitchFamily="34" charset="-128"/>
            </a:endParaRPr>
          </a:p>
        </p:txBody>
      </p:sp>
      <p:sp>
        <p:nvSpPr>
          <p:cNvPr id="20485" name="Text Box 9"/>
          <p:cNvSpPr txBox="1">
            <a:spLocks noChangeArrowheads="1"/>
          </p:cNvSpPr>
          <p:nvPr/>
        </p:nvSpPr>
        <p:spPr bwMode="auto">
          <a:xfrm rot="10800000">
            <a:off x="466725" y="2924175"/>
            <a:ext cx="461963" cy="3340100"/>
          </a:xfrm>
          <a:prstGeom prst="rect">
            <a:avLst/>
          </a:prstGeom>
          <a:solidFill>
            <a:schemeClr val="accent2">
              <a:lumMod val="20000"/>
              <a:lumOff val="80000"/>
            </a:schemeClr>
          </a:solidFill>
          <a:ln w="25400">
            <a:noFill/>
            <a:miter lim="800000"/>
            <a:headEnd/>
            <a:tailEnd/>
          </a:ln>
        </p:spPr>
        <p:txBody>
          <a:bodyPr vert="eaVert">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Bef>
                <a:spcPct val="50000"/>
              </a:spcBef>
              <a:defRPr/>
            </a:pPr>
            <a:r>
              <a:rPr lang="en-GB" altLang="en-US" dirty="0" smtClean="0">
                <a:ea typeface="Arial Unicode MS" pitchFamily="34" charset="-128"/>
                <a:cs typeface="Arial Unicode MS" pitchFamily="34" charset="-128"/>
              </a:rPr>
              <a:t>Stage 1: Prior art</a:t>
            </a:r>
          </a:p>
        </p:txBody>
      </p:sp>
      <p:sp>
        <p:nvSpPr>
          <p:cNvPr id="20486" name="Rectangle 9"/>
          <p:cNvSpPr>
            <a:spLocks noChangeArrowheads="1"/>
          </p:cNvSpPr>
          <p:nvPr/>
        </p:nvSpPr>
        <p:spPr bwMode="auto">
          <a:xfrm>
            <a:off x="971550" y="2924175"/>
            <a:ext cx="2160588" cy="1200150"/>
          </a:xfrm>
          <a:prstGeom prst="rect">
            <a:avLst/>
          </a:prstGeom>
          <a:solidFill>
            <a:schemeClr val="accent2">
              <a:lumMod val="20000"/>
              <a:lumOff val="80000"/>
            </a:schemeClr>
          </a:solidFill>
          <a:ln w="9525">
            <a:noFill/>
            <a:miter lim="800000"/>
            <a:headEnd/>
            <a:tailEnd/>
          </a:ln>
        </p:spPr>
        <p:txBody>
          <a:bodyPr>
            <a:spAutoFit/>
          </a:bodyPr>
          <a:lstStyle/>
          <a:p>
            <a:pPr>
              <a:defRPr/>
            </a:pPr>
            <a:r>
              <a:rPr lang="en-GB" dirty="0">
                <a:latin typeface="Arial Unicode MS" pitchFamily="34" charset="-128"/>
                <a:ea typeface="Arial Unicode MS" pitchFamily="34" charset="-128"/>
                <a:cs typeface="Arial Unicode MS" pitchFamily="34" charset="-128"/>
              </a:rPr>
              <a:t>The prior art search revealed the following documents:</a:t>
            </a:r>
          </a:p>
        </p:txBody>
      </p:sp>
      <p:sp>
        <p:nvSpPr>
          <p:cNvPr id="73739" name="Rectangle 11"/>
          <p:cNvSpPr>
            <a:spLocks noChangeArrowheads="1"/>
          </p:cNvSpPr>
          <p:nvPr/>
        </p:nvSpPr>
        <p:spPr bwMode="auto">
          <a:xfrm>
            <a:off x="3676650" y="2981325"/>
            <a:ext cx="16557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600" b="1">
                <a:latin typeface="Arial Unicode MS" pitchFamily="34" charset="-128"/>
                <a:ea typeface="Arial Unicode MS" pitchFamily="34" charset="-128"/>
                <a:cs typeface="Arial Unicode MS" pitchFamily="34" charset="-128"/>
              </a:rPr>
              <a:t>Document D1:</a:t>
            </a:r>
          </a:p>
          <a:p>
            <a:pPr eaLnBrk="1" hangingPunct="1">
              <a:spcBef>
                <a:spcPct val="0"/>
              </a:spcBef>
              <a:buFontTx/>
              <a:buNone/>
            </a:pPr>
            <a:r>
              <a:rPr lang="en-GB" altLang="en-US" sz="1600">
                <a:latin typeface="Arial Unicode MS" pitchFamily="34" charset="-128"/>
                <a:ea typeface="Arial Unicode MS" pitchFamily="34" charset="-128"/>
                <a:cs typeface="Arial Unicode MS" pitchFamily="34" charset="-128"/>
              </a:rPr>
              <a:t>A teapot with </a:t>
            </a:r>
            <a:br>
              <a:rPr lang="en-GB" altLang="en-US" sz="1600">
                <a:latin typeface="Arial Unicode MS" pitchFamily="34" charset="-128"/>
                <a:ea typeface="Arial Unicode MS" pitchFamily="34" charset="-128"/>
                <a:cs typeface="Arial Unicode MS" pitchFamily="34" charset="-128"/>
              </a:rPr>
            </a:br>
            <a:r>
              <a:rPr lang="en-GB" altLang="en-US" sz="1600">
                <a:latin typeface="Arial Unicode MS" pitchFamily="34" charset="-128"/>
                <a:ea typeface="Arial Unicode MS" pitchFamily="34" charset="-128"/>
                <a:cs typeface="Arial Unicode MS" pitchFamily="34" charset="-128"/>
              </a:rPr>
              <a:t>one spout.</a:t>
            </a:r>
          </a:p>
          <a:p>
            <a:pPr eaLnBrk="1" hangingPunct="1">
              <a:spcBef>
                <a:spcPct val="0"/>
              </a:spcBef>
              <a:buFontTx/>
              <a:buNone/>
            </a:pPr>
            <a:endParaRPr lang="en-GB" altLang="en-US" sz="1600">
              <a:latin typeface="Arial Unicode MS" pitchFamily="34" charset="-128"/>
              <a:ea typeface="Arial Unicode MS" pitchFamily="34" charset="-128"/>
              <a:cs typeface="Arial Unicode MS" pitchFamily="34" charset="-128"/>
            </a:endParaRPr>
          </a:p>
        </p:txBody>
      </p:sp>
      <p:sp>
        <p:nvSpPr>
          <p:cNvPr id="73741" name="Rectangle 13"/>
          <p:cNvSpPr>
            <a:spLocks noChangeArrowheads="1"/>
          </p:cNvSpPr>
          <p:nvPr/>
        </p:nvSpPr>
        <p:spPr bwMode="auto">
          <a:xfrm>
            <a:off x="971550" y="4581525"/>
            <a:ext cx="1657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600" b="1">
                <a:latin typeface="Arial Unicode MS" pitchFamily="34" charset="-128"/>
                <a:ea typeface="Arial Unicode MS" pitchFamily="34" charset="-128"/>
                <a:cs typeface="Arial Unicode MS" pitchFamily="34" charset="-128"/>
              </a:rPr>
              <a:t>Document D3:</a:t>
            </a:r>
          </a:p>
          <a:p>
            <a:pPr eaLnBrk="1" hangingPunct="1">
              <a:spcBef>
                <a:spcPct val="0"/>
              </a:spcBef>
              <a:buFontTx/>
              <a:buNone/>
            </a:pPr>
            <a:r>
              <a:rPr lang="en-GB" altLang="en-US" sz="1600">
                <a:latin typeface="Arial Unicode MS" pitchFamily="34" charset="-128"/>
                <a:ea typeface="Arial Unicode MS" pitchFamily="34" charset="-128"/>
                <a:cs typeface="Arial Unicode MS" pitchFamily="34" charset="-128"/>
              </a:rPr>
              <a:t>A filter handle with two spouts to be used with a coffee-maker.</a:t>
            </a:r>
          </a:p>
        </p:txBody>
      </p:sp>
      <p:sp>
        <p:nvSpPr>
          <p:cNvPr id="73743" name="Rectangle 15"/>
          <p:cNvSpPr>
            <a:spLocks noChangeArrowheads="1"/>
          </p:cNvSpPr>
          <p:nvPr/>
        </p:nvSpPr>
        <p:spPr bwMode="auto">
          <a:xfrm>
            <a:off x="5003800" y="3644900"/>
            <a:ext cx="38163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600" b="1">
                <a:latin typeface="Arial Unicode MS" pitchFamily="34" charset="-128"/>
                <a:ea typeface="Arial Unicode MS" pitchFamily="34" charset="-128"/>
                <a:cs typeface="Arial Unicode MS" pitchFamily="34" charset="-128"/>
              </a:rPr>
              <a:t>Document D2:</a:t>
            </a:r>
          </a:p>
          <a:p>
            <a:pPr eaLnBrk="1" hangingPunct="1">
              <a:spcBef>
                <a:spcPct val="0"/>
              </a:spcBef>
              <a:buFontTx/>
              <a:buNone/>
            </a:pPr>
            <a:r>
              <a:rPr lang="en-GB" altLang="en-US" sz="1600">
                <a:latin typeface="Arial Unicode MS" pitchFamily="34" charset="-128"/>
                <a:ea typeface="Arial Unicode MS" pitchFamily="34" charset="-128"/>
                <a:cs typeface="Arial Unicode MS" pitchFamily="34" charset="-128"/>
              </a:rPr>
              <a:t>High efficiency distributor for fertilizer. Each rod has several nozzles for spraying liquid.</a:t>
            </a:r>
          </a:p>
        </p:txBody>
      </p:sp>
      <p:sp>
        <p:nvSpPr>
          <p:cNvPr id="17" name="Rectangle 15"/>
          <p:cNvSpPr>
            <a:spLocks noChangeArrowheads="1"/>
          </p:cNvSpPr>
          <p:nvPr/>
        </p:nvSpPr>
        <p:spPr bwMode="auto">
          <a:xfrm>
            <a:off x="3924300" y="4868863"/>
            <a:ext cx="33845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600" b="1">
                <a:latin typeface="Arial Unicode MS" pitchFamily="34" charset="-128"/>
                <a:ea typeface="Arial Unicode MS" pitchFamily="34" charset="-128"/>
                <a:cs typeface="Arial Unicode MS" pitchFamily="34" charset="-128"/>
              </a:rPr>
              <a:t>Document D4:</a:t>
            </a:r>
          </a:p>
          <a:p>
            <a:pPr eaLnBrk="1" hangingPunct="1">
              <a:spcBef>
                <a:spcPct val="0"/>
              </a:spcBef>
              <a:buFontTx/>
              <a:buNone/>
            </a:pPr>
            <a:r>
              <a:rPr lang="en-GB" altLang="en-US" sz="1600">
                <a:latin typeface="Arial Unicode MS" pitchFamily="34" charset="-128"/>
                <a:ea typeface="Arial Unicode MS" pitchFamily="34" charset="-128"/>
                <a:cs typeface="Arial Unicode MS" pitchFamily="34" charset="-128"/>
              </a:rPr>
              <a:t>An oil and vinegar bottle which reveals a second bottle inside.</a:t>
            </a:r>
            <a:r>
              <a:rPr lang="en-GB" altLang="en-US" sz="1600" b="1">
                <a:latin typeface="Arial Unicode MS" pitchFamily="34" charset="-128"/>
                <a:ea typeface="Arial Unicode MS" pitchFamily="34" charset="-128"/>
                <a:cs typeface="Arial Unicode MS" pitchFamily="34" charset="-128"/>
              </a:rPr>
              <a:t> </a:t>
            </a:r>
            <a:r>
              <a:rPr lang="en-GB" altLang="en-US" sz="1600">
                <a:latin typeface="Arial Unicode MS" pitchFamily="34" charset="-128"/>
                <a:ea typeface="Arial Unicode MS" pitchFamily="34" charset="-128"/>
                <a:cs typeface="Arial Unicode MS" pitchFamily="34" charset="-128"/>
              </a:rPr>
              <a:t>The two spouts are cleverly arranged to ensure the second bottle never drips while the first one is in use. </a:t>
            </a:r>
          </a:p>
        </p:txBody>
      </p:sp>
      <p:pic>
        <p:nvPicPr>
          <p:cNvPr id="10241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3860800"/>
            <a:ext cx="87471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4652963"/>
            <a:ext cx="97948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4"/>
          <p:cNvPicPr>
            <a:picLocks noChangeAspect="1" noChangeArrowheads="1"/>
          </p:cNvPicPr>
          <p:nvPr/>
        </p:nvPicPr>
        <p:blipFill>
          <a:blip r:embed="rId6">
            <a:extLst>
              <a:ext uri="{28A0092B-C50C-407E-A947-70E740481C1C}">
                <a14:useLocalDpi xmlns:a14="http://schemas.microsoft.com/office/drawing/2010/main" val="0"/>
              </a:ext>
            </a:extLst>
          </a:blip>
          <a:srcRect b="50780"/>
          <a:stretch>
            <a:fillRect/>
          </a:stretch>
        </p:blipFill>
        <p:spPr bwMode="auto">
          <a:xfrm>
            <a:off x="6516688" y="1009650"/>
            <a:ext cx="1854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Slide Number Placeholder 1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en-US" sz="1200"/>
              <a:t>15</a:t>
            </a:r>
          </a:p>
        </p:txBody>
      </p:sp>
      <p:pic>
        <p:nvPicPr>
          <p:cNvPr id="18448" name="Picture 17" descr="173655712 - pouring espresso"/>
          <p:cNvPicPr>
            <a:picLocks noChangeAspect="1" noChangeArrowheads="1"/>
          </p:cNvPicPr>
          <p:nvPr/>
        </p:nvPicPr>
        <p:blipFill>
          <a:blip r:embed="rId7">
            <a:extLst>
              <a:ext uri="{28A0092B-C50C-407E-A947-70E740481C1C}">
                <a14:useLocalDpi xmlns:a14="http://schemas.microsoft.com/office/drawing/2010/main" val="0"/>
              </a:ext>
            </a:extLst>
          </a:blip>
          <a:srcRect l="11714"/>
          <a:stretch>
            <a:fillRect/>
          </a:stretch>
        </p:blipFill>
        <p:spPr bwMode="auto">
          <a:xfrm>
            <a:off x="2627313" y="4868863"/>
            <a:ext cx="12223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50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37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9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374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73739" grpId="0" autoUpdateAnimBg="0"/>
      <p:bldP spid="73741" grpId="0" autoUpdateAnimBg="0"/>
      <p:bldP spid="73743" grpId="0" autoUpdateAnimBg="0"/>
      <p:bldP spid="1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skilled person - 144971692 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811425"/>
            <a:ext cx="1944216" cy="32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878810" y="20805"/>
            <a:ext cx="6619081" cy="1143000"/>
          </a:xfrm>
        </p:spPr>
        <p:txBody>
          <a:bodyPr/>
          <a:lstStyle/>
          <a:p>
            <a:pPr algn="ctr" rtl="1" eaLnBrk="1" hangingPunct="1"/>
            <a:r>
              <a:rPr lang="fa-IR" altLang="en-US" dirty="0" smtClean="0">
                <a:solidFill>
                  <a:schemeClr val="accent1">
                    <a:lumMod val="75000"/>
                  </a:schemeClr>
                </a:solidFill>
                <a:effectLst>
                  <a:outerShdw blurRad="38100" dist="38100" dir="2700000" algn="tl">
                    <a:srgbClr val="000000">
                      <a:alpha val="43137"/>
                    </a:srgbClr>
                  </a:outerShdw>
                </a:effectLst>
                <a:cs typeface="B Titr" pitchFamily="2" charset="-78"/>
              </a:rPr>
              <a:t>یک اختراع کی ابتکاری است؟</a:t>
            </a:r>
            <a:endParaRPr lang="de-DE" altLang="en-US" dirty="0" smtClean="0">
              <a:solidFill>
                <a:schemeClr val="accent1">
                  <a:lumMod val="75000"/>
                </a:schemeClr>
              </a:solidFill>
              <a:effectLst>
                <a:outerShdw blurRad="38100" dist="38100" dir="2700000" algn="tl">
                  <a:srgbClr val="000000">
                    <a:alpha val="43137"/>
                  </a:srgbClr>
                </a:outerShdw>
              </a:effectLst>
              <a:cs typeface="B Titr" pitchFamily="2" charset="-78"/>
            </a:endParaRPr>
          </a:p>
        </p:txBody>
      </p:sp>
      <p:sp>
        <p:nvSpPr>
          <p:cNvPr id="17412" name="Rectangle 3"/>
          <p:cNvSpPr>
            <a:spLocks noGrp="1" noChangeArrowheads="1"/>
          </p:cNvSpPr>
          <p:nvPr>
            <p:ph type="body" idx="4294967295"/>
          </p:nvPr>
        </p:nvSpPr>
        <p:spPr>
          <a:xfrm>
            <a:off x="2301875" y="1169988"/>
            <a:ext cx="6842125" cy="4684712"/>
          </a:xfrm>
        </p:spPr>
        <p:txBody>
          <a:bodyPr>
            <a:noAutofit/>
          </a:bodyPr>
          <a:lstStyle/>
          <a:p>
            <a:pPr marL="0" indent="0" algn="r" rtl="1" eaLnBrk="1" hangingPunct="1">
              <a:lnSpc>
                <a:spcPct val="150000"/>
              </a:lnSpc>
              <a:buNone/>
            </a:pPr>
            <a:r>
              <a:rPr lang="fa-IR" altLang="en-US" sz="2400" dirty="0" smtClean="0">
                <a:cs typeface="B Titr" pitchFamily="2" charset="-78"/>
              </a:rPr>
              <a:t>زمانیکه برای فردی دارای مهارت عادی در آن فن با توجه به مستندات موجود بدیهی نباشد</a:t>
            </a:r>
            <a:endParaRPr lang="en-US" altLang="en-US" sz="1600" dirty="0" smtClean="0">
              <a:cs typeface="B Titr" pitchFamily="2" charset="-78"/>
            </a:endParaRPr>
          </a:p>
          <a:p>
            <a:pPr algn="r" rtl="1" eaLnBrk="1" hangingPunct="1">
              <a:lnSpc>
                <a:spcPct val="150000"/>
              </a:lnSpc>
            </a:pPr>
            <a:r>
              <a:rPr lang="fa-IR" altLang="en-US" sz="2400" dirty="0" smtClean="0">
                <a:cs typeface="B Titr" pitchFamily="2" charset="-78"/>
              </a:rPr>
              <a:t>فرد دارای مهارت عادی چه کسی است ؟</a:t>
            </a:r>
          </a:p>
          <a:p>
            <a:pPr lvl="1" algn="r" rtl="1" eaLnBrk="1" hangingPunct="1">
              <a:lnSpc>
                <a:spcPct val="150000"/>
              </a:lnSpc>
            </a:pPr>
            <a:r>
              <a:rPr lang="fa-IR" altLang="en-US" dirty="0" smtClean="0">
                <a:cs typeface="B Titr" pitchFamily="2" charset="-78"/>
              </a:rPr>
              <a:t>فردی با مهارتی در همان حوزه فنی</a:t>
            </a:r>
          </a:p>
          <a:p>
            <a:pPr lvl="1" algn="r" rtl="1" eaLnBrk="1" hangingPunct="1">
              <a:lnSpc>
                <a:spcPct val="150000"/>
              </a:lnSpc>
            </a:pPr>
            <a:r>
              <a:rPr lang="fa-IR" altLang="en-US" dirty="0" smtClean="0">
                <a:cs typeface="B Titr" pitchFamily="2" charset="-78"/>
              </a:rPr>
              <a:t>دارای دسترسی به دانش پیشین</a:t>
            </a:r>
          </a:p>
          <a:p>
            <a:pPr lvl="1" algn="r" rtl="1" eaLnBrk="1" hangingPunct="1">
              <a:lnSpc>
                <a:spcPct val="150000"/>
              </a:lnSpc>
            </a:pPr>
            <a:r>
              <a:rPr lang="fa-IR" altLang="en-US" dirty="0" smtClean="0">
                <a:cs typeface="B Titr" pitchFamily="2" charset="-78"/>
              </a:rPr>
              <a:t>آگاه به دانش فنی عمومی</a:t>
            </a:r>
          </a:p>
          <a:p>
            <a:pPr lvl="1" algn="r" rtl="1" eaLnBrk="1" hangingPunct="1">
              <a:lnSpc>
                <a:spcPct val="150000"/>
              </a:lnSpc>
            </a:pPr>
            <a:r>
              <a:rPr lang="fa-IR" altLang="en-US" dirty="0" smtClean="0">
                <a:cs typeface="B Titr" pitchFamily="2" charset="-78"/>
              </a:rPr>
              <a:t>توانمند در فعالیت های روتین فنی و ارزیابی اختراع</a:t>
            </a:r>
            <a:endParaRPr lang="en-GB" altLang="en-US" b="1" dirty="0" smtClean="0">
              <a:solidFill>
                <a:schemeClr val="accent1"/>
              </a:solidFill>
              <a:cs typeface="B Titr" pitchFamily="2" charset="-78"/>
            </a:endParaRPr>
          </a:p>
          <a:p>
            <a:pPr lvl="1" algn="r" rtl="1" eaLnBrk="1" hangingPunct="1">
              <a:lnSpc>
                <a:spcPct val="150000"/>
              </a:lnSpc>
              <a:buFontTx/>
              <a:buNone/>
            </a:pPr>
            <a:r>
              <a:rPr lang="fa-IR" altLang="en-US" b="1" dirty="0" smtClean="0">
                <a:solidFill>
                  <a:schemeClr val="accent1"/>
                </a:solidFill>
                <a:cs typeface="B Titr" pitchFamily="2" charset="-78"/>
              </a:rPr>
              <a:t>این فرد همه چیز را می داند اما تصوری ندارد</a:t>
            </a:r>
            <a:endParaRPr lang="en-GB" altLang="en-US" b="1" dirty="0" smtClean="0">
              <a:solidFill>
                <a:schemeClr val="accent1"/>
              </a:solidFill>
              <a:cs typeface="B Titr" pitchFamily="2" charset="-78"/>
            </a:endParaRPr>
          </a:p>
          <a:p>
            <a:pPr algn="r" rtl="1" eaLnBrk="1" hangingPunct="1">
              <a:lnSpc>
                <a:spcPct val="150000"/>
              </a:lnSpc>
            </a:pPr>
            <a:endParaRPr lang="de-DE" altLang="en-US" sz="2400" dirty="0" smtClean="0">
              <a:cs typeface="B Titr" pitchFamily="2" charset="-78"/>
            </a:endParaRPr>
          </a:p>
        </p:txBody>
      </p:sp>
      <p:sp>
        <p:nvSpPr>
          <p:cNvPr id="17414" name="Slide Number Placeholder 5"/>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en-US" sz="1200"/>
              <a:t>14</a:t>
            </a:r>
          </a:p>
        </p:txBody>
      </p:sp>
      <p:sp>
        <p:nvSpPr>
          <p:cNvPr id="17415" name="AutoShape 6"/>
          <p:cNvSpPr>
            <a:spLocks noChangeArrowheads="1"/>
          </p:cNvSpPr>
          <p:nvPr/>
        </p:nvSpPr>
        <p:spPr bwMode="auto">
          <a:xfrm rot="-5898134">
            <a:off x="51965" y="1523709"/>
            <a:ext cx="1657350" cy="1320800"/>
          </a:xfrm>
          <a:prstGeom prst="cloudCallout">
            <a:avLst>
              <a:gd name="adj1" fmla="val -84486"/>
              <a:gd name="adj2" fmla="val -3463"/>
            </a:avLst>
          </a:prstGeom>
          <a:solidFill>
            <a:schemeClr val="bg1"/>
          </a:solidFill>
          <a:ln w="9525">
            <a:solidFill>
              <a:schemeClr val="tx1"/>
            </a:solidFill>
            <a:round/>
            <a:headEnd/>
            <a:tailEnd/>
          </a:ln>
        </p:spPr>
        <p:txBody>
          <a:bodyPr vert="eaVert" wrap="none" anchor="ct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de-DE" altLang="en-US" sz="2400">
              <a:latin typeface="Times New Roman" pitchFamily="18" charset="0"/>
              <a:ea typeface="Arial Unicode MS" pitchFamily="34" charset="-128"/>
              <a:cs typeface="Arial Unicode MS" pitchFamily="34" charset="-128"/>
            </a:endParaRPr>
          </a:p>
        </p:txBody>
      </p:sp>
      <p:sp>
        <p:nvSpPr>
          <p:cNvPr id="17416" name="AutoShape 17"/>
          <p:cNvSpPr>
            <a:spLocks noChangeArrowheads="1"/>
          </p:cNvSpPr>
          <p:nvPr/>
        </p:nvSpPr>
        <p:spPr bwMode="auto">
          <a:xfrm rot="5400000">
            <a:off x="2059768" y="5430450"/>
            <a:ext cx="647700" cy="648072"/>
          </a:xfrm>
          <a:prstGeom prst="downArrow">
            <a:avLst>
              <a:gd name="adj1" fmla="val 50000"/>
              <a:gd name="adj2" fmla="val 25000"/>
            </a:avLst>
          </a:prstGeom>
          <a:solidFill>
            <a:srgbClr val="F3CCC9"/>
          </a:solidFill>
          <a:ln w="9525">
            <a:solidFill>
              <a:schemeClr val="tx1"/>
            </a:solidFill>
            <a:miter lim="800000"/>
            <a:headEnd/>
            <a:tailEnd/>
          </a:ln>
        </p:spPr>
        <p:txBody>
          <a:bodyPr rot="10800000" wrap="none" anchor="ctr"/>
          <a:lstStyle>
            <a:lvl1pPr eaLnBrk="0" hangingPunct="0">
              <a:spcBef>
                <a:spcPct val="20000"/>
              </a:spcBef>
              <a:buFont typeface="Wingdings" pitchFamily="2" charset="2"/>
              <a:buChar char="§"/>
              <a:defRPr sz="2000">
                <a:solidFill>
                  <a:schemeClr val="tx1"/>
                </a:solidFill>
                <a:latin typeface="Arial" charset="0"/>
              </a:defRPr>
            </a:lvl1pPr>
            <a:lvl2pPr marL="37931725" indent="-37474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en-US" sz="1800"/>
          </a:p>
        </p:txBody>
      </p:sp>
    </p:spTree>
    <p:extLst>
      <p:ext uri="{BB962C8B-B14F-4D97-AF65-F5344CB8AC3E}">
        <p14:creationId xmlns:p14="http://schemas.microsoft.com/office/powerpoint/2010/main" val="1492602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1052513"/>
            <a:ext cx="18605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0"/>
          <p:cNvSpPr>
            <a:spLocks noChangeArrowheads="1"/>
          </p:cNvSpPr>
          <p:nvPr/>
        </p:nvSpPr>
        <p:spPr bwMode="auto">
          <a:xfrm>
            <a:off x="971550" y="333376"/>
            <a:ext cx="77263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eaLnBrk="1" hangingPunct="1">
              <a:spcBef>
                <a:spcPct val="0"/>
              </a:spcBef>
              <a:buFontTx/>
              <a:buNone/>
            </a:pPr>
            <a:r>
              <a:rPr lang="fa-IR" altLang="en-US" sz="4000" b="1" dirty="0" smtClean="0">
                <a:solidFill>
                  <a:schemeClr val="accent1">
                    <a:lumMod val="75000"/>
                  </a:schemeClr>
                </a:solidFill>
                <a:effectLst>
                  <a:outerShdw blurRad="38100" dist="38100" dir="2700000" algn="tl">
                    <a:srgbClr val="000000">
                      <a:alpha val="43137"/>
                    </a:srgbClr>
                  </a:outerShdw>
                </a:effectLst>
                <a:ea typeface="Arial Unicode MS" pitchFamily="34" charset="-128"/>
                <a:cs typeface="B Titr" pitchFamily="2" charset="-78"/>
              </a:rPr>
              <a:t>ارزیابی گام ابتکاری</a:t>
            </a:r>
            <a:endParaRPr lang="en-GB" altLang="en-US" sz="4000" b="1" dirty="0">
              <a:solidFill>
                <a:schemeClr val="accent1">
                  <a:lumMod val="75000"/>
                </a:schemeClr>
              </a:solidFill>
              <a:effectLst>
                <a:outerShdw blurRad="38100" dist="38100" dir="2700000" algn="tl">
                  <a:srgbClr val="000000">
                    <a:alpha val="43137"/>
                  </a:srgbClr>
                </a:outerShdw>
              </a:effectLst>
              <a:ea typeface="Arial Unicode MS" pitchFamily="34" charset="-128"/>
              <a:cs typeface="B Titr" pitchFamily="2" charset="-78"/>
            </a:endParaRPr>
          </a:p>
        </p:txBody>
      </p:sp>
      <p:sp>
        <p:nvSpPr>
          <p:cNvPr id="34819" name="Text Box 8"/>
          <p:cNvSpPr txBox="1">
            <a:spLocks noChangeArrowheads="1"/>
          </p:cNvSpPr>
          <p:nvPr/>
        </p:nvSpPr>
        <p:spPr bwMode="auto">
          <a:xfrm rot="10800000">
            <a:off x="323850" y="2735263"/>
            <a:ext cx="492125" cy="3071812"/>
          </a:xfrm>
          <a:prstGeom prst="rect">
            <a:avLst/>
          </a:prstGeom>
          <a:solidFill>
            <a:srgbClr val="FFCCCC"/>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eaLnBrk="1" hangingPunct="1">
              <a:spcBef>
                <a:spcPct val="50000"/>
              </a:spcBef>
              <a:buFontTx/>
              <a:buNone/>
            </a:pPr>
            <a:r>
              <a:rPr lang="en-GB" altLang="en-US">
                <a:ea typeface="Arial Unicode MS" pitchFamily="34" charset="-128"/>
                <a:cs typeface="Arial Unicode MS" pitchFamily="34" charset="-128"/>
              </a:rPr>
              <a:t>Stage 2: Problem</a:t>
            </a:r>
          </a:p>
        </p:txBody>
      </p:sp>
      <p:sp>
        <p:nvSpPr>
          <p:cNvPr id="34820" name="Text Box 9"/>
          <p:cNvSpPr txBox="1">
            <a:spLocks noChangeArrowheads="1"/>
          </p:cNvSpPr>
          <p:nvPr/>
        </p:nvSpPr>
        <p:spPr bwMode="auto">
          <a:xfrm rot="10800000">
            <a:off x="327025" y="1446213"/>
            <a:ext cx="492125" cy="1008062"/>
          </a:xfrm>
          <a:prstGeom prst="rect">
            <a:avLst/>
          </a:prstGeom>
          <a:solidFill>
            <a:schemeClr val="tx2">
              <a:lumMod val="20000"/>
              <a:lumOff val="80000"/>
            </a:schemeClr>
          </a:solidFill>
          <a:ln w="25400">
            <a:noFill/>
            <a:miter lim="800000"/>
            <a:headEnd/>
            <a:tailEnd/>
          </a:ln>
        </p:spPr>
        <p:txBody>
          <a:bodyPr vert="eaVert">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eaLnBrk="1" hangingPunct="1">
              <a:spcBef>
                <a:spcPct val="50000"/>
              </a:spcBef>
              <a:defRPr/>
            </a:pPr>
            <a:r>
              <a:rPr lang="en-GB" altLang="en-US" sz="2000" dirty="0" smtClean="0">
                <a:ea typeface="Arial Unicode MS" pitchFamily="34" charset="-128"/>
                <a:cs typeface="Arial Unicode MS" pitchFamily="34" charset="-128"/>
              </a:rPr>
              <a:t>Stage 1</a:t>
            </a:r>
          </a:p>
        </p:txBody>
      </p:sp>
      <p:sp>
        <p:nvSpPr>
          <p:cNvPr id="34822" name="Rectangle 9"/>
          <p:cNvSpPr>
            <a:spLocks noChangeArrowheads="1"/>
          </p:cNvSpPr>
          <p:nvPr/>
        </p:nvSpPr>
        <p:spPr bwMode="auto">
          <a:xfrm>
            <a:off x="900113" y="1125538"/>
            <a:ext cx="7632700"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Char char="•"/>
            </a:pPr>
            <a:r>
              <a:rPr lang="en-GB" altLang="en-US" sz="1800" dirty="0">
                <a:ea typeface="Arial Unicode MS" pitchFamily="34" charset="-128"/>
                <a:cs typeface="Arial Unicode MS" pitchFamily="34" charset="-128"/>
              </a:rPr>
              <a:t> Determine the closest prior art and common features:</a:t>
            </a:r>
            <a:br>
              <a:rPr lang="en-GB" altLang="en-US" sz="1800" dirty="0">
                <a:ea typeface="Arial Unicode MS" pitchFamily="34" charset="-128"/>
                <a:cs typeface="Arial Unicode MS" pitchFamily="34" charset="-128"/>
              </a:rPr>
            </a:br>
            <a:r>
              <a:rPr lang="en-GB" altLang="en-US" sz="1800" dirty="0">
                <a:solidFill>
                  <a:srgbClr val="404B56"/>
                </a:solidFill>
                <a:ea typeface="Arial Unicode MS" pitchFamily="34" charset="-128"/>
                <a:cs typeface="Arial Unicode MS" pitchFamily="34" charset="-128"/>
              </a:rPr>
              <a:t>	</a:t>
            </a:r>
            <a:r>
              <a:rPr lang="en-GB" altLang="en-US" sz="1800" dirty="0">
                <a:solidFill>
                  <a:srgbClr val="0070C0"/>
                </a:solidFill>
                <a:ea typeface="Arial Unicode MS" pitchFamily="34" charset="-128"/>
                <a:cs typeface="Arial Unicode MS" pitchFamily="34" charset="-128"/>
              </a:rPr>
              <a:t>(a) a compartment for liquids</a:t>
            </a:r>
          </a:p>
          <a:p>
            <a:pPr eaLnBrk="1" hangingPunct="1">
              <a:spcBef>
                <a:spcPct val="0"/>
              </a:spcBef>
              <a:buFontTx/>
              <a:buNone/>
            </a:pPr>
            <a:r>
              <a:rPr lang="en-GB" altLang="en-US" sz="1800" dirty="0">
                <a:solidFill>
                  <a:srgbClr val="0070C0"/>
                </a:solidFill>
                <a:ea typeface="Arial Unicode MS" pitchFamily="34" charset="-128"/>
                <a:cs typeface="Arial Unicode MS" pitchFamily="34" charset="-128"/>
              </a:rPr>
              <a:t> 	(b) a handle</a:t>
            </a:r>
          </a:p>
          <a:p>
            <a:pPr eaLnBrk="1" hangingPunct="1">
              <a:spcBef>
                <a:spcPct val="0"/>
              </a:spcBef>
              <a:buFontTx/>
              <a:buNone/>
            </a:pPr>
            <a:r>
              <a:rPr lang="en-GB" altLang="en-US" sz="1800" dirty="0">
                <a:solidFill>
                  <a:srgbClr val="0070C0"/>
                </a:solidFill>
                <a:ea typeface="Arial Unicode MS" pitchFamily="34" charset="-128"/>
                <a:cs typeface="Arial Unicode MS" pitchFamily="34" charset="-128"/>
              </a:rPr>
              <a:t>	(c) a lid</a:t>
            </a:r>
          </a:p>
          <a:p>
            <a:pPr eaLnBrk="1" hangingPunct="1">
              <a:spcBef>
                <a:spcPct val="0"/>
              </a:spcBef>
              <a:buFontTx/>
              <a:buNone/>
            </a:pPr>
            <a:r>
              <a:rPr lang="en-GB" altLang="en-US" sz="1800" dirty="0">
                <a:solidFill>
                  <a:srgbClr val="0070C0"/>
                </a:solidFill>
                <a:ea typeface="Arial Unicode MS" pitchFamily="34" charset="-128"/>
                <a:cs typeface="Arial Unicode MS" pitchFamily="34" charset="-128"/>
              </a:rPr>
              <a:t>	(d) one spou</a:t>
            </a:r>
            <a:r>
              <a:rPr lang="en-GB" altLang="en-US" sz="1800" dirty="0">
                <a:solidFill>
                  <a:schemeClr val="bg2"/>
                </a:solidFill>
                <a:ea typeface="Arial Unicode MS" pitchFamily="34" charset="-128"/>
                <a:cs typeface="Arial Unicode MS" pitchFamily="34" charset="-128"/>
              </a:rPr>
              <a:t>t</a:t>
            </a:r>
            <a:br>
              <a:rPr lang="en-GB" altLang="en-US" sz="1800" dirty="0">
                <a:solidFill>
                  <a:schemeClr val="bg2"/>
                </a:solidFill>
                <a:ea typeface="Arial Unicode MS" pitchFamily="34" charset="-128"/>
                <a:cs typeface="Arial Unicode MS" pitchFamily="34" charset="-128"/>
              </a:rPr>
            </a:br>
            <a:endParaRPr lang="en-GB" altLang="en-US" sz="1800" dirty="0">
              <a:solidFill>
                <a:schemeClr val="bg2"/>
              </a:solidFill>
              <a:ea typeface="Arial Unicode MS" pitchFamily="34" charset="-128"/>
              <a:cs typeface="Arial Unicode MS" pitchFamily="34" charset="-128"/>
            </a:endParaRPr>
          </a:p>
          <a:p>
            <a:pPr eaLnBrk="1" hangingPunct="1">
              <a:spcBef>
                <a:spcPct val="0"/>
              </a:spcBef>
              <a:buFontTx/>
              <a:buChar char="•"/>
            </a:pPr>
            <a:r>
              <a:rPr lang="en-GB" altLang="en-US" sz="1800" dirty="0">
                <a:ea typeface="Arial Unicode MS" pitchFamily="34" charset="-128"/>
                <a:cs typeface="Arial Unicode MS" pitchFamily="34" charset="-128"/>
              </a:rPr>
              <a:t> Differences over D1:</a:t>
            </a:r>
          </a:p>
          <a:p>
            <a:pPr eaLnBrk="1" hangingPunct="1">
              <a:spcBef>
                <a:spcPct val="0"/>
              </a:spcBef>
              <a:buFontTx/>
              <a:buNone/>
            </a:pPr>
            <a:r>
              <a:rPr lang="en-GB" altLang="en-US" sz="1800" dirty="0">
                <a:solidFill>
                  <a:schemeClr val="accent2"/>
                </a:solidFill>
                <a:ea typeface="Arial Unicode MS" pitchFamily="34" charset="-128"/>
                <a:cs typeface="Arial Unicode MS" pitchFamily="34" charset="-128"/>
              </a:rPr>
              <a:t>	</a:t>
            </a:r>
            <a:r>
              <a:rPr lang="en-GB" altLang="en-US" sz="1800" dirty="0">
                <a:solidFill>
                  <a:srgbClr val="0070C0"/>
                </a:solidFill>
                <a:ea typeface="Arial Unicode MS" pitchFamily="34" charset="-128"/>
                <a:cs typeface="Arial Unicode MS" pitchFamily="34" charset="-128"/>
              </a:rPr>
              <a:t>- two spouts instead of one </a:t>
            </a:r>
            <a:br>
              <a:rPr lang="en-GB" altLang="en-US" sz="1800" dirty="0">
                <a:solidFill>
                  <a:srgbClr val="0070C0"/>
                </a:solidFill>
                <a:ea typeface="Arial Unicode MS" pitchFamily="34" charset="-128"/>
                <a:cs typeface="Arial Unicode MS" pitchFamily="34" charset="-128"/>
              </a:rPr>
            </a:br>
            <a:r>
              <a:rPr lang="en-GB" altLang="en-US" sz="1800" dirty="0">
                <a:solidFill>
                  <a:srgbClr val="0070C0"/>
                </a:solidFill>
                <a:ea typeface="Arial Unicode MS" pitchFamily="34" charset="-128"/>
                <a:cs typeface="Arial Unicode MS" pitchFamily="34" charset="-128"/>
              </a:rPr>
              <a:t>	- particular arrangement of the spouts</a:t>
            </a:r>
            <a:br>
              <a:rPr lang="en-GB" altLang="en-US" sz="1800" dirty="0">
                <a:solidFill>
                  <a:srgbClr val="0070C0"/>
                </a:solidFill>
                <a:ea typeface="Arial Unicode MS" pitchFamily="34" charset="-128"/>
                <a:cs typeface="Arial Unicode MS" pitchFamily="34" charset="-128"/>
              </a:rPr>
            </a:br>
            <a:endParaRPr lang="en-GB" altLang="en-US" sz="1800" dirty="0">
              <a:solidFill>
                <a:srgbClr val="0070C0"/>
              </a:solidFill>
              <a:ea typeface="Arial Unicode MS" pitchFamily="34" charset="-128"/>
              <a:cs typeface="Arial Unicode MS" pitchFamily="34" charset="-128"/>
            </a:endParaRPr>
          </a:p>
          <a:p>
            <a:pPr eaLnBrk="1" hangingPunct="1">
              <a:spcBef>
                <a:spcPct val="0"/>
              </a:spcBef>
              <a:buFontTx/>
              <a:buChar char="•"/>
            </a:pPr>
            <a:r>
              <a:rPr lang="en-GB" altLang="en-US" sz="1800" dirty="0">
                <a:ea typeface="Arial Unicode MS" pitchFamily="34" charset="-128"/>
                <a:cs typeface="Arial Unicode MS" pitchFamily="34" charset="-128"/>
              </a:rPr>
              <a:t> Drawback of prior art:</a:t>
            </a:r>
          </a:p>
          <a:p>
            <a:pPr lvl="1" eaLnBrk="1" hangingPunct="1">
              <a:spcBef>
                <a:spcPct val="0"/>
              </a:spcBef>
              <a:buFontTx/>
              <a:buNone/>
            </a:pPr>
            <a:r>
              <a:rPr lang="en-GB" altLang="en-US" sz="1800" dirty="0">
                <a:solidFill>
                  <a:schemeClr val="accent2"/>
                </a:solidFill>
                <a:ea typeface="Arial Unicode MS" pitchFamily="34" charset="-128"/>
                <a:cs typeface="Arial Unicode MS" pitchFamily="34" charset="-128"/>
              </a:rPr>
              <a:t>	</a:t>
            </a:r>
            <a:r>
              <a:rPr lang="en-GB" altLang="en-US" sz="1800" dirty="0">
                <a:solidFill>
                  <a:srgbClr val="0070C0"/>
                </a:solidFill>
                <a:ea typeface="Arial Unicode MS" pitchFamily="34" charset="-128"/>
                <a:cs typeface="Arial Unicode MS" pitchFamily="34" charset="-128"/>
              </a:rPr>
              <a:t>- time-consuming</a:t>
            </a:r>
            <a:r>
              <a:rPr lang="en-GB" altLang="en-US" sz="1800" dirty="0">
                <a:solidFill>
                  <a:schemeClr val="bg2"/>
                </a:solidFill>
                <a:ea typeface="Arial Unicode MS" pitchFamily="34" charset="-128"/>
                <a:cs typeface="Arial Unicode MS" pitchFamily="34" charset="-128"/>
              </a:rPr>
              <a:t/>
            </a:r>
            <a:br>
              <a:rPr lang="en-GB" altLang="en-US" sz="1800" dirty="0">
                <a:solidFill>
                  <a:schemeClr val="bg2"/>
                </a:solidFill>
                <a:ea typeface="Arial Unicode MS" pitchFamily="34" charset="-128"/>
                <a:cs typeface="Arial Unicode MS" pitchFamily="34" charset="-128"/>
              </a:rPr>
            </a:br>
            <a:endParaRPr lang="en-GB" altLang="en-US" sz="1800" dirty="0">
              <a:solidFill>
                <a:schemeClr val="bg2"/>
              </a:solidFill>
              <a:ea typeface="Arial Unicode MS" pitchFamily="34" charset="-128"/>
              <a:cs typeface="Arial Unicode MS" pitchFamily="34" charset="-128"/>
            </a:endParaRPr>
          </a:p>
          <a:p>
            <a:pPr eaLnBrk="1" hangingPunct="1">
              <a:spcBef>
                <a:spcPct val="0"/>
              </a:spcBef>
              <a:buFontTx/>
              <a:buChar char="•"/>
            </a:pPr>
            <a:r>
              <a:rPr lang="en-GB" altLang="en-US" sz="1800" dirty="0">
                <a:ea typeface="Arial Unicode MS" pitchFamily="34" charset="-128"/>
                <a:cs typeface="Arial Unicode MS" pitchFamily="34" charset="-128"/>
              </a:rPr>
              <a:t> Advantage/effect of the invention:</a:t>
            </a:r>
          </a:p>
          <a:p>
            <a:pPr eaLnBrk="1" hangingPunct="1">
              <a:spcBef>
                <a:spcPct val="0"/>
              </a:spcBef>
              <a:buFontTx/>
              <a:buNone/>
            </a:pPr>
            <a:r>
              <a:rPr lang="en-GB" altLang="en-US" sz="1800" dirty="0">
                <a:solidFill>
                  <a:schemeClr val="accent2"/>
                </a:solidFill>
                <a:ea typeface="Arial Unicode MS" pitchFamily="34" charset="-128"/>
                <a:cs typeface="Arial Unicode MS" pitchFamily="34" charset="-128"/>
              </a:rPr>
              <a:t>	</a:t>
            </a:r>
            <a:r>
              <a:rPr lang="en-GB" altLang="en-US" sz="1800" dirty="0">
                <a:solidFill>
                  <a:srgbClr val="0070C0"/>
                </a:solidFill>
                <a:ea typeface="Arial Unicode MS" pitchFamily="34" charset="-128"/>
                <a:cs typeface="Arial Unicode MS" pitchFamily="34" charset="-128"/>
              </a:rPr>
              <a:t>- the time needed to fill multiple cups is reduced</a:t>
            </a:r>
            <a:br>
              <a:rPr lang="en-GB" altLang="en-US" sz="1800" dirty="0">
                <a:solidFill>
                  <a:srgbClr val="0070C0"/>
                </a:solidFill>
                <a:ea typeface="Arial Unicode MS" pitchFamily="34" charset="-128"/>
                <a:cs typeface="Arial Unicode MS" pitchFamily="34" charset="-128"/>
              </a:rPr>
            </a:br>
            <a:endParaRPr lang="en-GB" altLang="en-US" sz="1800" dirty="0">
              <a:solidFill>
                <a:srgbClr val="0070C0"/>
              </a:solidFill>
              <a:ea typeface="Arial Unicode MS" pitchFamily="34" charset="-128"/>
              <a:cs typeface="Arial Unicode MS" pitchFamily="34" charset="-128"/>
            </a:endParaRPr>
          </a:p>
          <a:p>
            <a:pPr eaLnBrk="1" hangingPunct="1">
              <a:spcBef>
                <a:spcPct val="0"/>
              </a:spcBef>
              <a:buFontTx/>
              <a:buChar char="•"/>
            </a:pPr>
            <a:r>
              <a:rPr lang="en-GB" altLang="en-US" sz="1800" dirty="0">
                <a:ea typeface="Arial Unicode MS" pitchFamily="34" charset="-128"/>
                <a:cs typeface="Arial Unicode MS" pitchFamily="34" charset="-128"/>
              </a:rPr>
              <a:t> Objective problem to solve:</a:t>
            </a:r>
          </a:p>
          <a:p>
            <a:pPr lvl="1" eaLnBrk="1" hangingPunct="1">
              <a:spcBef>
                <a:spcPct val="0"/>
              </a:spcBef>
              <a:buFontTx/>
              <a:buNone/>
            </a:pPr>
            <a:r>
              <a:rPr lang="en-GB" altLang="en-US" sz="1800" dirty="0">
                <a:solidFill>
                  <a:schemeClr val="accent2"/>
                </a:solidFill>
                <a:ea typeface="Arial Unicode MS" pitchFamily="34" charset="-128"/>
                <a:cs typeface="Arial Unicode MS" pitchFamily="34" charset="-128"/>
              </a:rPr>
              <a:t>	</a:t>
            </a:r>
            <a:r>
              <a:rPr lang="en-GB" altLang="en-US" sz="1800" dirty="0">
                <a:solidFill>
                  <a:srgbClr val="0070C0"/>
                </a:solidFill>
                <a:ea typeface="Arial Unicode MS" pitchFamily="34" charset="-128"/>
                <a:cs typeface="Arial Unicode MS" pitchFamily="34" charset="-128"/>
              </a:rPr>
              <a:t>- how to modify the teapot of D1 </a:t>
            </a:r>
            <a:br>
              <a:rPr lang="en-GB" altLang="en-US" sz="1800" dirty="0">
                <a:solidFill>
                  <a:srgbClr val="0070C0"/>
                </a:solidFill>
                <a:ea typeface="Arial Unicode MS" pitchFamily="34" charset="-128"/>
                <a:cs typeface="Arial Unicode MS" pitchFamily="34" charset="-128"/>
              </a:rPr>
            </a:br>
            <a:r>
              <a:rPr lang="en-GB" altLang="en-US" sz="1800" dirty="0">
                <a:solidFill>
                  <a:srgbClr val="0070C0"/>
                </a:solidFill>
                <a:ea typeface="Arial Unicode MS" pitchFamily="34" charset="-128"/>
                <a:cs typeface="Arial Unicode MS" pitchFamily="34" charset="-128"/>
              </a:rPr>
              <a:t>	  to reduce the time needed to fill multiple cups</a:t>
            </a:r>
          </a:p>
        </p:txBody>
      </p:sp>
      <p:grpSp>
        <p:nvGrpSpPr>
          <p:cNvPr id="2" name="Gruppierung 12"/>
          <p:cNvGrpSpPr>
            <a:grpSpLocks/>
          </p:cNvGrpSpPr>
          <p:nvPr/>
        </p:nvGrpSpPr>
        <p:grpSpPr bwMode="auto">
          <a:xfrm>
            <a:off x="6781800" y="2667000"/>
            <a:ext cx="1747838" cy="1212850"/>
            <a:chOff x="6781800" y="2667000"/>
            <a:chExt cx="1747370" cy="1213054"/>
          </a:xfrm>
        </p:grpSpPr>
        <p:pic>
          <p:nvPicPr>
            <p:cNvPr id="19469" name="Picture 4"/>
            <p:cNvPicPr>
              <a:picLocks noChangeAspect="1" noChangeArrowheads="1"/>
            </p:cNvPicPr>
            <p:nvPr/>
          </p:nvPicPr>
          <p:blipFill>
            <a:blip r:embed="rId4">
              <a:extLst>
                <a:ext uri="{28A0092B-C50C-407E-A947-70E740481C1C}">
                  <a14:useLocalDpi xmlns:a14="http://schemas.microsoft.com/office/drawing/2010/main" val="0"/>
                </a:ext>
              </a:extLst>
            </a:blip>
            <a:srcRect b="52470"/>
            <a:stretch>
              <a:fillRect/>
            </a:stretch>
          </p:blipFill>
          <p:spPr bwMode="auto">
            <a:xfrm>
              <a:off x="6934200" y="2667000"/>
              <a:ext cx="1594970" cy="121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Oval 8"/>
            <p:cNvSpPr>
              <a:spLocks noChangeArrowheads="1"/>
            </p:cNvSpPr>
            <p:nvPr/>
          </p:nvSpPr>
          <p:spPr bwMode="auto">
            <a:xfrm>
              <a:off x="6781800" y="2743213"/>
              <a:ext cx="1218874" cy="838341"/>
            </a:xfrm>
            <a:prstGeom prst="ellipse">
              <a:avLst/>
            </a:prstGeom>
            <a:noFill/>
            <a:ln w="28575">
              <a:solidFill>
                <a:srgbClr val="BF3126"/>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en-US" sz="1800">
                <a:solidFill>
                  <a:srgbClr val="FFFFFF"/>
                </a:solidFill>
              </a:endParaRPr>
            </a:p>
          </p:txBody>
        </p:sp>
      </p:grpSp>
      <p:grpSp>
        <p:nvGrpSpPr>
          <p:cNvPr id="3" name="Group 11"/>
          <p:cNvGrpSpPr>
            <a:grpSpLocks/>
          </p:cNvGrpSpPr>
          <p:nvPr/>
        </p:nvGrpSpPr>
        <p:grpSpPr bwMode="auto">
          <a:xfrm>
            <a:off x="6627813" y="5314950"/>
            <a:ext cx="1782762" cy="966788"/>
            <a:chOff x="4014" y="3348"/>
            <a:chExt cx="1123" cy="609"/>
          </a:xfrm>
        </p:grpSpPr>
        <p:pic>
          <p:nvPicPr>
            <p:cNvPr id="19467" name="Picture 12" descr="tea_cup"/>
            <p:cNvPicPr>
              <a:picLocks noChangeAspect="1" noChangeArrowheads="1"/>
            </p:cNvPicPr>
            <p:nvPr/>
          </p:nvPicPr>
          <p:blipFill>
            <a:blip r:embed="rId5">
              <a:extLst>
                <a:ext uri="{28A0092B-C50C-407E-A947-70E740481C1C}">
                  <a14:useLocalDpi xmlns:a14="http://schemas.microsoft.com/office/drawing/2010/main" val="0"/>
                </a:ext>
              </a:extLst>
            </a:blip>
            <a:srcRect t="1889"/>
            <a:stretch>
              <a:fillRect/>
            </a:stretch>
          </p:blipFill>
          <p:spPr bwMode="auto">
            <a:xfrm>
              <a:off x="4014" y="3484"/>
              <a:ext cx="642"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3" descr="tea_cup"/>
            <p:cNvPicPr>
              <a:picLocks noChangeAspect="1" noChangeArrowheads="1"/>
            </p:cNvPicPr>
            <p:nvPr/>
          </p:nvPicPr>
          <p:blipFill>
            <a:blip r:embed="rId5">
              <a:extLst>
                <a:ext uri="{28A0092B-C50C-407E-A947-70E740481C1C}">
                  <a14:useLocalDpi xmlns:a14="http://schemas.microsoft.com/office/drawing/2010/main" val="0"/>
                </a:ext>
              </a:extLst>
            </a:blip>
            <a:srcRect l="15590" t="1889"/>
            <a:stretch>
              <a:fillRect/>
            </a:stretch>
          </p:blipFill>
          <p:spPr bwMode="auto">
            <a:xfrm>
              <a:off x="4595" y="3348"/>
              <a:ext cx="542"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6" name="Rectangle 7"/>
          <p:cNvSpPr txBox="1">
            <a:spLocks noGrp="1" noChangeArrowheads="1"/>
          </p:cNvSpPr>
          <p:nvPr/>
        </p:nvSpPr>
        <p:spPr bwMode="auto">
          <a:xfrm>
            <a:off x="77279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ED565B12-B85F-424B-8864-FDD8C45BB06D}" type="slidenum">
              <a:rPr lang="de-DE" altLang="en-US" sz="1200"/>
              <a:pPr algn="r" eaLnBrk="1" hangingPunct="1">
                <a:spcBef>
                  <a:spcPct val="0"/>
                </a:spcBef>
                <a:buFontTx/>
                <a:buNone/>
              </a:pPr>
              <a:t>15</a:t>
            </a:fld>
            <a:endParaRPr lang="de-DE" altLang="en-US" sz="1200"/>
          </a:p>
        </p:txBody>
      </p:sp>
    </p:spTree>
    <p:extLst>
      <p:ext uri="{BB962C8B-B14F-4D97-AF65-F5344CB8AC3E}">
        <p14:creationId xmlns:p14="http://schemas.microsoft.com/office/powerpoint/2010/main" val="6339544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2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2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2">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82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2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482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822">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4822">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822">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4822">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822">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8" descr="skilled person - 144971692 full"/>
          <p:cNvPicPr>
            <a:picLocks noChangeAspect="1" noChangeArrowheads="1"/>
          </p:cNvPicPr>
          <p:nvPr/>
        </p:nvPicPr>
        <p:blipFill>
          <a:blip r:embed="rId3">
            <a:extLst>
              <a:ext uri="{28A0092B-C50C-407E-A947-70E740481C1C}">
                <a14:useLocalDpi xmlns:a14="http://schemas.microsoft.com/office/drawing/2010/main" val="0"/>
              </a:ext>
            </a:extLst>
          </a:blip>
          <a:srcRect t="11746"/>
          <a:stretch>
            <a:fillRect/>
          </a:stretch>
        </p:blipFill>
        <p:spPr bwMode="auto">
          <a:xfrm>
            <a:off x="4930177" y="4367213"/>
            <a:ext cx="1547812"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0"/>
          <p:cNvSpPr>
            <a:spLocks noChangeArrowheads="1"/>
          </p:cNvSpPr>
          <p:nvPr/>
        </p:nvSpPr>
        <p:spPr bwMode="auto">
          <a:xfrm>
            <a:off x="971550" y="404813"/>
            <a:ext cx="77263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eaLnBrk="1" hangingPunct="1">
              <a:spcBef>
                <a:spcPct val="0"/>
              </a:spcBef>
              <a:buFontTx/>
              <a:buNone/>
            </a:pPr>
            <a:r>
              <a:rPr lang="fa-IR" altLang="en-US" sz="4400" b="1" dirty="0" smtClean="0">
                <a:solidFill>
                  <a:schemeClr val="accent1">
                    <a:lumMod val="75000"/>
                  </a:schemeClr>
                </a:solidFill>
                <a:effectLst>
                  <a:outerShdw blurRad="38100" dist="38100" dir="2700000" algn="tl">
                    <a:srgbClr val="000000">
                      <a:alpha val="43137"/>
                    </a:srgbClr>
                  </a:outerShdw>
                </a:effectLst>
                <a:ea typeface="Arial Unicode MS" pitchFamily="34" charset="-128"/>
                <a:cs typeface="B Titr" pitchFamily="2" charset="-78"/>
              </a:rPr>
              <a:t>ارزیابی گام ابتکاری</a:t>
            </a:r>
            <a:endParaRPr lang="en-GB" altLang="en-US" sz="4400" b="1" dirty="0">
              <a:solidFill>
                <a:schemeClr val="accent1">
                  <a:lumMod val="75000"/>
                </a:schemeClr>
              </a:solidFill>
              <a:effectLst>
                <a:outerShdw blurRad="38100" dist="38100" dir="2700000" algn="tl">
                  <a:srgbClr val="000000">
                    <a:alpha val="43137"/>
                  </a:srgbClr>
                </a:outerShdw>
              </a:effectLst>
              <a:ea typeface="Arial Unicode MS" pitchFamily="34" charset="-128"/>
              <a:cs typeface="B Titr" pitchFamily="2" charset="-78"/>
            </a:endParaRPr>
          </a:p>
        </p:txBody>
      </p:sp>
      <p:pic>
        <p:nvPicPr>
          <p:cNvPr id="76804" name="Picture 4"/>
          <p:cNvPicPr>
            <a:picLocks noChangeAspect="1" noChangeArrowheads="1"/>
          </p:cNvPicPr>
          <p:nvPr/>
        </p:nvPicPr>
        <p:blipFill>
          <a:blip r:embed="rId4">
            <a:extLst>
              <a:ext uri="{28A0092B-C50C-407E-A947-70E740481C1C}">
                <a14:useLocalDpi xmlns:a14="http://schemas.microsoft.com/office/drawing/2010/main" val="0"/>
              </a:ext>
            </a:extLst>
          </a:blip>
          <a:srcRect b="50780"/>
          <a:stretch>
            <a:fillRect/>
          </a:stretch>
        </p:blipFill>
        <p:spPr bwMode="auto">
          <a:xfrm>
            <a:off x="1643063" y="2928938"/>
            <a:ext cx="15875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9"/>
          <p:cNvSpPr>
            <a:spLocks noChangeArrowheads="1"/>
          </p:cNvSpPr>
          <p:nvPr/>
        </p:nvSpPr>
        <p:spPr bwMode="auto">
          <a:xfrm>
            <a:off x="998538" y="4367213"/>
            <a:ext cx="37830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spcBef>
                <a:spcPct val="0"/>
              </a:spcBef>
              <a:buFontTx/>
              <a:buNone/>
            </a:pPr>
            <a:r>
              <a:rPr lang="fa-IR" altLang="en-US" sz="2400" b="1" dirty="0" smtClean="0">
                <a:latin typeface="Arial Unicode MS" pitchFamily="34" charset="-128"/>
                <a:ea typeface="Arial Unicode MS" pitchFamily="34" charset="-128"/>
                <a:cs typeface="B Titr" pitchFamily="2" charset="-78"/>
              </a:rPr>
              <a:t>مسئله هدف برای فرد دارای مهارت در فن:</a:t>
            </a:r>
          </a:p>
          <a:p>
            <a:pPr algn="just" rtl="1" eaLnBrk="1" hangingPunct="1">
              <a:spcBef>
                <a:spcPct val="0"/>
              </a:spcBef>
              <a:buFontTx/>
              <a:buNone/>
            </a:pPr>
            <a:r>
              <a:rPr lang="fa-IR" altLang="en-US" sz="2400" b="1" dirty="0" smtClean="0">
                <a:latin typeface="Arial Unicode MS" pitchFamily="34" charset="-128"/>
                <a:ea typeface="Arial Unicode MS" pitchFamily="34" charset="-128"/>
                <a:cs typeface="B Titr" pitchFamily="2" charset="-78"/>
              </a:rPr>
              <a:t>  چگونه قوری شکل </a:t>
            </a:r>
            <a:r>
              <a:rPr lang="en-US" altLang="en-US" sz="2400" b="1" dirty="0" smtClean="0">
                <a:latin typeface="Arial Unicode MS" pitchFamily="34" charset="-128"/>
                <a:ea typeface="Arial Unicode MS" pitchFamily="34" charset="-128"/>
                <a:cs typeface="B Titr" pitchFamily="2" charset="-78"/>
              </a:rPr>
              <a:t>D1</a:t>
            </a:r>
            <a:r>
              <a:rPr lang="fa-IR" altLang="en-US" sz="2400" b="1" dirty="0" smtClean="0">
                <a:latin typeface="Arial Unicode MS" pitchFamily="34" charset="-128"/>
                <a:ea typeface="Arial Unicode MS" pitchFamily="34" charset="-128"/>
                <a:cs typeface="B Titr" pitchFamily="2" charset="-78"/>
              </a:rPr>
              <a:t> را تغیر دهیم و بهینه کنیم تا زمان پر کردن دو فنجان کاهش یابد</a:t>
            </a:r>
          </a:p>
        </p:txBody>
      </p:sp>
      <p:sp>
        <p:nvSpPr>
          <p:cNvPr id="20486" name="Rectangle 20"/>
          <p:cNvSpPr>
            <a:spLocks noChangeArrowheads="1"/>
          </p:cNvSpPr>
          <p:nvPr/>
        </p:nvSpPr>
        <p:spPr bwMode="auto">
          <a:xfrm>
            <a:off x="998539" y="1342509"/>
            <a:ext cx="4035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rtl="1" eaLnBrk="1" hangingPunct="1">
              <a:spcBef>
                <a:spcPct val="0"/>
              </a:spcBef>
              <a:buFontTx/>
              <a:buNone/>
            </a:pPr>
            <a:r>
              <a:rPr lang="fa-IR" altLang="en-US" sz="1800" dirty="0" smtClean="0">
                <a:latin typeface="Arial Unicode MS" pitchFamily="34" charset="-128"/>
                <a:ea typeface="Arial Unicode MS" pitchFamily="34" charset="-128"/>
                <a:cs typeface="B Titr" pitchFamily="2" charset="-78"/>
              </a:rPr>
              <a:t>آیا با توجه به دانش پیشین ادعا بدیهی است؟</a:t>
            </a:r>
            <a:endParaRPr lang="en-GB" altLang="en-US" sz="1800" dirty="0">
              <a:solidFill>
                <a:srgbClr val="404B56"/>
              </a:solidFill>
              <a:latin typeface="Arial Unicode MS" pitchFamily="34" charset="-128"/>
              <a:ea typeface="Arial Unicode MS" pitchFamily="34" charset="-128"/>
              <a:cs typeface="B Titr" pitchFamily="2" charset="-78"/>
            </a:endParaRPr>
          </a:p>
        </p:txBody>
      </p:sp>
      <p:sp>
        <p:nvSpPr>
          <p:cNvPr id="19" name="Rectangle 20"/>
          <p:cNvSpPr>
            <a:spLocks noChangeArrowheads="1"/>
          </p:cNvSpPr>
          <p:nvPr/>
        </p:nvSpPr>
        <p:spPr bwMode="auto">
          <a:xfrm>
            <a:off x="5937250" y="1808163"/>
            <a:ext cx="500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400">
                <a:latin typeface="Arial Unicode MS" pitchFamily="34" charset="-128"/>
                <a:ea typeface="Arial Unicode MS" pitchFamily="34" charset="-128"/>
                <a:cs typeface="Arial Unicode MS" pitchFamily="34" charset="-128"/>
              </a:rPr>
              <a:t>+</a:t>
            </a:r>
            <a:endParaRPr lang="en-GB" altLang="en-US" sz="4400">
              <a:solidFill>
                <a:srgbClr val="404B56"/>
              </a:solidFill>
              <a:latin typeface="Arial Unicode MS" pitchFamily="34" charset="-128"/>
              <a:ea typeface="Arial Unicode MS" pitchFamily="34" charset="-128"/>
              <a:cs typeface="Arial Unicode MS" pitchFamily="34" charset="-128"/>
            </a:endParaRPr>
          </a:p>
        </p:txBody>
      </p:sp>
      <p:sp>
        <p:nvSpPr>
          <p:cNvPr id="21" name="Rectangle 20"/>
          <p:cNvSpPr>
            <a:spLocks noChangeArrowheads="1"/>
          </p:cNvSpPr>
          <p:nvPr/>
        </p:nvSpPr>
        <p:spPr bwMode="auto">
          <a:xfrm>
            <a:off x="3351213" y="2317750"/>
            <a:ext cx="500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400">
                <a:latin typeface="Arial Unicode MS" pitchFamily="34" charset="-128"/>
                <a:ea typeface="Arial Unicode MS" pitchFamily="34" charset="-128"/>
                <a:cs typeface="Arial Unicode MS" pitchFamily="34" charset="-128"/>
              </a:rPr>
              <a:t>?</a:t>
            </a:r>
            <a:endParaRPr lang="en-GB" altLang="en-US" sz="4400">
              <a:solidFill>
                <a:srgbClr val="404B56"/>
              </a:solidFill>
              <a:latin typeface="Arial Unicode MS" pitchFamily="34" charset="-128"/>
              <a:ea typeface="Arial Unicode MS" pitchFamily="34" charset="-128"/>
              <a:cs typeface="Arial Unicode MS" pitchFamily="34" charset="-128"/>
            </a:endParaRPr>
          </a:p>
        </p:txBody>
      </p:sp>
      <p:cxnSp>
        <p:nvCxnSpPr>
          <p:cNvPr id="29" name="Gerade Verbindung mit Pfeil 28"/>
          <p:cNvCxnSpPr/>
          <p:nvPr/>
        </p:nvCxnSpPr>
        <p:spPr>
          <a:xfrm rot="10800000" flipV="1">
            <a:off x="3136900" y="2960688"/>
            <a:ext cx="1143000" cy="357187"/>
          </a:xfrm>
          <a:prstGeom prst="straightConnector1">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490" name="Rectangle 7"/>
          <p:cNvSpPr txBox="1">
            <a:spLocks noGrp="1" noChangeArrowheads="1"/>
          </p:cNvSpPr>
          <p:nvPr/>
        </p:nvSpPr>
        <p:spPr bwMode="auto">
          <a:xfrm>
            <a:off x="8388350" y="6584950"/>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en-US" sz="1200"/>
          </a:p>
        </p:txBody>
      </p:sp>
      <p:sp>
        <p:nvSpPr>
          <p:cNvPr id="20491" name="Text Box 7"/>
          <p:cNvSpPr txBox="1">
            <a:spLocks noChangeArrowheads="1"/>
          </p:cNvSpPr>
          <p:nvPr/>
        </p:nvSpPr>
        <p:spPr bwMode="auto">
          <a:xfrm rot="10800000">
            <a:off x="309563" y="1412875"/>
            <a:ext cx="461962" cy="4470400"/>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eaLnBrk="1" hangingPunct="1">
              <a:spcBef>
                <a:spcPct val="50000"/>
              </a:spcBef>
              <a:buFontTx/>
              <a:buNone/>
            </a:pPr>
            <a:r>
              <a:rPr lang="en-GB" altLang="en-US" sz="1800">
                <a:solidFill>
                  <a:schemeClr val="bg1"/>
                </a:solidFill>
                <a:ea typeface="Arial Unicode MS" pitchFamily="34" charset="-128"/>
                <a:cs typeface="Arial Unicode MS" pitchFamily="34" charset="-128"/>
              </a:rPr>
              <a:t>Stage 3: Solution</a:t>
            </a:r>
          </a:p>
        </p:txBody>
      </p:sp>
      <p:grpSp>
        <p:nvGrpSpPr>
          <p:cNvPr id="20492" name="Group 23"/>
          <p:cNvGrpSpPr>
            <a:grpSpLocks noChangeAspect="1"/>
          </p:cNvGrpSpPr>
          <p:nvPr/>
        </p:nvGrpSpPr>
        <p:grpSpPr bwMode="auto">
          <a:xfrm>
            <a:off x="540544" y="6064336"/>
            <a:ext cx="1249363" cy="677862"/>
            <a:chOff x="4014" y="3348"/>
            <a:chExt cx="1123" cy="609"/>
          </a:xfrm>
        </p:grpSpPr>
        <p:pic>
          <p:nvPicPr>
            <p:cNvPr id="20511" name="Picture 24" descr="tea_cup"/>
            <p:cNvPicPr>
              <a:picLocks noChangeAspect="1" noChangeArrowheads="1"/>
            </p:cNvPicPr>
            <p:nvPr/>
          </p:nvPicPr>
          <p:blipFill>
            <a:blip r:embed="rId5">
              <a:extLst>
                <a:ext uri="{28A0092B-C50C-407E-A947-70E740481C1C}">
                  <a14:useLocalDpi xmlns:a14="http://schemas.microsoft.com/office/drawing/2010/main" val="0"/>
                </a:ext>
              </a:extLst>
            </a:blip>
            <a:srcRect t="1889"/>
            <a:stretch>
              <a:fillRect/>
            </a:stretch>
          </p:blipFill>
          <p:spPr bwMode="auto">
            <a:xfrm>
              <a:off x="4014" y="3484"/>
              <a:ext cx="642"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2" name="Picture 25" descr="tea_cup"/>
            <p:cNvPicPr>
              <a:picLocks noChangeAspect="1" noChangeArrowheads="1"/>
            </p:cNvPicPr>
            <p:nvPr/>
          </p:nvPicPr>
          <p:blipFill>
            <a:blip r:embed="rId5">
              <a:extLst>
                <a:ext uri="{28A0092B-C50C-407E-A947-70E740481C1C}">
                  <a14:useLocalDpi xmlns:a14="http://schemas.microsoft.com/office/drawing/2010/main" val="0"/>
                </a:ext>
              </a:extLst>
            </a:blip>
            <a:srcRect l="15590" t="1889"/>
            <a:stretch>
              <a:fillRect/>
            </a:stretch>
          </p:blipFill>
          <p:spPr bwMode="auto">
            <a:xfrm>
              <a:off x="4595" y="3348"/>
              <a:ext cx="542"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94" name="Group 17"/>
          <p:cNvGrpSpPr>
            <a:grpSpLocks/>
          </p:cNvGrpSpPr>
          <p:nvPr/>
        </p:nvGrpSpPr>
        <p:grpSpPr bwMode="auto">
          <a:xfrm>
            <a:off x="4403725" y="1874838"/>
            <a:ext cx="1622425" cy="1566862"/>
            <a:chOff x="2778" y="1386"/>
            <a:chExt cx="1022" cy="987"/>
          </a:xfrm>
        </p:grpSpPr>
        <p:sp>
          <p:nvSpPr>
            <p:cNvPr id="20508" name="AutoShape 6"/>
            <p:cNvSpPr>
              <a:spLocks noChangeAspect="1" noChangeArrowheads="1"/>
            </p:cNvSpPr>
            <p:nvPr/>
          </p:nvSpPr>
          <p:spPr bwMode="auto">
            <a:xfrm rot="4800000" flipH="1">
              <a:off x="2795" y="1369"/>
              <a:ext cx="987" cy="1022"/>
            </a:xfrm>
            <a:prstGeom prst="cloudCallout">
              <a:avLst>
                <a:gd name="adj1" fmla="val -96417"/>
                <a:gd name="adj2" fmla="val -14361"/>
              </a:avLst>
            </a:prstGeom>
            <a:solidFill>
              <a:schemeClr val="bg1"/>
            </a:solidFill>
            <a:ln w="9525">
              <a:solidFill>
                <a:schemeClr val="tx1"/>
              </a:solidFill>
              <a:round/>
              <a:headEnd/>
              <a:tailEnd/>
            </a:ln>
          </p:spPr>
          <p:txBody>
            <a:bodyPr wrap="none"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de-DE" altLang="en-US" sz="2400">
                <a:latin typeface="Times New Roman" pitchFamily="18" charset="0"/>
                <a:ea typeface="Arial Unicode MS" pitchFamily="34" charset="-128"/>
                <a:cs typeface="Arial Unicode MS" pitchFamily="34" charset="-128"/>
              </a:endParaRPr>
            </a:p>
          </p:txBody>
        </p:sp>
        <p:pic>
          <p:nvPicPr>
            <p:cNvPr id="20509" name="Picture 25"/>
            <p:cNvPicPr>
              <a:picLocks noChangeAspect="1" noChangeArrowheads="1"/>
            </p:cNvPicPr>
            <p:nvPr/>
          </p:nvPicPr>
          <p:blipFill>
            <a:blip r:embed="rId6">
              <a:extLst>
                <a:ext uri="{28A0092B-C50C-407E-A947-70E740481C1C}">
                  <a14:useLocalDpi xmlns:a14="http://schemas.microsoft.com/office/drawing/2010/main" val="0"/>
                </a:ext>
              </a:extLst>
            </a:blip>
            <a:srcRect l="4778" r="4778"/>
            <a:stretch>
              <a:fillRect/>
            </a:stretch>
          </p:blipFill>
          <p:spPr bwMode="auto">
            <a:xfrm>
              <a:off x="3016" y="1570"/>
              <a:ext cx="66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0" name="Text Box 20"/>
            <p:cNvSpPr txBox="1">
              <a:spLocks noChangeArrowheads="1"/>
            </p:cNvSpPr>
            <p:nvPr/>
          </p:nvSpPr>
          <p:spPr bwMode="auto">
            <a:xfrm>
              <a:off x="3016" y="2024"/>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CH" altLang="en-US" sz="1800"/>
                <a:t>D1</a:t>
              </a:r>
              <a:endParaRPr lang="en-GB" altLang="en-US" sz="1800"/>
            </a:p>
          </p:txBody>
        </p:sp>
      </p:grpSp>
      <p:sp>
        <p:nvSpPr>
          <p:cNvPr id="20495" name="Rectangle 7"/>
          <p:cNvSpPr txBox="1">
            <a:spLocks noGrp="1" noChangeArrowheads="1"/>
          </p:cNvSpPr>
          <p:nvPr/>
        </p:nvSpPr>
        <p:spPr bwMode="auto">
          <a:xfrm>
            <a:off x="7758113"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36ADC9A4-7044-48FA-A04B-548EC2357398}" type="slidenum">
              <a:rPr lang="de-DE" altLang="en-US" sz="1200"/>
              <a:pPr algn="r" eaLnBrk="1" hangingPunct="1">
                <a:spcBef>
                  <a:spcPct val="0"/>
                </a:spcBef>
                <a:buFontTx/>
                <a:buNone/>
              </a:pPr>
              <a:t>16</a:t>
            </a:fld>
            <a:endParaRPr lang="de-DE" altLang="en-US" sz="1200"/>
          </a:p>
        </p:txBody>
      </p:sp>
      <p:grpSp>
        <p:nvGrpSpPr>
          <p:cNvPr id="20496" name="Group 32"/>
          <p:cNvGrpSpPr>
            <a:grpSpLocks/>
          </p:cNvGrpSpPr>
          <p:nvPr/>
        </p:nvGrpSpPr>
        <p:grpSpPr bwMode="auto">
          <a:xfrm>
            <a:off x="6284913" y="1449388"/>
            <a:ext cx="2867025" cy="3232150"/>
            <a:chOff x="3954" y="754"/>
            <a:chExt cx="1806" cy="2036"/>
          </a:xfrm>
        </p:grpSpPr>
        <p:sp>
          <p:nvSpPr>
            <p:cNvPr id="20497" name="AutoShape 6"/>
            <p:cNvSpPr>
              <a:spLocks noChangeAspect="1" noChangeArrowheads="1"/>
            </p:cNvSpPr>
            <p:nvPr/>
          </p:nvSpPr>
          <p:spPr bwMode="auto">
            <a:xfrm rot="-3600000">
              <a:off x="3839" y="869"/>
              <a:ext cx="2036" cy="1806"/>
            </a:xfrm>
            <a:prstGeom prst="cloudCallout">
              <a:avLst>
                <a:gd name="adj1" fmla="val -59134"/>
                <a:gd name="adj2" fmla="val -25014"/>
              </a:avLst>
            </a:prstGeom>
            <a:solidFill>
              <a:schemeClr val="bg1"/>
            </a:solidFill>
            <a:ln w="9525">
              <a:solidFill>
                <a:schemeClr val="tx1"/>
              </a:solidFill>
              <a:round/>
              <a:headEnd/>
              <a:tailEnd/>
            </a:ln>
          </p:spPr>
          <p:txBody>
            <a:bodyPr vert="eaVert" wrap="none" anchor="ctr"/>
            <a:lstStyle>
              <a:lvl1pPr eaLnBrk="0" hangingPunct="0">
                <a:spcBef>
                  <a:spcPct val="20000"/>
                </a:spcBef>
                <a:buFont typeface="Wingdings" pitchFamily="2" charset="2"/>
                <a:buChar char="§"/>
                <a:defRPr sz="2000">
                  <a:solidFill>
                    <a:schemeClr val="tx1"/>
                  </a:solidFill>
                  <a:latin typeface="Arial" charset="0"/>
                </a:defRPr>
              </a:lvl1pPr>
              <a:lvl2pPr marL="534988" indent="-263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en-US" sz="2400">
                <a:latin typeface="Times New Roman" pitchFamily="18" charset="0"/>
                <a:ea typeface="Arial Unicode MS" pitchFamily="34" charset="-128"/>
                <a:cs typeface="Arial Unicode MS" pitchFamily="34" charset="-128"/>
              </a:endParaRPr>
            </a:p>
          </p:txBody>
        </p:sp>
        <p:pic>
          <p:nvPicPr>
            <p:cNvPr id="20498" name="Picture 34"/>
            <p:cNvPicPr>
              <a:picLocks noChangeAspect="1" noChangeArrowheads="1"/>
            </p:cNvPicPr>
            <p:nvPr/>
          </p:nvPicPr>
          <p:blipFill>
            <a:blip r:embed="rId7">
              <a:extLst>
                <a:ext uri="{28A0092B-C50C-407E-A947-70E740481C1C}">
                  <a14:useLocalDpi xmlns:a14="http://schemas.microsoft.com/office/drawing/2010/main" val="0"/>
                </a:ext>
              </a:extLst>
            </a:blip>
            <a:srcRect r="23140"/>
            <a:stretch>
              <a:fillRect/>
            </a:stretch>
          </p:blipFill>
          <p:spPr bwMode="auto">
            <a:xfrm>
              <a:off x="4328" y="1184"/>
              <a:ext cx="338"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9" name="Group 35"/>
            <p:cNvGrpSpPr>
              <a:grpSpLocks/>
            </p:cNvGrpSpPr>
            <p:nvPr/>
          </p:nvGrpSpPr>
          <p:grpSpPr bwMode="auto">
            <a:xfrm>
              <a:off x="4762" y="1071"/>
              <a:ext cx="716" cy="476"/>
              <a:chOff x="4762" y="1071"/>
              <a:chExt cx="716" cy="476"/>
            </a:xfrm>
          </p:grpSpPr>
          <p:pic>
            <p:nvPicPr>
              <p:cNvPr id="20504" name="Picture 40"/>
              <p:cNvPicPr>
                <a:picLocks noChangeAspect="1" noChangeArrowheads="1"/>
              </p:cNvPicPr>
              <p:nvPr/>
            </p:nvPicPr>
            <p:blipFill>
              <a:blip r:embed="rId8">
                <a:extLst>
                  <a:ext uri="{28A0092B-C50C-407E-A947-70E740481C1C}">
                    <a14:useLocalDpi xmlns:a14="http://schemas.microsoft.com/office/drawing/2010/main" val="0"/>
                  </a:ext>
                </a:extLst>
              </a:blip>
              <a:srcRect l="18727" r="2496" b="4729"/>
              <a:stretch>
                <a:fillRect/>
              </a:stretch>
            </p:blipFill>
            <p:spPr bwMode="auto">
              <a:xfrm>
                <a:off x="4762" y="1071"/>
                <a:ext cx="716" cy="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505" name="Group 41"/>
              <p:cNvGrpSpPr>
                <a:grpSpLocks/>
              </p:cNvGrpSpPr>
              <p:nvPr/>
            </p:nvGrpSpPr>
            <p:grpSpPr bwMode="auto">
              <a:xfrm>
                <a:off x="4830" y="1162"/>
                <a:ext cx="499" cy="385"/>
                <a:chOff x="4830" y="1389"/>
                <a:chExt cx="545" cy="635"/>
              </a:xfrm>
            </p:grpSpPr>
            <p:sp>
              <p:nvSpPr>
                <p:cNvPr id="20506" name="Line 21"/>
                <p:cNvSpPr>
                  <a:spLocks noChangeShapeType="1"/>
                </p:cNvSpPr>
                <p:nvPr/>
              </p:nvSpPr>
              <p:spPr bwMode="auto">
                <a:xfrm>
                  <a:off x="4830" y="1389"/>
                  <a:ext cx="499" cy="635"/>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7" name="Line 22"/>
                <p:cNvSpPr>
                  <a:spLocks noChangeShapeType="1"/>
                </p:cNvSpPr>
                <p:nvPr/>
              </p:nvSpPr>
              <p:spPr bwMode="auto">
                <a:xfrm rot="5400000">
                  <a:off x="4830" y="1434"/>
                  <a:ext cx="545" cy="545"/>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20500" name="Text Box 48"/>
            <p:cNvSpPr txBox="1">
              <a:spLocks noChangeArrowheads="1"/>
            </p:cNvSpPr>
            <p:nvPr/>
          </p:nvSpPr>
          <p:spPr bwMode="auto">
            <a:xfrm>
              <a:off x="4328" y="1910"/>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534988" indent="-263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CH" altLang="en-US" sz="1800"/>
                <a:t>D4</a:t>
              </a:r>
              <a:endParaRPr lang="en-GB" altLang="en-US" sz="1800"/>
            </a:p>
          </p:txBody>
        </p:sp>
        <p:sp>
          <p:nvSpPr>
            <p:cNvPr id="20501" name="Text Box 49"/>
            <p:cNvSpPr txBox="1">
              <a:spLocks noChangeArrowheads="1"/>
            </p:cNvSpPr>
            <p:nvPr/>
          </p:nvSpPr>
          <p:spPr bwMode="auto">
            <a:xfrm>
              <a:off x="4826" y="2273"/>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534988" indent="-263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CH" altLang="en-US" sz="1800"/>
                <a:t>D3</a:t>
              </a:r>
              <a:endParaRPr lang="en-GB" altLang="en-US" sz="1800"/>
            </a:p>
          </p:txBody>
        </p:sp>
        <p:sp>
          <p:nvSpPr>
            <p:cNvPr id="20502" name="Text Box 50"/>
            <p:cNvSpPr txBox="1">
              <a:spLocks noChangeArrowheads="1"/>
            </p:cNvSpPr>
            <p:nvPr/>
          </p:nvSpPr>
          <p:spPr bwMode="auto">
            <a:xfrm>
              <a:off x="4921" y="931"/>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a:solidFill>
                    <a:schemeClr val="tx1"/>
                  </a:solidFill>
                  <a:latin typeface="Arial" charset="0"/>
                </a:defRPr>
              </a:lvl1pPr>
              <a:lvl2pPr marL="534988" indent="-263525" eaLnBrk="0" hangingPunct="0">
                <a:spcBef>
                  <a:spcPct val="20000"/>
                </a:spcBef>
                <a:buChar char="–"/>
                <a:defRPr sz="2000">
                  <a:solidFill>
                    <a:schemeClr val="tx1"/>
                  </a:solidFill>
                  <a:latin typeface="Arial" charset="0"/>
                </a:defRPr>
              </a:lvl2pPr>
              <a:lvl3pPr marL="806450" indent="-269875" eaLnBrk="0" hangingPunct="0">
                <a:spcBef>
                  <a:spcPct val="20000"/>
                </a:spcBef>
                <a:buChar char="•"/>
                <a:defRPr sz="2000">
                  <a:solidFill>
                    <a:schemeClr val="tx1"/>
                  </a:solidFill>
                  <a:latin typeface="Arial" charset="0"/>
                </a:defRPr>
              </a:lvl3pPr>
              <a:lvl4pPr marL="1076325" indent="-268288" eaLnBrk="0" hangingPunct="0">
                <a:spcBef>
                  <a:spcPct val="20000"/>
                </a:spcBef>
                <a:buChar char="–"/>
                <a:defRPr sz="2000">
                  <a:solidFill>
                    <a:schemeClr val="tx1"/>
                  </a:solidFill>
                  <a:latin typeface="Arial" charset="0"/>
                </a:defRPr>
              </a:lvl4pPr>
              <a:lvl5pPr marL="1346200" indent="-268288" eaLnBrk="0" hangingPunct="0">
                <a:spcBef>
                  <a:spcPct val="20000"/>
                </a:spcBef>
                <a:buChar char="»"/>
                <a:defRPr sz="2000">
                  <a:solidFill>
                    <a:schemeClr val="tx1"/>
                  </a:solidFill>
                  <a:latin typeface="Arial" charset="0"/>
                </a:defRPr>
              </a:lvl5pPr>
              <a:lvl6pPr marL="1803400" indent="-268288" eaLnBrk="0" fontAlgn="base" hangingPunct="0">
                <a:spcBef>
                  <a:spcPct val="20000"/>
                </a:spcBef>
                <a:spcAft>
                  <a:spcPct val="0"/>
                </a:spcAft>
                <a:buChar char="»"/>
                <a:defRPr sz="2000">
                  <a:solidFill>
                    <a:schemeClr val="tx1"/>
                  </a:solidFill>
                  <a:latin typeface="Arial" charset="0"/>
                </a:defRPr>
              </a:lvl6pPr>
              <a:lvl7pPr marL="2260600" indent="-268288" eaLnBrk="0" fontAlgn="base" hangingPunct="0">
                <a:spcBef>
                  <a:spcPct val="20000"/>
                </a:spcBef>
                <a:spcAft>
                  <a:spcPct val="0"/>
                </a:spcAft>
                <a:buChar char="»"/>
                <a:defRPr sz="2000">
                  <a:solidFill>
                    <a:schemeClr val="tx1"/>
                  </a:solidFill>
                  <a:latin typeface="Arial" charset="0"/>
                </a:defRPr>
              </a:lvl7pPr>
              <a:lvl8pPr marL="2717800" indent="-268288" eaLnBrk="0" fontAlgn="base" hangingPunct="0">
                <a:spcBef>
                  <a:spcPct val="20000"/>
                </a:spcBef>
                <a:spcAft>
                  <a:spcPct val="0"/>
                </a:spcAft>
                <a:buChar char="»"/>
                <a:defRPr sz="2000">
                  <a:solidFill>
                    <a:schemeClr val="tx1"/>
                  </a:solidFill>
                  <a:latin typeface="Arial" charset="0"/>
                </a:defRPr>
              </a:lvl8pPr>
              <a:lvl9pPr marL="3175000" indent="-268288"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CH" altLang="en-US" sz="1800"/>
                <a:t>D2</a:t>
              </a:r>
              <a:endParaRPr lang="en-GB" altLang="en-US" sz="1800"/>
            </a:p>
          </p:txBody>
        </p:sp>
        <p:pic>
          <p:nvPicPr>
            <p:cNvPr id="20503" name="Picture 39" descr="173655712 - pouring espresso"/>
            <p:cNvPicPr>
              <a:picLocks noChangeAspect="1" noChangeArrowheads="1"/>
            </p:cNvPicPr>
            <p:nvPr/>
          </p:nvPicPr>
          <p:blipFill>
            <a:blip r:embed="rId9">
              <a:extLst>
                <a:ext uri="{28A0092B-C50C-407E-A947-70E740481C1C}">
                  <a14:useLocalDpi xmlns:a14="http://schemas.microsoft.com/office/drawing/2010/main" val="0"/>
                </a:ext>
              </a:extLst>
            </a:blip>
            <a:srcRect l="15617"/>
            <a:stretch>
              <a:fillRect/>
            </a:stretch>
          </p:blipFill>
          <p:spPr bwMode="auto">
            <a:xfrm>
              <a:off x="4729" y="1616"/>
              <a:ext cx="736"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52903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 y="274638"/>
            <a:ext cx="8118475" cy="578417"/>
          </a:xfrm>
        </p:spPr>
        <p:txBody>
          <a:bodyPr>
            <a:normAutofit/>
          </a:bodyPr>
          <a:lstStyle/>
          <a:p>
            <a:pPr algn="ctr" rtl="1"/>
            <a:r>
              <a:rPr lang="fa-IR" altLang="en-US" dirty="0" smtClean="0">
                <a:solidFill>
                  <a:srgbClr val="FF0000"/>
                </a:solidFill>
                <a:effectLst>
                  <a:outerShdw blurRad="38100" dist="38100" dir="2700000" algn="tl">
                    <a:srgbClr val="000000">
                      <a:alpha val="43137"/>
                    </a:srgbClr>
                  </a:outerShdw>
                </a:effectLst>
                <a:cs typeface="B Titr" pitchFamily="2" charset="-78"/>
              </a:rPr>
              <a:t>راه حل ها را در مستندات پتنت می توانید بیابید</a:t>
            </a:r>
            <a:endParaRPr lang="en-GB" altLang="en-US" dirty="0" smtClean="0">
              <a:solidFill>
                <a:srgbClr val="FF0000"/>
              </a:solidFill>
              <a:effectLst>
                <a:outerShdw blurRad="38100" dist="38100" dir="2700000" algn="tl">
                  <a:srgbClr val="000000">
                    <a:alpha val="43137"/>
                  </a:srgbClr>
                </a:outerShdw>
              </a:effectLst>
              <a:cs typeface="B Titr" pitchFamily="2" charset="-78"/>
            </a:endParaRPr>
          </a:p>
        </p:txBody>
      </p:sp>
      <p:pic>
        <p:nvPicPr>
          <p:cNvPr id="6" name="Diagramm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4316413"/>
            <a:ext cx="289560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feld 6"/>
          <p:cNvSpPr txBox="1">
            <a:spLocks noChangeArrowheads="1"/>
          </p:cNvSpPr>
          <p:nvPr/>
        </p:nvSpPr>
        <p:spPr bwMode="auto">
          <a:xfrm>
            <a:off x="2252671" y="3995738"/>
            <a:ext cx="12763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eaLnBrk="1" hangingPunct="1">
              <a:spcBef>
                <a:spcPct val="0"/>
              </a:spcBef>
              <a:buFontTx/>
              <a:buNone/>
            </a:pPr>
            <a:r>
              <a:rPr lang="fa-IR" altLang="en-US" sz="1600" b="1" dirty="0" smtClean="0">
                <a:solidFill>
                  <a:srgbClr val="FF0000"/>
                </a:solidFill>
                <a:cs typeface="B Titr" pitchFamily="2" charset="-78"/>
              </a:rPr>
              <a:t>10% </a:t>
            </a:r>
          </a:p>
          <a:p>
            <a:pPr algn="ctr" rtl="1" eaLnBrk="1" hangingPunct="1">
              <a:spcBef>
                <a:spcPct val="0"/>
              </a:spcBef>
              <a:buFontTx/>
              <a:buNone/>
            </a:pPr>
            <a:r>
              <a:rPr lang="fa-IR" altLang="en-US" sz="1600" b="1" dirty="0" smtClean="0">
                <a:solidFill>
                  <a:srgbClr val="FF0000"/>
                </a:solidFill>
                <a:cs typeface="B Titr" pitchFamily="2" charset="-78"/>
              </a:rPr>
              <a:t>حفاظت شده</a:t>
            </a:r>
            <a:endParaRPr lang="en-US" altLang="en-US" sz="1600" b="1" dirty="0">
              <a:solidFill>
                <a:srgbClr val="FF0000"/>
              </a:solidFill>
              <a:cs typeface="B Titr" pitchFamily="2" charset="-78"/>
            </a:endParaRPr>
          </a:p>
        </p:txBody>
      </p:sp>
      <p:sp>
        <p:nvSpPr>
          <p:cNvPr id="138245" name="Textfeld 7"/>
          <p:cNvSpPr txBox="1">
            <a:spLocks noChangeArrowheads="1"/>
          </p:cNvSpPr>
          <p:nvPr/>
        </p:nvSpPr>
        <p:spPr bwMode="auto">
          <a:xfrm>
            <a:off x="251520" y="3875088"/>
            <a:ext cx="1728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eaLnBrk="1" hangingPunct="1">
              <a:spcBef>
                <a:spcPct val="0"/>
              </a:spcBef>
              <a:buFontTx/>
              <a:buNone/>
            </a:pPr>
            <a:r>
              <a:rPr lang="fa-IR" altLang="en-US" sz="1600" b="1" dirty="0" smtClean="0">
                <a:solidFill>
                  <a:srgbClr val="000000"/>
                </a:solidFill>
                <a:cs typeface="B Titr" pitchFamily="2" charset="-78"/>
              </a:rPr>
              <a:t>90% </a:t>
            </a:r>
          </a:p>
          <a:p>
            <a:pPr algn="ctr" rtl="1" eaLnBrk="1" hangingPunct="1">
              <a:spcBef>
                <a:spcPct val="0"/>
              </a:spcBef>
              <a:buFontTx/>
              <a:buNone/>
            </a:pPr>
            <a:r>
              <a:rPr lang="fa-IR" altLang="en-US" sz="1600" b="1" dirty="0" smtClean="0">
                <a:solidFill>
                  <a:srgbClr val="000000"/>
                </a:solidFill>
                <a:cs typeface="B Titr" pitchFamily="2" charset="-78"/>
              </a:rPr>
              <a:t>اطلاعات در حیطه دانش عمومی</a:t>
            </a:r>
            <a:endParaRPr lang="en-US" altLang="en-US" sz="1600" b="1" dirty="0">
              <a:solidFill>
                <a:srgbClr val="000000"/>
              </a:solidFill>
              <a:cs typeface="B Titr" pitchFamily="2" charset="-78"/>
            </a:endParaRPr>
          </a:p>
        </p:txBody>
      </p:sp>
      <p:sp>
        <p:nvSpPr>
          <p:cNvPr id="29703" name="Textfeld 8"/>
          <p:cNvSpPr txBox="1">
            <a:spLocks noChangeArrowheads="1"/>
          </p:cNvSpPr>
          <p:nvPr/>
        </p:nvSpPr>
        <p:spPr bwMode="auto">
          <a:xfrm>
            <a:off x="4412145" y="3690422"/>
            <a:ext cx="43524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rtl="1" eaLnBrk="1" hangingPunct="1">
              <a:spcBef>
                <a:spcPct val="0"/>
              </a:spcBef>
              <a:buFontTx/>
              <a:buNone/>
            </a:pPr>
            <a:r>
              <a:rPr lang="fa-IR" altLang="en-US" sz="1800" b="1" dirty="0" smtClean="0">
                <a:solidFill>
                  <a:srgbClr val="000000"/>
                </a:solidFill>
                <a:cs typeface="B Titr" pitchFamily="2" charset="-78"/>
              </a:rPr>
              <a:t>شما راهکارهای زیادی را اینجا مجانی خواهید یافت!</a:t>
            </a:r>
            <a:endParaRPr lang="en-US" altLang="en-US" sz="1800" b="1" dirty="0">
              <a:solidFill>
                <a:srgbClr val="000000"/>
              </a:solidFill>
              <a:cs typeface="B Titr" pitchFamily="2" charset="-78"/>
            </a:endParaRPr>
          </a:p>
        </p:txBody>
      </p:sp>
      <p:sp>
        <p:nvSpPr>
          <p:cNvPr id="37895" name="Ellipse 7"/>
          <p:cNvSpPr>
            <a:spLocks noChangeAspect="1" noChangeArrowheads="1"/>
          </p:cNvSpPr>
          <p:nvPr/>
        </p:nvSpPr>
        <p:spPr bwMode="auto">
          <a:xfrm>
            <a:off x="4643438" y="1465263"/>
            <a:ext cx="1601787" cy="1481137"/>
          </a:xfrm>
          <a:prstGeom prst="ellipse">
            <a:avLst/>
          </a:prstGeom>
          <a:solidFill>
            <a:schemeClr val="folHlink">
              <a:alpha val="74901"/>
            </a:schemeClr>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rtl="1" eaLnBrk="1" hangingPunct="1">
              <a:spcBef>
                <a:spcPct val="0"/>
              </a:spcBef>
              <a:buFontTx/>
              <a:buNone/>
            </a:pPr>
            <a:r>
              <a:rPr lang="fa-IR" altLang="en-US" sz="1400" b="1" dirty="0" smtClean="0">
                <a:solidFill>
                  <a:srgbClr val="000000"/>
                </a:solidFill>
                <a:cs typeface="B Titr" pitchFamily="2" charset="-78"/>
              </a:rPr>
              <a:t>جاهای دیگر</a:t>
            </a:r>
            <a:endParaRPr lang="en-US" altLang="en-US" sz="1400" b="1" dirty="0">
              <a:solidFill>
                <a:srgbClr val="000000"/>
              </a:solidFill>
              <a:cs typeface="B Titr" pitchFamily="2" charset="-78"/>
            </a:endParaRPr>
          </a:p>
        </p:txBody>
      </p:sp>
      <p:sp>
        <p:nvSpPr>
          <p:cNvPr id="37896" name="Ellipse 8"/>
          <p:cNvSpPr>
            <a:spLocks noChangeAspect="1" noChangeArrowheads="1"/>
          </p:cNvSpPr>
          <p:nvPr/>
        </p:nvSpPr>
        <p:spPr bwMode="auto">
          <a:xfrm>
            <a:off x="6003925" y="853055"/>
            <a:ext cx="2630488" cy="2416175"/>
          </a:xfrm>
          <a:prstGeom prst="ellipse">
            <a:avLst/>
          </a:prstGeom>
          <a:solidFill>
            <a:srgbClr val="A8AB83">
              <a:alpha val="74901"/>
            </a:srgbClr>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eaLnBrk="1" hangingPunct="1">
              <a:spcBef>
                <a:spcPct val="0"/>
              </a:spcBef>
              <a:buFontTx/>
              <a:buNone/>
            </a:pPr>
            <a:r>
              <a:rPr lang="fa-IR" altLang="en-US" sz="1800" b="1" dirty="0" smtClean="0">
                <a:solidFill>
                  <a:srgbClr val="FFFFFF"/>
                </a:solidFill>
                <a:cs typeface="B Titr" pitchFamily="2" charset="-78"/>
              </a:rPr>
              <a:t>در پتنت ها</a:t>
            </a:r>
            <a:endParaRPr lang="en-US" altLang="en-US" sz="1800" b="1" dirty="0">
              <a:solidFill>
                <a:srgbClr val="FFFFFF"/>
              </a:solidFill>
              <a:cs typeface="B Titr" pitchFamily="2" charset="-78"/>
            </a:endParaRPr>
          </a:p>
        </p:txBody>
      </p:sp>
      <p:sp>
        <p:nvSpPr>
          <p:cNvPr id="37897" name="Textfeld 9"/>
          <p:cNvSpPr txBox="1">
            <a:spLocks noChangeArrowheads="1"/>
          </p:cNvSpPr>
          <p:nvPr/>
        </p:nvSpPr>
        <p:spPr bwMode="auto">
          <a:xfrm>
            <a:off x="251520" y="1465263"/>
            <a:ext cx="3096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rtl="1" eaLnBrk="1" hangingPunct="1">
              <a:spcBef>
                <a:spcPct val="0"/>
              </a:spcBef>
              <a:buFontTx/>
              <a:buNone/>
            </a:pPr>
            <a:r>
              <a:rPr lang="fa-IR" altLang="en-US" dirty="0" smtClean="0">
                <a:solidFill>
                  <a:srgbClr val="000000"/>
                </a:solidFill>
                <a:cs typeface="B Titr" pitchFamily="2" charset="-78"/>
              </a:rPr>
              <a:t>رقبا فعالیت های تحقیق و توسعه خود را کجا منتشر می کنند؟</a:t>
            </a:r>
            <a:endParaRPr lang="en-US" altLang="en-US" dirty="0">
              <a:solidFill>
                <a:srgbClr val="000000"/>
              </a:solidFill>
              <a:cs typeface="B Titr" pitchFamily="2" charset="-78"/>
            </a:endParaRPr>
          </a:p>
        </p:txBody>
      </p:sp>
      <p:sp>
        <p:nvSpPr>
          <p:cNvPr id="37898" name="Rectangle 10"/>
          <p:cNvSpPr>
            <a:spLocks noChangeArrowheads="1"/>
          </p:cNvSpPr>
          <p:nvPr/>
        </p:nvSpPr>
        <p:spPr bwMode="auto">
          <a:xfrm>
            <a:off x="839788" y="2528888"/>
            <a:ext cx="26892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rtl="1" eaLnBrk="1" hangingPunct="1">
              <a:spcBef>
                <a:spcPct val="0"/>
              </a:spcBef>
              <a:buFontTx/>
              <a:buNone/>
            </a:pPr>
            <a:r>
              <a:rPr lang="fa-IR" altLang="en-US" sz="1600" dirty="0" smtClean="0">
                <a:solidFill>
                  <a:srgbClr val="000000"/>
                </a:solidFill>
                <a:cs typeface="B Titr" pitchFamily="2" charset="-78"/>
              </a:rPr>
              <a:t>تقریبا 80% اطلاعاتی که در متون پتنت یافت می شود در هیچ کجای دیگری بااین جزئیات منتشر نشده است.</a:t>
            </a:r>
          </a:p>
        </p:txBody>
      </p:sp>
      <p:sp>
        <p:nvSpPr>
          <p:cNvPr id="138251" name="Rechteck 16"/>
          <p:cNvSpPr>
            <a:spLocks noChangeArrowheads="1"/>
          </p:cNvSpPr>
          <p:nvPr/>
        </p:nvSpPr>
        <p:spPr bwMode="auto">
          <a:xfrm>
            <a:off x="3644900" y="4659313"/>
            <a:ext cx="510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719138" eaLnBrk="0" hangingPunct="0">
              <a:spcBef>
                <a:spcPct val="20000"/>
              </a:spcBef>
              <a:buFont typeface="Wingdings" pitchFamily="2" charset="2"/>
              <a:buChar char="§"/>
              <a:defRPr sz="2000">
                <a:solidFill>
                  <a:schemeClr val="tx1"/>
                </a:solidFill>
                <a:latin typeface="Arial" charset="0"/>
              </a:defRPr>
            </a:lvl1pPr>
            <a:lvl2pPr marL="358775" indent="-179388" defTabSz="719138" eaLnBrk="0" hangingPunct="0">
              <a:spcBef>
                <a:spcPct val="20000"/>
              </a:spcBef>
              <a:buChar char="–"/>
              <a:defRPr sz="2000">
                <a:solidFill>
                  <a:schemeClr val="tx1"/>
                </a:solidFill>
                <a:latin typeface="Arial" charset="0"/>
              </a:defRPr>
            </a:lvl2pPr>
            <a:lvl3pPr marL="1143000" indent="-228600" defTabSz="719138" eaLnBrk="0" hangingPunct="0">
              <a:spcBef>
                <a:spcPct val="20000"/>
              </a:spcBef>
              <a:buChar char="•"/>
              <a:defRPr sz="2000">
                <a:solidFill>
                  <a:schemeClr val="tx1"/>
                </a:solidFill>
                <a:latin typeface="Arial" charset="0"/>
              </a:defRPr>
            </a:lvl3pPr>
            <a:lvl4pPr marL="1600200" indent="-228600" defTabSz="719138" eaLnBrk="0" hangingPunct="0">
              <a:spcBef>
                <a:spcPct val="20000"/>
              </a:spcBef>
              <a:buChar char="–"/>
              <a:defRPr sz="2000">
                <a:solidFill>
                  <a:schemeClr val="tx1"/>
                </a:solidFill>
                <a:latin typeface="Arial" charset="0"/>
              </a:defRPr>
            </a:lvl4pPr>
            <a:lvl5pPr marL="2057400" indent="-228600" defTabSz="719138" eaLnBrk="0" hangingPunct="0">
              <a:spcBef>
                <a:spcPct val="20000"/>
              </a:spcBef>
              <a:buChar char="»"/>
              <a:defRPr sz="2000">
                <a:solidFill>
                  <a:schemeClr val="tx1"/>
                </a:solidFill>
                <a:latin typeface="Arial" charset="0"/>
              </a:defRPr>
            </a:lvl5pPr>
            <a:lvl6pPr marL="2514600" indent="-228600" defTabSz="719138" eaLnBrk="0" fontAlgn="base" hangingPunct="0">
              <a:spcBef>
                <a:spcPct val="20000"/>
              </a:spcBef>
              <a:spcAft>
                <a:spcPct val="0"/>
              </a:spcAft>
              <a:buChar char="»"/>
              <a:defRPr sz="2000">
                <a:solidFill>
                  <a:schemeClr val="tx1"/>
                </a:solidFill>
                <a:latin typeface="Arial" charset="0"/>
              </a:defRPr>
            </a:lvl6pPr>
            <a:lvl7pPr marL="2971800" indent="-228600" defTabSz="719138" eaLnBrk="0" fontAlgn="base" hangingPunct="0">
              <a:spcBef>
                <a:spcPct val="20000"/>
              </a:spcBef>
              <a:spcAft>
                <a:spcPct val="0"/>
              </a:spcAft>
              <a:buChar char="»"/>
              <a:defRPr sz="2000">
                <a:solidFill>
                  <a:schemeClr val="tx1"/>
                </a:solidFill>
                <a:latin typeface="Arial" charset="0"/>
              </a:defRPr>
            </a:lvl7pPr>
            <a:lvl8pPr marL="3429000" indent="-228600" defTabSz="719138" eaLnBrk="0" fontAlgn="base" hangingPunct="0">
              <a:spcBef>
                <a:spcPct val="20000"/>
              </a:spcBef>
              <a:spcAft>
                <a:spcPct val="0"/>
              </a:spcAft>
              <a:buChar char="»"/>
              <a:defRPr sz="2000">
                <a:solidFill>
                  <a:schemeClr val="tx1"/>
                </a:solidFill>
                <a:latin typeface="Arial" charset="0"/>
              </a:defRPr>
            </a:lvl8pPr>
            <a:lvl9pPr marL="3886200" indent="-228600" defTabSz="719138" eaLnBrk="0" fontAlgn="base" hangingPunct="0">
              <a:spcBef>
                <a:spcPct val="20000"/>
              </a:spcBef>
              <a:spcAft>
                <a:spcPct val="0"/>
              </a:spcAft>
              <a:buChar char="»"/>
              <a:defRPr sz="2000">
                <a:solidFill>
                  <a:schemeClr val="tx1"/>
                </a:solidFill>
                <a:latin typeface="Arial" charset="0"/>
              </a:defRPr>
            </a:lvl9pPr>
          </a:lstStyle>
          <a:p>
            <a:pPr lvl="1" algn="r" rtl="1" eaLnBrk="1" hangingPunct="1">
              <a:spcBef>
                <a:spcPct val="0"/>
              </a:spcBef>
              <a:buFont typeface="Wingdings" pitchFamily="2" charset="2"/>
              <a:buNone/>
            </a:pPr>
            <a:r>
              <a:rPr lang="fa-IR" altLang="en-US" sz="1600" dirty="0" smtClean="0">
                <a:solidFill>
                  <a:srgbClr val="000000"/>
                </a:solidFill>
                <a:cs typeface="B Titr" pitchFamily="2" charset="-78"/>
              </a:rPr>
              <a:t>دلایل:</a:t>
            </a:r>
            <a:endParaRPr lang="en-GB" altLang="en-US" sz="1600" dirty="0">
              <a:solidFill>
                <a:srgbClr val="000000"/>
              </a:solidFill>
              <a:cs typeface="B Titr" pitchFamily="2" charset="-78"/>
            </a:endParaRPr>
          </a:p>
          <a:p>
            <a:pPr lvl="1" algn="r" rtl="1" eaLnBrk="1" hangingPunct="1">
              <a:spcBef>
                <a:spcPct val="0"/>
              </a:spcBef>
              <a:buFont typeface="Wingdings" pitchFamily="2" charset="2"/>
              <a:buChar char="§"/>
            </a:pPr>
            <a:r>
              <a:rPr lang="fa-IR" altLang="en-US" sz="1600" dirty="0" smtClean="0">
                <a:solidFill>
                  <a:srgbClr val="000000"/>
                </a:solidFill>
                <a:cs typeface="B Titr" pitchFamily="2" charset="-78"/>
              </a:rPr>
              <a:t>درخواست رد  یا رها شده است و پتنت بی اعتبار شده است.</a:t>
            </a:r>
          </a:p>
          <a:p>
            <a:pPr lvl="1" algn="r" rtl="1" eaLnBrk="1" hangingPunct="1">
              <a:spcBef>
                <a:spcPct val="0"/>
              </a:spcBef>
              <a:buFont typeface="Wingdings" pitchFamily="2" charset="2"/>
              <a:buChar char="§"/>
            </a:pPr>
            <a:r>
              <a:rPr lang="fa-IR" altLang="en-US" sz="1600" dirty="0" smtClean="0">
                <a:solidFill>
                  <a:srgbClr val="000000"/>
                </a:solidFill>
                <a:cs typeface="B Titr" pitchFamily="2" charset="-78"/>
              </a:rPr>
              <a:t>هزینه نگهداری سالانه پرداخت نشده باشد</a:t>
            </a:r>
            <a:endParaRPr lang="en-GB" altLang="en-US" sz="1600" dirty="0">
              <a:solidFill>
                <a:srgbClr val="000000"/>
              </a:solidFill>
              <a:cs typeface="B Titr" pitchFamily="2" charset="-78"/>
            </a:endParaRPr>
          </a:p>
          <a:p>
            <a:pPr lvl="1" algn="r" rtl="1" eaLnBrk="1" hangingPunct="1">
              <a:spcBef>
                <a:spcPct val="0"/>
              </a:spcBef>
              <a:buFont typeface="Wingdings" pitchFamily="2" charset="2"/>
              <a:buChar char="§"/>
            </a:pPr>
            <a:r>
              <a:rPr lang="fa-IR" altLang="en-US" sz="1600" dirty="0" smtClean="0">
                <a:solidFill>
                  <a:srgbClr val="000000"/>
                </a:solidFill>
                <a:cs typeface="B Titr" pitchFamily="2" charset="-78"/>
              </a:rPr>
              <a:t>اختراعات از بین رفته اند</a:t>
            </a:r>
            <a:endParaRPr lang="en-GB" altLang="en-US" sz="1600" dirty="0">
              <a:solidFill>
                <a:srgbClr val="000000"/>
              </a:solidFill>
              <a:cs typeface="B Titr" pitchFamily="2" charset="-78"/>
            </a:endParaRPr>
          </a:p>
        </p:txBody>
      </p:sp>
      <p:sp>
        <p:nvSpPr>
          <p:cNvPr id="37900" name="Rectangle 7"/>
          <p:cNvSpPr txBox="1">
            <a:spLocks noGrp="1" noChangeArrowheads="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rtl="1" eaLnBrk="1" hangingPunct="1">
              <a:spcBef>
                <a:spcPct val="0"/>
              </a:spcBef>
              <a:buFontTx/>
              <a:buNone/>
            </a:pPr>
            <a:fld id="{B08CFD90-D2CA-4316-8933-9C1C6FA7502D}" type="slidenum">
              <a:rPr lang="de-DE" altLang="en-US" sz="1200">
                <a:solidFill>
                  <a:srgbClr val="000000"/>
                </a:solidFill>
                <a:cs typeface="B Titr" pitchFamily="2" charset="-78"/>
              </a:rPr>
              <a:pPr algn="r" rtl="1" eaLnBrk="1" hangingPunct="1">
                <a:spcBef>
                  <a:spcPct val="0"/>
                </a:spcBef>
                <a:buFontTx/>
                <a:buNone/>
              </a:pPr>
              <a:t>17</a:t>
            </a:fld>
            <a:endParaRPr lang="de-DE" altLang="en-US" sz="1200">
              <a:solidFill>
                <a:srgbClr val="000000"/>
              </a:solidFill>
              <a:cs typeface="B Titr" pitchFamily="2" charset="-78"/>
            </a:endParaRPr>
          </a:p>
        </p:txBody>
      </p:sp>
    </p:spTree>
    <p:extLst>
      <p:ext uri="{BB962C8B-B14F-4D97-AF65-F5344CB8AC3E}">
        <p14:creationId xmlns:p14="http://schemas.microsoft.com/office/powerpoint/2010/main" val="17821462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2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0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8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38245" grpId="0"/>
      <p:bldP spid="29703" grpId="0"/>
      <p:bldP spid="1382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165"/>
            <a:ext cx="7467600" cy="812547"/>
          </a:xfrm>
        </p:spPr>
        <p:txBody>
          <a:bodyPr>
            <a:noAutofit/>
          </a:bodyPr>
          <a:lstStyle/>
          <a:p>
            <a:pPr algn="ctr" rtl="1"/>
            <a:r>
              <a:rPr lang="fa-IR" sz="4400"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B Titr" pitchFamily="2" charset="-78"/>
              </a:rPr>
              <a:t>اهمیت جستجو پتنت</a:t>
            </a:r>
            <a:endParaRPr lang="en-US" sz="4400"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B Titr" pitchFamily="2" charset="-78"/>
            </a:endParaRPr>
          </a:p>
        </p:txBody>
      </p:sp>
      <p:sp>
        <p:nvSpPr>
          <p:cNvPr id="6" name="Slide Number Placeholder 5"/>
          <p:cNvSpPr>
            <a:spLocks noGrp="1"/>
          </p:cNvSpPr>
          <p:nvPr>
            <p:ph type="sldNum" sz="quarter" idx="11"/>
          </p:nvPr>
        </p:nvSpPr>
        <p:spPr/>
        <p:txBody>
          <a:bodyPr/>
          <a:lstStyle/>
          <a:p>
            <a:fld id="{C14CCBBD-D111-4F22-BF9B-3F3ABAFB2E50}" type="slidenum">
              <a:rPr lang="en-US" smtClean="0"/>
              <a:pPr/>
              <a:t>18</a:t>
            </a:fld>
            <a:endParaRPr lang="en-US"/>
          </a:p>
        </p:txBody>
      </p:sp>
      <p:sp>
        <p:nvSpPr>
          <p:cNvPr id="7" name="Content Placeholder 6"/>
          <p:cNvSpPr>
            <a:spLocks noGrp="1"/>
          </p:cNvSpPr>
          <p:nvPr>
            <p:ph idx="4294967295"/>
          </p:nvPr>
        </p:nvSpPr>
        <p:spPr>
          <a:xfrm>
            <a:off x="0" y="908050"/>
            <a:ext cx="8569325" cy="5400675"/>
          </a:xfrm>
        </p:spPr>
        <p:txBody>
          <a:bodyPr>
            <a:normAutofit/>
          </a:bodyPr>
          <a:lstStyle/>
          <a:p>
            <a:pPr algn="r" rtl="1">
              <a:lnSpc>
                <a:spcPct val="150000"/>
              </a:lnSpc>
              <a:buFont typeface="Wingdings" panose="05000000000000000000" pitchFamily="2" charset="2"/>
              <a:buChar char="ü"/>
            </a:pPr>
            <a:r>
              <a:rPr lang="fa-IR" sz="2800" dirty="0" smtClean="0">
                <a:cs typeface="B Titr" pitchFamily="2" charset="-78"/>
              </a:rPr>
              <a:t>آگاهی از فعالیت و تحقیقات مبتکرانه دیگران در زمینه مورد نظر</a:t>
            </a:r>
          </a:p>
          <a:p>
            <a:pPr algn="r" rtl="1">
              <a:lnSpc>
                <a:spcPct val="150000"/>
              </a:lnSpc>
              <a:buFont typeface="Wingdings" panose="05000000000000000000" pitchFamily="2" charset="2"/>
              <a:buChar char="ü"/>
            </a:pPr>
            <a:r>
              <a:rPr lang="fa-IR" sz="2800" dirty="0" smtClean="0">
                <a:cs typeface="B Titr" pitchFamily="2" charset="-78"/>
              </a:rPr>
              <a:t>اجتناب از دوباره کاری در موضوع ثبت شده </a:t>
            </a:r>
          </a:p>
          <a:p>
            <a:pPr algn="r" rtl="1">
              <a:lnSpc>
                <a:spcPct val="150000"/>
              </a:lnSpc>
              <a:buFont typeface="Wingdings" panose="05000000000000000000" pitchFamily="2" charset="2"/>
              <a:buChar char="ü"/>
            </a:pPr>
            <a:r>
              <a:rPr lang="fa-IR" sz="2800" dirty="0" smtClean="0">
                <a:cs typeface="B Titr" pitchFamily="2" charset="-78"/>
              </a:rPr>
              <a:t>کشف ایده های جدید </a:t>
            </a:r>
          </a:p>
          <a:p>
            <a:pPr algn="r" rtl="1">
              <a:lnSpc>
                <a:spcPct val="150000"/>
              </a:lnSpc>
              <a:buFont typeface="Wingdings" panose="05000000000000000000" pitchFamily="2" charset="2"/>
              <a:buChar char="ü"/>
            </a:pPr>
            <a:r>
              <a:rPr lang="fa-IR" sz="2800" dirty="0" smtClean="0">
                <a:cs typeface="B Titr" pitchFamily="2" charset="-78"/>
              </a:rPr>
              <a:t>استخراج وآنالیز گرایشات جدید در حوزه های تخصصی ؛ مثلا در حوزه سلامت یا محیط زیست یا داروهای نوترکیب  و...</a:t>
            </a:r>
          </a:p>
          <a:p>
            <a:pPr algn="r" rtl="1">
              <a:lnSpc>
                <a:spcPct val="150000"/>
              </a:lnSpc>
              <a:buFont typeface="Wingdings" panose="05000000000000000000" pitchFamily="2" charset="2"/>
              <a:buChar char="ü"/>
            </a:pPr>
            <a:r>
              <a:rPr lang="fa-IR" sz="2800" dirty="0" smtClean="0">
                <a:cs typeface="B Titr" pitchFamily="2" charset="-78"/>
              </a:rPr>
              <a:t>تایید یا رد کردن قابلیت ثبت یک موضوع (</a:t>
            </a:r>
            <a:r>
              <a:rPr lang="en-US" sz="2800" dirty="0" smtClean="0">
                <a:cs typeface="B Titr" pitchFamily="2" charset="-78"/>
              </a:rPr>
              <a:t> </a:t>
            </a:r>
            <a:r>
              <a:rPr lang="en-US" sz="2800" dirty="0" err="1" smtClean="0">
                <a:cs typeface="B Titr" pitchFamily="2" charset="-78"/>
              </a:rPr>
              <a:t>Patenenability</a:t>
            </a:r>
            <a:r>
              <a:rPr lang="fa-IR" sz="2800" dirty="0" smtClean="0">
                <a:cs typeface="B Titr" pitchFamily="2" charset="-78"/>
              </a:rPr>
              <a:t>)</a:t>
            </a:r>
            <a:r>
              <a:rPr lang="en-US" sz="2800" dirty="0" smtClean="0">
                <a:cs typeface="B Titr" pitchFamily="2" charset="-78"/>
              </a:rPr>
              <a:t> </a:t>
            </a:r>
          </a:p>
          <a:p>
            <a:pPr algn="r" rtl="1">
              <a:lnSpc>
                <a:spcPct val="150000"/>
              </a:lnSpc>
              <a:buFont typeface="Wingdings" panose="05000000000000000000" pitchFamily="2" charset="2"/>
              <a:buChar char="ü"/>
            </a:pPr>
            <a:r>
              <a:rPr lang="fa-IR" sz="2800" dirty="0" smtClean="0">
                <a:cs typeface="B Titr" pitchFamily="2" charset="-78"/>
              </a:rPr>
              <a:t>اجتناب از نقض پتنت دیگران </a:t>
            </a:r>
          </a:p>
        </p:txBody>
      </p:sp>
    </p:spTree>
    <p:extLst>
      <p:ext uri="{BB962C8B-B14F-4D97-AF65-F5344CB8AC3E}">
        <p14:creationId xmlns:p14="http://schemas.microsoft.com/office/powerpoint/2010/main" val="2078852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0CD7FF4-353D-40A6-ACE5-55D3E499F85C}" type="slidenum">
              <a:rPr lang="ar-SA" altLang="en-US" smtClean="0">
                <a:solidFill>
                  <a:srgbClr val="FFFFFF"/>
                </a:solidFill>
                <a:cs typeface="B Titr" pitchFamily="2" charset="-78"/>
              </a:rPr>
              <a:pPr eaLnBrk="1" hangingPunct="1"/>
              <a:t>19</a:t>
            </a:fld>
            <a:endParaRPr lang="ar-SA" altLang="en-US" smtClean="0">
              <a:solidFill>
                <a:srgbClr val="FFFFFF"/>
              </a:solidFill>
              <a:cs typeface="B Titr" pitchFamily="2" charset="-78"/>
            </a:endParaRPr>
          </a:p>
        </p:txBody>
      </p:sp>
      <p:sp>
        <p:nvSpPr>
          <p:cNvPr id="28674" name="Title 1"/>
          <p:cNvSpPr>
            <a:spLocks noGrp="1"/>
          </p:cNvSpPr>
          <p:nvPr>
            <p:ph type="title" idx="4294967295"/>
          </p:nvPr>
        </p:nvSpPr>
        <p:spPr>
          <a:xfrm>
            <a:off x="1371600" y="274638"/>
            <a:ext cx="6440760" cy="850900"/>
          </a:xfrm>
          <a:extLst/>
        </p:spPr>
        <p:txBody>
          <a:bodyPr/>
          <a:lstStyle/>
          <a:p>
            <a:pPr algn="ctr" rtl="1" eaLnBrk="1" hangingPunct="1">
              <a:defRPr/>
            </a:pPr>
            <a:r>
              <a:rPr lang="fa-IR" altLang="en-US" sz="4400"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B Titr" pitchFamily="2" charset="-78"/>
              </a:rPr>
              <a:t>انواع جستجوی پتنت</a:t>
            </a:r>
            <a:endParaRPr lang="en-US" altLang="en-US" sz="4400"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B Titr" pitchFamily="2" charset="-78"/>
            </a:endParaRPr>
          </a:p>
        </p:txBody>
      </p:sp>
      <p:sp>
        <p:nvSpPr>
          <p:cNvPr id="68611" name="Content Placeholder 2"/>
          <p:cNvSpPr>
            <a:spLocks noGrp="1"/>
          </p:cNvSpPr>
          <p:nvPr>
            <p:ph sz="quarter" idx="4294967295"/>
          </p:nvPr>
        </p:nvSpPr>
        <p:spPr>
          <a:xfrm>
            <a:off x="179388" y="1341438"/>
            <a:ext cx="8964612" cy="5256212"/>
          </a:xfrm>
        </p:spPr>
        <p:txBody>
          <a:bodyPr>
            <a:normAutofit/>
          </a:bodyPr>
          <a:lstStyle/>
          <a:p>
            <a:pPr algn="just" rtl="1" eaLnBrk="1" hangingPunct="1">
              <a:lnSpc>
                <a:spcPct val="150000"/>
              </a:lnSpc>
            </a:pPr>
            <a:r>
              <a:rPr lang="fa-IR" altLang="en-US" sz="2000" dirty="0" smtClean="0">
                <a:solidFill>
                  <a:schemeClr val="tx1"/>
                </a:solidFill>
                <a:cs typeface="B Titr" pitchFamily="2" charset="-78"/>
              </a:rPr>
              <a:t>می خواهیم یک اختراع ثبت کنیم لذا نیازمند جستجوی پیشینه هستیم (</a:t>
            </a:r>
            <a:r>
              <a:rPr lang="en-US" altLang="en-US" sz="2000" dirty="0" smtClean="0">
                <a:solidFill>
                  <a:schemeClr val="tx1"/>
                </a:solidFill>
                <a:cs typeface="B Titr" pitchFamily="2" charset="-78"/>
              </a:rPr>
              <a:t>Prior Art Search</a:t>
            </a:r>
            <a:r>
              <a:rPr lang="fa-IR" altLang="en-US" sz="2000" dirty="0" smtClean="0">
                <a:solidFill>
                  <a:schemeClr val="tx1"/>
                </a:solidFill>
                <a:cs typeface="B Titr" pitchFamily="2" charset="-78"/>
              </a:rPr>
              <a:t>)</a:t>
            </a:r>
          </a:p>
          <a:p>
            <a:pPr algn="just" rtl="1" eaLnBrk="1" hangingPunct="1">
              <a:lnSpc>
                <a:spcPct val="150000"/>
              </a:lnSpc>
            </a:pPr>
            <a:r>
              <a:rPr lang="fa-IR" altLang="en-US" sz="2000" dirty="0" smtClean="0">
                <a:solidFill>
                  <a:schemeClr val="tx1"/>
                </a:solidFill>
                <a:cs typeface="B Titr" pitchFamily="2" charset="-78"/>
              </a:rPr>
              <a:t>می خواهیم یک محصول تولید کنیم. لذا نیازمند جستجو برای عدم نقض پتنتی هستیم (</a:t>
            </a:r>
            <a:r>
              <a:rPr lang="en-US" altLang="en-US" sz="2000" dirty="0" smtClean="0">
                <a:solidFill>
                  <a:schemeClr val="tx1"/>
                </a:solidFill>
                <a:cs typeface="B Titr" pitchFamily="2" charset="-78"/>
              </a:rPr>
              <a:t>Freedom to Operate</a:t>
            </a:r>
            <a:r>
              <a:rPr lang="fa-IR" altLang="en-US" sz="2000" dirty="0" smtClean="0">
                <a:solidFill>
                  <a:schemeClr val="tx1"/>
                </a:solidFill>
                <a:cs typeface="B Titr" pitchFamily="2" charset="-78"/>
              </a:rPr>
              <a:t>)</a:t>
            </a:r>
          </a:p>
          <a:p>
            <a:pPr algn="just" rtl="1" eaLnBrk="1" hangingPunct="1">
              <a:lnSpc>
                <a:spcPct val="150000"/>
              </a:lnSpc>
            </a:pPr>
            <a:r>
              <a:rPr lang="fa-IR" altLang="en-US" sz="2000" dirty="0" smtClean="0">
                <a:solidFill>
                  <a:schemeClr val="tx1"/>
                </a:solidFill>
                <a:cs typeface="B Titr" pitchFamily="2" charset="-78"/>
              </a:rPr>
              <a:t>می خواهیم روی یک پروژه تحقیقاتی کار کنیم. لذا نیازمند جستجو برای اطمینان از نوآوری هستیم (</a:t>
            </a:r>
            <a:r>
              <a:rPr lang="en-US" altLang="en-US" sz="2000" dirty="0" smtClean="0">
                <a:solidFill>
                  <a:schemeClr val="tx1"/>
                </a:solidFill>
                <a:cs typeface="B Titr" pitchFamily="2" charset="-78"/>
              </a:rPr>
              <a:t>Novelty Search</a:t>
            </a:r>
            <a:r>
              <a:rPr lang="fa-IR" altLang="en-US" sz="2000" dirty="0" smtClean="0">
                <a:solidFill>
                  <a:schemeClr val="tx1"/>
                </a:solidFill>
                <a:cs typeface="B Titr" pitchFamily="2" charset="-78"/>
              </a:rPr>
              <a:t>)</a:t>
            </a:r>
          </a:p>
          <a:p>
            <a:pPr algn="just" rtl="1" eaLnBrk="1" hangingPunct="1">
              <a:lnSpc>
                <a:spcPct val="150000"/>
              </a:lnSpc>
            </a:pPr>
            <a:r>
              <a:rPr lang="fa-IR" altLang="en-US" sz="2000" dirty="0" smtClean="0">
                <a:solidFill>
                  <a:schemeClr val="tx1"/>
                </a:solidFill>
                <a:cs typeface="B Titr" pitchFamily="2" charset="-78"/>
              </a:rPr>
              <a:t>می خواهیم روند تکنولوژی را در یک حوزه بشناسیم برای پیش بینی آینده تکنولوژی و روند یابی (</a:t>
            </a:r>
            <a:r>
              <a:rPr lang="en-US" altLang="en-US" sz="2000" dirty="0" smtClean="0">
                <a:solidFill>
                  <a:schemeClr val="tx1"/>
                </a:solidFill>
                <a:cs typeface="B Titr" pitchFamily="2" charset="-78"/>
              </a:rPr>
              <a:t>Technology Trend Search</a:t>
            </a:r>
            <a:r>
              <a:rPr lang="fa-IR" altLang="en-US" sz="2000" dirty="0" smtClean="0">
                <a:solidFill>
                  <a:schemeClr val="tx1"/>
                </a:solidFill>
                <a:cs typeface="B Titr" pitchFamily="2" charset="-78"/>
              </a:rPr>
              <a:t>)</a:t>
            </a:r>
          </a:p>
          <a:p>
            <a:pPr algn="just" rtl="1" eaLnBrk="1" hangingPunct="1">
              <a:lnSpc>
                <a:spcPct val="150000"/>
              </a:lnSpc>
            </a:pPr>
            <a:r>
              <a:rPr lang="fa-IR" altLang="en-US" sz="2000" dirty="0" smtClean="0">
                <a:solidFill>
                  <a:schemeClr val="tx1"/>
                </a:solidFill>
                <a:cs typeface="B Titr" pitchFamily="2" charset="-78"/>
              </a:rPr>
              <a:t>می خواهیم در یک حوزه فناورانه سرمایه گذاری کنیم. (خرید یا مذاکرات تکنولوژی، سبد تکنولوژی) (</a:t>
            </a:r>
            <a:r>
              <a:rPr lang="en-US" altLang="en-US" sz="2000" dirty="0" smtClean="0">
                <a:solidFill>
                  <a:schemeClr val="tx1"/>
                </a:solidFill>
                <a:cs typeface="B Titr" pitchFamily="2" charset="-78"/>
              </a:rPr>
              <a:t>Patent Life Search</a:t>
            </a:r>
            <a:r>
              <a:rPr lang="fa-IR" altLang="en-US" sz="2000" dirty="0" smtClean="0">
                <a:solidFill>
                  <a:schemeClr val="tx1"/>
                </a:solidFill>
                <a:cs typeface="B Titr" pitchFamily="2" charset="-78"/>
              </a:rPr>
              <a:t>)</a:t>
            </a:r>
          </a:p>
        </p:txBody>
      </p:sp>
    </p:spTree>
    <p:extLst>
      <p:ext uri="{BB962C8B-B14F-4D97-AF65-F5344CB8AC3E}">
        <p14:creationId xmlns:p14="http://schemas.microsoft.com/office/powerpoint/2010/main" val="3890549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rtl="1" eaLnBrk="1" hangingPunct="1"/>
            <a:endParaRPr lang="en-US" altLang="en-US" sz="2800" dirty="0" smtClean="0">
              <a:cs typeface="Times New Roman" pitchFamily="18" charset="0"/>
            </a:endParaRPr>
          </a:p>
        </p:txBody>
      </p:sp>
      <p:sp>
        <p:nvSpPr>
          <p:cNvPr id="16387" name="Text Placeholder 3"/>
          <p:cNvSpPr>
            <a:spLocks noGrp="1"/>
          </p:cNvSpPr>
          <p:nvPr>
            <p:ph type="body" sz="half" idx="2"/>
          </p:nvPr>
        </p:nvSpPr>
        <p:spPr/>
        <p:txBody>
          <a:bodyPr>
            <a:normAutofit fontScale="92500" lnSpcReduction="20000"/>
          </a:bodyPr>
          <a:lstStyle/>
          <a:p>
            <a:pPr algn="ctr" rtl="1" eaLnBrk="1" hangingPunct="1">
              <a:defRPr/>
            </a:pPr>
            <a:endParaRPr lang="en-US" sz="3200" dirty="0" smtClean="0">
              <a:solidFill>
                <a:schemeClr val="bg1"/>
              </a:solidFill>
              <a:cs typeface="B Titr" pitchFamily="2" charset="-78"/>
            </a:endParaRPr>
          </a:p>
        </p:txBody>
      </p:sp>
      <p:sp>
        <p:nvSpPr>
          <p:cNvPr id="1638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0C119A2-9311-4C8D-A1E3-E529AEC08BB9}" type="slidenum">
              <a:rPr lang="ar-SA" altLang="en-US" smtClean="0">
                <a:solidFill>
                  <a:schemeClr val="bg1"/>
                </a:solidFill>
                <a:cs typeface="B Titr" pitchFamily="2" charset="-78"/>
              </a:rPr>
              <a:pPr eaLnBrk="1" hangingPunct="1"/>
              <a:t>2</a:t>
            </a:fld>
            <a:endParaRPr lang="ar-SA" altLang="en-US" smtClean="0">
              <a:solidFill>
                <a:schemeClr val="bg1"/>
              </a:solidFill>
              <a:cs typeface="B Titr" pitchFamily="2" charset="-78"/>
            </a:endParaRPr>
          </a:p>
        </p:txBody>
      </p:sp>
      <p:graphicFrame>
        <p:nvGraphicFramePr>
          <p:cNvPr id="2" name="Diagram 1"/>
          <p:cNvGraphicFramePr/>
          <p:nvPr>
            <p:extLst>
              <p:ext uri="{D42A27DB-BD31-4B8C-83A1-F6EECF244321}">
                <p14:modId xmlns:p14="http://schemas.microsoft.com/office/powerpoint/2010/main" val="3474785175"/>
              </p:ext>
            </p:extLst>
          </p:nvPr>
        </p:nvGraphicFramePr>
        <p:xfrm>
          <a:off x="0" y="563253"/>
          <a:ext cx="7056785"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33058"/>
          <a:stretch/>
        </p:blipFill>
        <p:spPr bwMode="auto">
          <a:xfrm>
            <a:off x="7000875" y="0"/>
            <a:ext cx="2143125" cy="234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250D723-0E47-48C7-BCBE-AD18E7660390}" type="slidenum">
              <a:rPr lang="ar-SA" altLang="en-US" smtClean="0">
                <a:solidFill>
                  <a:srgbClr val="FFFFFF"/>
                </a:solidFill>
                <a:latin typeface="Century Gothic" pitchFamily="34" charset="0"/>
                <a:cs typeface="B Titr" pitchFamily="2" charset="-78"/>
              </a:rPr>
              <a:pPr eaLnBrk="1" hangingPunct="1"/>
              <a:t>20</a:t>
            </a:fld>
            <a:endParaRPr lang="ar-SA" altLang="en-US" smtClean="0">
              <a:solidFill>
                <a:srgbClr val="FFFFFF"/>
              </a:solidFill>
              <a:latin typeface="Century Gothic" pitchFamily="34" charset="0"/>
              <a:cs typeface="B Titr" pitchFamily="2" charset="-78"/>
            </a:endParaRPr>
          </a:p>
        </p:txBody>
      </p:sp>
      <p:sp>
        <p:nvSpPr>
          <p:cNvPr id="29698" name="Title 1"/>
          <p:cNvSpPr>
            <a:spLocks noGrp="1"/>
          </p:cNvSpPr>
          <p:nvPr>
            <p:ph type="title" idx="4294967295"/>
          </p:nvPr>
        </p:nvSpPr>
        <p:spPr>
          <a:xfrm>
            <a:off x="1115616" y="260648"/>
            <a:ext cx="6345238" cy="709612"/>
          </a:xfrm>
          <a:extLst/>
        </p:spPr>
        <p:txBody>
          <a:bodyPr>
            <a:noAutofit/>
          </a:bodyPr>
          <a:lstStyle/>
          <a:p>
            <a:pPr algn="ctr" rtl="1" eaLnBrk="1" hangingPunct="1">
              <a:defRPr/>
            </a:pPr>
            <a:r>
              <a:rPr lang="fa-IR" altLang="en-US" sz="480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B Titr" pitchFamily="2" charset="-78"/>
              </a:rPr>
              <a:t>نحوه جستجوی پتنت </a:t>
            </a:r>
            <a:endParaRPr lang="en-US" altLang="en-US" sz="480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B Titr" pitchFamily="2" charset="-78"/>
            </a:endParaRPr>
          </a:p>
        </p:txBody>
      </p:sp>
      <p:sp>
        <p:nvSpPr>
          <p:cNvPr id="65539" name="Content Placeholder 2"/>
          <p:cNvSpPr>
            <a:spLocks noGrp="1"/>
          </p:cNvSpPr>
          <p:nvPr>
            <p:ph sz="quarter" idx="4294967295"/>
          </p:nvPr>
        </p:nvSpPr>
        <p:spPr>
          <a:xfrm>
            <a:off x="0" y="2349500"/>
            <a:ext cx="8642350" cy="4103688"/>
          </a:xfrm>
        </p:spPr>
        <p:txBody>
          <a:bodyPr/>
          <a:lstStyle/>
          <a:p>
            <a:pPr algn="r" rtl="1" eaLnBrk="1" hangingPunct="1">
              <a:lnSpc>
                <a:spcPct val="150000"/>
              </a:lnSpc>
              <a:buFont typeface="Wingdings" pitchFamily="2" charset="2"/>
              <a:buChar char="v"/>
            </a:pPr>
            <a:r>
              <a:rPr lang="fa-IR" altLang="en-US" sz="2400" dirty="0" smtClean="0">
                <a:cs typeface="B Titr" pitchFamily="2" charset="-78"/>
              </a:rPr>
              <a:t>جستجو بر اساس اطلاعات قانونی ( شماره درخواست یا پتنت، تاریخ ها، نام مخترع یا مالک، عنوان،...)</a:t>
            </a:r>
          </a:p>
          <a:p>
            <a:pPr algn="r" rtl="1" eaLnBrk="1" hangingPunct="1">
              <a:lnSpc>
                <a:spcPct val="150000"/>
              </a:lnSpc>
              <a:buFont typeface="Wingdings" pitchFamily="2" charset="2"/>
              <a:buChar char="v"/>
            </a:pPr>
            <a:r>
              <a:rPr lang="fa-IR" altLang="en-US" sz="2400" dirty="0" smtClean="0">
                <a:cs typeface="B Titr" pitchFamily="2" charset="-78"/>
              </a:rPr>
              <a:t>جستجو بر اساس اطلاعات فنی ( حوزه اختراع، ادعا ها، کلمات کلیدی متن و توصیف ...)</a:t>
            </a:r>
          </a:p>
          <a:p>
            <a:pPr algn="r" rtl="1" eaLnBrk="1" hangingPunct="1">
              <a:lnSpc>
                <a:spcPct val="150000"/>
              </a:lnSpc>
              <a:buFont typeface="Wingdings" pitchFamily="2" charset="2"/>
              <a:buChar char="v"/>
            </a:pPr>
            <a:r>
              <a:rPr lang="fa-IR" altLang="en-US" sz="2400" dirty="0" smtClean="0">
                <a:cs typeface="B Titr" pitchFamily="2" charset="-78"/>
              </a:rPr>
              <a:t>جستجو براساس طبقه بندی ( طبقه بندی های بین المللی، منطقه ای و ملی – یافتن پتنت های مرتبط از طقه بندی یک پتنت در دسترس)</a:t>
            </a:r>
            <a:endParaRPr lang="en-US" altLang="en-US" sz="2400" dirty="0" smtClean="0">
              <a:cs typeface="B Titr" pitchFamily="2" charset="-78"/>
            </a:endParaRPr>
          </a:p>
        </p:txBody>
      </p:sp>
    </p:spTree>
    <p:extLst>
      <p:ext uri="{BB962C8B-B14F-4D97-AF65-F5344CB8AC3E}">
        <p14:creationId xmlns:p14="http://schemas.microsoft.com/office/powerpoint/2010/main" val="472900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4CCBBD-D111-4F22-BF9B-3F3ABAFB2E50}" type="slidenum">
              <a:rPr lang="en-US" smtClean="0"/>
              <a:pPr/>
              <a:t>21</a:t>
            </a:fld>
            <a:endParaRPr lang="en-US"/>
          </a:p>
        </p:txBody>
      </p:sp>
      <p:sp>
        <p:nvSpPr>
          <p:cNvPr id="2" name="Title 1"/>
          <p:cNvSpPr>
            <a:spLocks noGrp="1"/>
          </p:cNvSpPr>
          <p:nvPr>
            <p:ph type="title" idx="4294967295"/>
          </p:nvPr>
        </p:nvSpPr>
        <p:spPr>
          <a:xfrm>
            <a:off x="1371600" y="115888"/>
            <a:ext cx="6296744" cy="792162"/>
          </a:xfrm>
        </p:spPr>
        <p:txBody>
          <a:bodyPr>
            <a:normAutofit/>
          </a:bodyPr>
          <a:lstStyle/>
          <a:p>
            <a:pPr algn="ctr" rtl="1"/>
            <a:r>
              <a:rPr lang="fa-IR" sz="320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B Titr" pitchFamily="2" charset="-78"/>
              </a:rPr>
              <a:t>روند کلی </a:t>
            </a:r>
            <a:r>
              <a:rPr lang="fa-IR" sz="320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B Titr" pitchFamily="2" charset="-78"/>
              </a:rPr>
              <a:t>جستجوی پتنت</a:t>
            </a:r>
            <a:endParaRPr lang="en-US" sz="320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B Titr" pitchFamily="2" charset="-78"/>
            </a:endParaRPr>
          </a:p>
        </p:txBody>
      </p:sp>
      <p:sp>
        <p:nvSpPr>
          <p:cNvPr id="7" name="Content Placeholder 6"/>
          <p:cNvSpPr>
            <a:spLocks noGrp="1"/>
          </p:cNvSpPr>
          <p:nvPr>
            <p:ph idx="4294967295"/>
          </p:nvPr>
        </p:nvSpPr>
        <p:spPr>
          <a:xfrm>
            <a:off x="1" y="1340767"/>
            <a:ext cx="8316416" cy="4701257"/>
          </a:xfrm>
        </p:spPr>
        <p:txBody>
          <a:bodyPr>
            <a:noAutofit/>
          </a:bodyPr>
          <a:lstStyle/>
          <a:p>
            <a:pPr algn="r" rtl="1">
              <a:buFont typeface="Wingdings" pitchFamily="2" charset="2"/>
              <a:buChar char="Ø"/>
            </a:pPr>
            <a:r>
              <a:rPr lang="fa-IR" sz="2800" dirty="0" smtClean="0">
                <a:cs typeface="B Titr" pitchFamily="2" charset="-78"/>
              </a:rPr>
              <a:t>تعیین هدف جستجو؛ نتیجه جستجو برای ما چه چیزی را مشخص خواهد کرد ؟</a:t>
            </a:r>
          </a:p>
          <a:p>
            <a:pPr algn="r" rtl="1">
              <a:buFont typeface="Wingdings" pitchFamily="2" charset="2"/>
              <a:buChar char="Ø"/>
            </a:pPr>
            <a:r>
              <a:rPr lang="fa-IR" sz="2800" dirty="0" smtClean="0">
                <a:cs typeface="B Titr" pitchFamily="2" charset="-78"/>
              </a:rPr>
              <a:t>جمع آوری اطلاعات ضروری </a:t>
            </a:r>
          </a:p>
          <a:p>
            <a:pPr algn="r" rtl="1">
              <a:buFont typeface="Wingdings" pitchFamily="2" charset="2"/>
              <a:buChar char="Ø"/>
            </a:pPr>
            <a:r>
              <a:rPr lang="fa-IR" sz="2800" dirty="0" smtClean="0">
                <a:cs typeface="B Titr" pitchFamily="2" charset="-78"/>
              </a:rPr>
              <a:t>تعیین وانتخاب داده پایگاه های مناسب </a:t>
            </a:r>
          </a:p>
          <a:p>
            <a:pPr algn="r" rtl="1">
              <a:buFont typeface="Wingdings" pitchFamily="2" charset="2"/>
              <a:buChar char="Ø"/>
            </a:pPr>
            <a:r>
              <a:rPr lang="fa-IR" sz="2800" dirty="0" smtClean="0">
                <a:cs typeface="B Titr" pitchFamily="2" charset="-78"/>
              </a:rPr>
              <a:t>تعیین استراتژی </a:t>
            </a:r>
            <a:r>
              <a:rPr lang="fa-IR" sz="2800" dirty="0">
                <a:cs typeface="B Titr" pitchFamily="2" charset="-78"/>
              </a:rPr>
              <a:t>جستجو</a:t>
            </a:r>
            <a:endParaRPr lang="fa-IR" sz="2800" dirty="0" smtClean="0">
              <a:cs typeface="B Titr" pitchFamily="2" charset="-78"/>
            </a:endParaRPr>
          </a:p>
          <a:p>
            <a:pPr algn="r" rtl="1">
              <a:buFont typeface="Wingdings" pitchFamily="2" charset="2"/>
              <a:buChar char="Ø"/>
            </a:pPr>
            <a:r>
              <a:rPr lang="fa-IR" sz="2800" dirty="0" smtClean="0">
                <a:cs typeface="B Titr" pitchFamily="2" charset="-78"/>
              </a:rPr>
              <a:t>انجام </a:t>
            </a:r>
            <a:r>
              <a:rPr lang="fa-IR" sz="2800" dirty="0">
                <a:cs typeface="B Titr" pitchFamily="2" charset="-78"/>
              </a:rPr>
              <a:t>جستجو</a:t>
            </a:r>
            <a:endParaRPr lang="fa-IR" sz="2800" dirty="0" smtClean="0">
              <a:cs typeface="B Titr" pitchFamily="2" charset="-78"/>
            </a:endParaRPr>
          </a:p>
          <a:p>
            <a:pPr algn="r" rtl="1">
              <a:buFont typeface="Wingdings" pitchFamily="2" charset="2"/>
              <a:buChar char="Ø"/>
            </a:pPr>
            <a:r>
              <a:rPr lang="fa-IR" sz="2800" dirty="0" smtClean="0">
                <a:cs typeface="B Titr" pitchFamily="2" charset="-78"/>
              </a:rPr>
              <a:t>ارزیابی نتایج حاصل از </a:t>
            </a:r>
            <a:r>
              <a:rPr lang="fa-IR" sz="2800" dirty="0">
                <a:cs typeface="B Titr" pitchFamily="2" charset="-78"/>
              </a:rPr>
              <a:t>جستجو</a:t>
            </a:r>
            <a:endParaRPr lang="fa-IR" sz="2800" dirty="0" smtClean="0">
              <a:cs typeface="B Titr" pitchFamily="2" charset="-78"/>
            </a:endParaRPr>
          </a:p>
          <a:p>
            <a:pPr algn="r" rtl="1">
              <a:buFont typeface="Wingdings" pitchFamily="2" charset="2"/>
              <a:buChar char="Ø"/>
            </a:pPr>
            <a:r>
              <a:rPr lang="fa-IR" sz="2800" dirty="0" smtClean="0">
                <a:cs typeface="B Titr" pitchFamily="2" charset="-78"/>
              </a:rPr>
              <a:t>تفسیر نتایج و در صورت لزوم بهبود استراتژی </a:t>
            </a:r>
            <a:r>
              <a:rPr lang="fa-IR" sz="2800" dirty="0">
                <a:cs typeface="B Titr" pitchFamily="2" charset="-78"/>
              </a:rPr>
              <a:t>جستجو</a:t>
            </a:r>
            <a:endParaRPr lang="fa-IR" sz="2800" dirty="0" smtClean="0">
              <a:cs typeface="B Titr" pitchFamily="2" charset="-78"/>
            </a:endParaRPr>
          </a:p>
          <a:p>
            <a:pPr algn="r" rtl="1">
              <a:buFont typeface="Wingdings" pitchFamily="2" charset="2"/>
              <a:buChar char="Ø"/>
            </a:pPr>
            <a:r>
              <a:rPr lang="fa-IR" sz="2800" dirty="0" smtClean="0">
                <a:cs typeface="B Titr" pitchFamily="2" charset="-78"/>
              </a:rPr>
              <a:t>تکرار </a:t>
            </a:r>
            <a:r>
              <a:rPr lang="fa-IR" sz="2800" dirty="0">
                <a:cs typeface="B Titr" pitchFamily="2" charset="-78"/>
              </a:rPr>
              <a:t>جستجو با </a:t>
            </a:r>
            <a:r>
              <a:rPr lang="fa-IR" sz="2800" dirty="0" smtClean="0">
                <a:cs typeface="B Titr" pitchFamily="2" charset="-78"/>
              </a:rPr>
              <a:t>استراتژی جدید </a:t>
            </a:r>
          </a:p>
          <a:p>
            <a:pPr algn="r" rtl="1">
              <a:buFont typeface="Wingdings" pitchFamily="2" charset="2"/>
              <a:buChar char="Ø"/>
            </a:pPr>
            <a:r>
              <a:rPr lang="fa-IR" sz="2800" dirty="0" smtClean="0">
                <a:cs typeface="B Titr" pitchFamily="2" charset="-78"/>
              </a:rPr>
              <a:t>آنالیز نتایج</a:t>
            </a:r>
          </a:p>
          <a:p>
            <a:pPr algn="r" rtl="1">
              <a:buFont typeface="Wingdings" pitchFamily="2" charset="2"/>
              <a:buChar char="Ø"/>
            </a:pPr>
            <a:r>
              <a:rPr lang="fa-IR" sz="2800" dirty="0" smtClean="0">
                <a:cs typeface="B Titr" pitchFamily="2" charset="-78"/>
              </a:rPr>
              <a:t>گزارش  و ارائه نتایج بدست آمده  </a:t>
            </a:r>
            <a:endParaRPr lang="en-US" sz="2800" dirty="0" smtClean="0">
              <a:cs typeface="B Titr" pitchFamily="2" charset="-78"/>
            </a:endParaRPr>
          </a:p>
        </p:txBody>
      </p:sp>
    </p:spTree>
    <p:extLst>
      <p:ext uri="{BB962C8B-B14F-4D97-AF65-F5344CB8AC3E}">
        <p14:creationId xmlns:p14="http://schemas.microsoft.com/office/powerpoint/2010/main" val="3786154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normAutofit/>
          </a:bodyPr>
          <a:lstStyle/>
          <a:p>
            <a:pPr algn="ctr"/>
            <a:r>
              <a:rPr lang="fa-IR" sz="3200" dirty="0" smtClean="0">
                <a:solidFill>
                  <a:srgbClr val="FF0000"/>
                </a:solidFill>
                <a:effectLst>
                  <a:outerShdw blurRad="38100" dist="38100" dir="2700000" algn="tl">
                    <a:srgbClr val="000000">
                      <a:alpha val="43137"/>
                    </a:srgbClr>
                  </a:outerShdw>
                </a:effectLst>
                <a:cs typeface="B Titr" pitchFamily="2" charset="-78"/>
              </a:rPr>
              <a:t>آغاز بررسی یک اختراع</a:t>
            </a:r>
            <a:endParaRPr lang="en-US" sz="3200" dirty="0">
              <a:solidFill>
                <a:srgbClr val="FF0000"/>
              </a:solidFill>
              <a:effectLst>
                <a:outerShdw blurRad="38100" dist="38100" dir="2700000" algn="tl">
                  <a:srgbClr val="000000">
                    <a:alpha val="43137"/>
                  </a:srgbClr>
                </a:outerShdw>
              </a:effectLst>
              <a:cs typeface="B Titr" pitchFamily="2" charset="-78"/>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276787711"/>
              </p:ext>
            </p:extLst>
          </p:nvPr>
        </p:nvGraphicFramePr>
        <p:xfrm>
          <a:off x="467544" y="1268762"/>
          <a:ext cx="7776864" cy="4896540"/>
        </p:xfrm>
        <a:graphic>
          <a:graphicData uri="http://schemas.openxmlformats.org/drawingml/2006/table">
            <a:tbl>
              <a:tblPr firstRow="1" firstCol="1" bandRow="1"/>
              <a:tblGrid>
                <a:gridCol w="12961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tblGrid>
              <a:tr h="979308">
                <a:tc gridSpan="3">
                  <a:txBody>
                    <a:bodyPr/>
                    <a:lstStyle/>
                    <a:p>
                      <a:pPr marL="0" marR="0" algn="r" rtl="1">
                        <a:lnSpc>
                          <a:spcPct val="115000"/>
                        </a:lnSpc>
                        <a:spcBef>
                          <a:spcPts val="0"/>
                        </a:spcBef>
                        <a:spcAft>
                          <a:spcPts val="0"/>
                        </a:spcAft>
                      </a:pPr>
                      <a:r>
                        <a:rPr lang="en-US" sz="1800" dirty="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r" rtl="1">
                        <a:lnSpc>
                          <a:spcPct val="115000"/>
                        </a:lnSpc>
                        <a:spcBef>
                          <a:spcPts val="0"/>
                        </a:spcBef>
                        <a:spcAft>
                          <a:spcPts val="0"/>
                        </a:spcAft>
                      </a:pPr>
                      <a:r>
                        <a:rPr lang="fa-IR" sz="1800" dirty="0">
                          <a:effectLst/>
                          <a:latin typeface="Calibri"/>
                          <a:ea typeface="Calibri"/>
                          <a:cs typeface="B Titr" pitchFamily="2" charset="-78"/>
                        </a:rPr>
                        <a:t>عنوان اختراع :</a:t>
                      </a:r>
                      <a:endParaRPr lang="en-US" sz="1800" dirty="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9308">
                <a:tc gridSpan="3">
                  <a:txBody>
                    <a:bodyPr/>
                    <a:lstStyle/>
                    <a:p>
                      <a:pPr marL="0" marR="0" algn="r" rtl="1">
                        <a:lnSpc>
                          <a:spcPct val="115000"/>
                        </a:lnSpc>
                        <a:spcBef>
                          <a:spcPts val="0"/>
                        </a:spcBef>
                        <a:spcAft>
                          <a:spcPts val="0"/>
                        </a:spcAft>
                      </a:pPr>
                      <a:r>
                        <a:rPr lang="fa-IR" sz="1800">
                          <a:effectLst/>
                          <a:latin typeface="Calibri"/>
                          <a:ea typeface="Calibri"/>
                          <a:cs typeface="B Titr" pitchFamily="2" charset="-78"/>
                        </a:rPr>
                        <a:t>نام متقاضی</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r" rtl="1">
                        <a:lnSpc>
                          <a:spcPct val="115000"/>
                        </a:lnSpc>
                        <a:spcBef>
                          <a:spcPts val="0"/>
                        </a:spcBef>
                        <a:spcAft>
                          <a:spcPts val="0"/>
                        </a:spcAft>
                      </a:pPr>
                      <a:r>
                        <a:rPr lang="fa-IR" sz="1800" dirty="0">
                          <a:effectLst/>
                          <a:latin typeface="Calibri"/>
                          <a:ea typeface="Calibri"/>
                          <a:cs typeface="B Titr" pitchFamily="2" charset="-78"/>
                        </a:rPr>
                        <a:t>نام جستجوگر</a:t>
                      </a:r>
                      <a:endParaRPr lang="en-US" sz="1800" dirty="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79308">
                <a:tc>
                  <a:txBody>
                    <a:bodyPr/>
                    <a:lstStyle/>
                    <a:p>
                      <a:pPr marL="0" marR="0" algn="ctr" rtl="1">
                        <a:lnSpc>
                          <a:spcPct val="115000"/>
                        </a:lnSpc>
                        <a:spcBef>
                          <a:spcPts val="0"/>
                        </a:spcBef>
                        <a:spcAft>
                          <a:spcPts val="0"/>
                        </a:spcAft>
                      </a:pPr>
                      <a:r>
                        <a:rPr lang="fa-IR" sz="1800">
                          <a:effectLst/>
                          <a:latin typeface="Calibri"/>
                          <a:ea typeface="Calibri"/>
                          <a:cs typeface="B Titr" pitchFamily="2" charset="-78"/>
                        </a:rPr>
                        <a:t>یادداشت</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Titr" pitchFamily="2" charset="-78"/>
                        </a:rPr>
                        <a:t>ویژگی</a:t>
                      </a:r>
                      <a:r>
                        <a:rPr lang="en-US" sz="1800">
                          <a:effectLst/>
                          <a:latin typeface="Calibri"/>
                          <a:ea typeface="Calibri"/>
                          <a:cs typeface="B Titr" pitchFamily="2" charset="-78"/>
                        </a:rPr>
                        <a:t>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Titr" pitchFamily="2" charset="-78"/>
                        </a:rPr>
                        <a:t>ویژگی</a:t>
                      </a:r>
                      <a:r>
                        <a:rPr lang="en-US" sz="1800">
                          <a:effectLst/>
                          <a:latin typeface="Calibri"/>
                          <a:ea typeface="Calibri"/>
                          <a:cs typeface="B Titr" pitchFamily="2" charset="-78"/>
                        </a:rPr>
                        <a:t>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Titr" pitchFamily="2" charset="-78"/>
                        </a:rPr>
                        <a:t>ویژگی</a:t>
                      </a:r>
                      <a:r>
                        <a:rPr lang="en-US" sz="1800">
                          <a:effectLst/>
                          <a:latin typeface="Calibri"/>
                          <a:ea typeface="Calibri"/>
                          <a:cs typeface="B Titr" pitchFamily="2" charset="-78"/>
                        </a:rPr>
                        <a:t>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Titr" pitchFamily="2" charset="-78"/>
                        </a:rPr>
                        <a:t>ویژگی </a:t>
                      </a:r>
                      <a:r>
                        <a:rPr lang="en-US" sz="1800">
                          <a:effectLst/>
                          <a:latin typeface="Calibri"/>
                          <a:ea typeface="Calibri"/>
                          <a:cs typeface="B Titr" pitchFamily="2" charset="-78"/>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Titr" pitchFamily="2" charset="-78"/>
                        </a:rPr>
                        <a:t>شماره اختراع</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9308">
                <a:tc>
                  <a:txBody>
                    <a:bodyPr/>
                    <a:lstStyle/>
                    <a:p>
                      <a:pPr marL="0" marR="0" algn="ct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79308">
                <a:tc>
                  <a:txBody>
                    <a:bodyPr/>
                    <a:lstStyle/>
                    <a:p>
                      <a:pPr marL="0" marR="0" algn="ct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dirty="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94577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normAutofit/>
          </a:bodyPr>
          <a:lstStyle/>
          <a:p>
            <a:pPr algn="ctr" rtl="1"/>
            <a:r>
              <a:rPr lang="fa-IR" sz="4000" dirty="0" smtClean="0">
                <a:solidFill>
                  <a:srgbClr val="FF0000"/>
                </a:solidFill>
                <a:effectLst>
                  <a:outerShdw blurRad="38100" dist="38100" dir="2700000" algn="tl">
                    <a:srgbClr val="000000">
                      <a:alpha val="43137"/>
                    </a:srgbClr>
                  </a:outerShdw>
                </a:effectLst>
                <a:cs typeface="B Titr" pitchFamily="2" charset="-78"/>
              </a:rPr>
              <a:t>بررسی </a:t>
            </a:r>
            <a:r>
              <a:rPr lang="fa-IR" sz="4000" dirty="0">
                <a:solidFill>
                  <a:srgbClr val="FF0000"/>
                </a:solidFill>
                <a:effectLst>
                  <a:outerShdw blurRad="38100" dist="38100" dir="2700000" algn="tl">
                    <a:srgbClr val="000000">
                      <a:alpha val="43137"/>
                    </a:srgbClr>
                  </a:outerShdw>
                </a:effectLst>
                <a:cs typeface="B Titr" pitchFamily="2" charset="-78"/>
              </a:rPr>
              <a:t>یک اختراع</a:t>
            </a:r>
            <a:endParaRPr lang="en-US" sz="40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520316195"/>
              </p:ext>
            </p:extLst>
          </p:nvPr>
        </p:nvGraphicFramePr>
        <p:xfrm>
          <a:off x="755576" y="1988840"/>
          <a:ext cx="7056784" cy="4392486"/>
        </p:xfrm>
        <a:graphic>
          <a:graphicData uri="http://schemas.openxmlformats.org/drawingml/2006/table">
            <a:tbl>
              <a:tblPr firstRow="1" firstCol="1" bandRow="1"/>
              <a:tblGrid>
                <a:gridCol w="1764196">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1764196">
                  <a:extLst>
                    <a:ext uri="{9D8B030D-6E8A-4147-A177-3AD203B41FA5}">
                      <a16:colId xmlns:a16="http://schemas.microsoft.com/office/drawing/2014/main" val="20002"/>
                    </a:ext>
                  </a:extLst>
                </a:gridCol>
                <a:gridCol w="1764196">
                  <a:extLst>
                    <a:ext uri="{9D8B030D-6E8A-4147-A177-3AD203B41FA5}">
                      <a16:colId xmlns:a16="http://schemas.microsoft.com/office/drawing/2014/main" val="20003"/>
                    </a:ext>
                  </a:extLst>
                </a:gridCol>
              </a:tblGrid>
              <a:tr h="732081">
                <a:tc gridSpan="2">
                  <a:txBody>
                    <a:bodyPr/>
                    <a:lstStyle/>
                    <a:p>
                      <a:pPr marL="0" marR="0" algn="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rtl="1">
                        <a:lnSpc>
                          <a:spcPct val="115000"/>
                        </a:lnSpc>
                        <a:spcBef>
                          <a:spcPts val="0"/>
                        </a:spcBef>
                        <a:spcAft>
                          <a:spcPts val="0"/>
                        </a:spcAft>
                      </a:pPr>
                      <a:r>
                        <a:rPr lang="fa-IR" sz="1800">
                          <a:effectLst/>
                          <a:latin typeface="Calibri"/>
                          <a:ea typeface="Calibri"/>
                          <a:cs typeface="B Titr" pitchFamily="2" charset="-78"/>
                        </a:rPr>
                        <a:t>عنوان اختراع :</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732081">
                <a:tc gridSpan="2">
                  <a:txBody>
                    <a:bodyPr/>
                    <a:lstStyle/>
                    <a:p>
                      <a:pPr marL="0" marR="0" algn="r" rtl="1">
                        <a:lnSpc>
                          <a:spcPct val="115000"/>
                        </a:lnSpc>
                        <a:spcBef>
                          <a:spcPts val="0"/>
                        </a:spcBef>
                        <a:spcAft>
                          <a:spcPts val="0"/>
                        </a:spcAft>
                      </a:pPr>
                      <a:r>
                        <a:rPr lang="fa-IR" sz="1800">
                          <a:effectLst/>
                          <a:latin typeface="Calibri"/>
                          <a:ea typeface="Calibri"/>
                          <a:cs typeface="B Titr" pitchFamily="2" charset="-78"/>
                        </a:rPr>
                        <a:t>نام متقاضی</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rtl="1">
                        <a:lnSpc>
                          <a:spcPct val="115000"/>
                        </a:lnSpc>
                        <a:spcBef>
                          <a:spcPts val="0"/>
                        </a:spcBef>
                        <a:spcAft>
                          <a:spcPts val="0"/>
                        </a:spcAft>
                      </a:pPr>
                      <a:r>
                        <a:rPr lang="fa-IR" sz="1800">
                          <a:effectLst/>
                          <a:latin typeface="Calibri"/>
                          <a:ea typeface="Calibri"/>
                          <a:cs typeface="B Titr" pitchFamily="2" charset="-78"/>
                        </a:rPr>
                        <a:t>نام جستجوگر</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732081">
                <a:tc gridSpan="2">
                  <a:txBody>
                    <a:bodyPr/>
                    <a:lstStyle/>
                    <a:p>
                      <a:pPr marL="0" marR="0" algn="r" rtl="1">
                        <a:lnSpc>
                          <a:spcPct val="115000"/>
                        </a:lnSpc>
                        <a:spcBef>
                          <a:spcPts val="0"/>
                        </a:spcBef>
                        <a:spcAft>
                          <a:spcPts val="0"/>
                        </a:spcAft>
                      </a:pPr>
                      <a:r>
                        <a:rPr lang="fa-IR" sz="1800">
                          <a:effectLst/>
                          <a:latin typeface="Calibri"/>
                          <a:ea typeface="Calibri"/>
                          <a:cs typeface="B Titr" pitchFamily="2" charset="-78"/>
                        </a:rPr>
                        <a:t>تاریخ</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rtl="1">
                        <a:lnSpc>
                          <a:spcPct val="115000"/>
                        </a:lnSpc>
                        <a:spcBef>
                          <a:spcPts val="0"/>
                        </a:spcBef>
                        <a:spcAft>
                          <a:spcPts val="0"/>
                        </a:spcAft>
                      </a:pPr>
                      <a:r>
                        <a:rPr lang="fa-IR" sz="1800">
                          <a:effectLst/>
                          <a:latin typeface="Calibri"/>
                          <a:ea typeface="Calibri"/>
                          <a:cs typeface="B Titr" pitchFamily="2" charset="-78"/>
                        </a:rPr>
                        <a:t>پایگاه داده</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732081">
                <a:tc>
                  <a:txBody>
                    <a:bodyPr/>
                    <a:lstStyle/>
                    <a:p>
                      <a:pPr marL="0" marR="0" algn="ctr" rtl="1">
                        <a:lnSpc>
                          <a:spcPct val="115000"/>
                        </a:lnSpc>
                        <a:spcBef>
                          <a:spcPts val="0"/>
                        </a:spcBef>
                        <a:spcAft>
                          <a:spcPts val="0"/>
                        </a:spcAft>
                      </a:pPr>
                      <a:r>
                        <a:rPr lang="fa-IR" sz="1800">
                          <a:effectLst/>
                          <a:latin typeface="Calibri"/>
                          <a:ea typeface="Calibri"/>
                          <a:cs typeface="B Titr" pitchFamily="2" charset="-78"/>
                        </a:rPr>
                        <a:t>یادداشت</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Titr" pitchFamily="2" charset="-78"/>
                        </a:rPr>
                        <a:t>نتیجه</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Titr" pitchFamily="2" charset="-78"/>
                        </a:rPr>
                        <a:t>عبارت جستجو</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Titr" pitchFamily="2" charset="-78"/>
                        </a:rPr>
                        <a:t>ردیف</a:t>
                      </a:r>
                      <a:endParaRPr lang="en-US" sz="1800">
                        <a:effectLst/>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2081">
                <a:tc>
                  <a:txBody>
                    <a:bodyPr/>
                    <a:lstStyle/>
                    <a:p>
                      <a:pPr marL="0" marR="0" algn="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2081">
                <a:tc>
                  <a:txBody>
                    <a:bodyPr/>
                    <a:lstStyle/>
                    <a:p>
                      <a:pPr marL="0" marR="0" algn="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en-US" sz="180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en-US" sz="1800" dirty="0">
                          <a:effectLst/>
                          <a:latin typeface="Calibri"/>
                          <a:ea typeface="Calibri"/>
                          <a:cs typeface="B Titr" pitchFamily="2" charset="-7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35780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normAutofit/>
          </a:bodyPr>
          <a:lstStyle/>
          <a:p>
            <a:pPr algn="ctr" rtl="1"/>
            <a:r>
              <a:rPr lang="fa-IR" sz="3600" dirty="0">
                <a:solidFill>
                  <a:srgbClr val="FF0000"/>
                </a:solidFill>
                <a:effectLst>
                  <a:outerShdw blurRad="38100" dist="38100" dir="2700000" algn="tl">
                    <a:srgbClr val="000000">
                      <a:alpha val="43137"/>
                    </a:srgbClr>
                  </a:outerShdw>
                </a:effectLst>
                <a:cs typeface="B Titr" pitchFamily="2" charset="-78"/>
              </a:rPr>
              <a:t>بررسی یک اختراع</a:t>
            </a:r>
            <a:endParaRPr lang="en-US" sz="32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50622146"/>
              </p:ext>
            </p:extLst>
          </p:nvPr>
        </p:nvGraphicFramePr>
        <p:xfrm>
          <a:off x="683568" y="1844822"/>
          <a:ext cx="6912768" cy="4608513"/>
        </p:xfrm>
        <a:graphic>
          <a:graphicData uri="http://schemas.openxmlformats.org/drawingml/2006/table">
            <a:tbl>
              <a:tblPr firstRow="1" firstCol="1" bandRow="1"/>
              <a:tblGrid>
                <a:gridCol w="4690807">
                  <a:extLst>
                    <a:ext uri="{9D8B030D-6E8A-4147-A177-3AD203B41FA5}">
                      <a16:colId xmlns:a16="http://schemas.microsoft.com/office/drawing/2014/main" val="20000"/>
                    </a:ext>
                  </a:extLst>
                </a:gridCol>
                <a:gridCol w="2221961">
                  <a:extLst>
                    <a:ext uri="{9D8B030D-6E8A-4147-A177-3AD203B41FA5}">
                      <a16:colId xmlns:a16="http://schemas.microsoft.com/office/drawing/2014/main" val="20001"/>
                    </a:ext>
                  </a:extLst>
                </a:gridCol>
              </a:tblGrid>
              <a:tr h="658359">
                <a:tc>
                  <a:txBody>
                    <a:bodyPr/>
                    <a:lstStyle/>
                    <a:p>
                      <a:pPr marL="0" marR="0" algn="r" rtl="1">
                        <a:lnSpc>
                          <a:spcPct val="115000"/>
                        </a:lnSpc>
                        <a:spcBef>
                          <a:spcPts val="0"/>
                        </a:spcBef>
                        <a:spcAft>
                          <a:spcPts val="0"/>
                        </a:spcAft>
                      </a:pPr>
                      <a:r>
                        <a:rPr lang="fa-IR" sz="1600" dirty="0">
                          <a:effectLst/>
                          <a:latin typeface="Calibri"/>
                          <a:ea typeface="Calibri"/>
                          <a:cs typeface="B Titr"/>
                        </a:rPr>
                        <a:t>نام متقاضی:</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dirty="0">
                          <a:effectLst/>
                          <a:latin typeface="Calibri"/>
                          <a:ea typeface="Calibri"/>
                          <a:cs typeface="B Titr"/>
                        </a:rPr>
                        <a:t>عنوان اختراع:</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8359">
                <a:tc>
                  <a:txBody>
                    <a:bodyPr/>
                    <a:lstStyle/>
                    <a:p>
                      <a:pPr marL="0" marR="0" algn="r" rtl="1">
                        <a:lnSpc>
                          <a:spcPct val="115000"/>
                        </a:lnSpc>
                        <a:spcBef>
                          <a:spcPts val="0"/>
                        </a:spcBef>
                        <a:spcAft>
                          <a:spcPts val="0"/>
                        </a:spcAft>
                      </a:pPr>
                      <a:r>
                        <a:rPr lang="fa-IR" sz="1600">
                          <a:effectLst/>
                          <a:latin typeface="Calibri"/>
                          <a:ea typeface="Calibri"/>
                          <a:cs typeface="B Titr"/>
                        </a:rPr>
                        <a:t>تاریخ</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a:effectLst/>
                          <a:latin typeface="Calibri"/>
                          <a:ea typeface="Calibri"/>
                          <a:cs typeface="B Titr"/>
                        </a:rPr>
                        <a:t>نام جستجوگر:</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8359">
                <a:tc>
                  <a:txBody>
                    <a:bodyPr/>
                    <a:lstStyle/>
                    <a:p>
                      <a:pPr marL="0" marR="0" algn="r" rtl="1">
                        <a:lnSpc>
                          <a:spcPct val="115000"/>
                        </a:lnSpc>
                        <a:spcBef>
                          <a:spcPts val="0"/>
                        </a:spcBef>
                        <a:spcAft>
                          <a:spcPts val="0"/>
                        </a:spcAft>
                      </a:pPr>
                      <a:r>
                        <a:rPr lang="en-US" sz="1600">
                          <a:effectLst/>
                          <a:latin typeface="Calibri"/>
                          <a:ea typeface="Calibri"/>
                          <a:cs typeface="B Titr"/>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a:effectLst/>
                          <a:latin typeface="Calibri"/>
                          <a:ea typeface="Calibri"/>
                          <a:cs typeface="B Titr"/>
                        </a:rPr>
                        <a:t>هدف جستجو</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8359">
                <a:tc>
                  <a:txBody>
                    <a:bodyPr/>
                    <a:lstStyle/>
                    <a:p>
                      <a:pPr marL="0" marR="0" algn="r" rtl="1">
                        <a:lnSpc>
                          <a:spcPct val="115000"/>
                        </a:lnSpc>
                        <a:spcBef>
                          <a:spcPts val="0"/>
                        </a:spcBef>
                        <a:spcAft>
                          <a:spcPts val="0"/>
                        </a:spcAft>
                      </a:pPr>
                      <a:r>
                        <a:rPr lang="en-US" sz="1600">
                          <a:effectLst/>
                          <a:latin typeface="Calibri"/>
                          <a:ea typeface="Calibri"/>
                          <a:cs typeface="B Titr"/>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a:effectLst/>
                          <a:latin typeface="Calibri"/>
                          <a:ea typeface="Calibri"/>
                          <a:cs typeface="B Titr"/>
                        </a:rPr>
                        <a:t>عبارات کلیدی جستجو</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8359">
                <a:tc>
                  <a:txBody>
                    <a:bodyPr/>
                    <a:lstStyle/>
                    <a:p>
                      <a:pPr marL="0" marR="0" algn="r" rtl="1">
                        <a:lnSpc>
                          <a:spcPct val="115000"/>
                        </a:lnSpc>
                        <a:spcBef>
                          <a:spcPts val="0"/>
                        </a:spcBef>
                        <a:spcAft>
                          <a:spcPts val="0"/>
                        </a:spcAft>
                      </a:pPr>
                      <a:r>
                        <a:rPr lang="en-US" sz="1600">
                          <a:effectLst/>
                          <a:latin typeface="Calibri"/>
                          <a:ea typeface="Calibri"/>
                          <a:cs typeface="B Titr"/>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dirty="0" smtClean="0">
                          <a:effectLst/>
                          <a:latin typeface="Calibri"/>
                          <a:ea typeface="Calibri"/>
                          <a:cs typeface="B Titr"/>
                        </a:rPr>
                        <a:t>طبقه </a:t>
                      </a:r>
                      <a:r>
                        <a:rPr lang="fa-IR" sz="1600" dirty="0">
                          <a:effectLst/>
                          <a:latin typeface="Calibri"/>
                          <a:ea typeface="Calibri"/>
                          <a:cs typeface="B Titr"/>
                        </a:rPr>
                        <a:t>بندی ها و گروهها</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8359">
                <a:tc>
                  <a:txBody>
                    <a:bodyPr/>
                    <a:lstStyle/>
                    <a:p>
                      <a:pPr marL="0" marR="0" algn="r" rtl="1">
                        <a:lnSpc>
                          <a:spcPct val="115000"/>
                        </a:lnSpc>
                        <a:spcBef>
                          <a:spcPts val="0"/>
                        </a:spcBef>
                        <a:spcAft>
                          <a:spcPts val="0"/>
                        </a:spcAft>
                      </a:pPr>
                      <a:r>
                        <a:rPr lang="en-US" sz="1600">
                          <a:effectLst/>
                          <a:latin typeface="Calibri"/>
                          <a:ea typeface="Calibri"/>
                          <a:cs typeface="B Titr"/>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dirty="0" smtClean="0">
                          <a:effectLst/>
                          <a:latin typeface="Calibri"/>
                          <a:ea typeface="Calibri"/>
                          <a:cs typeface="B Titr"/>
                        </a:rPr>
                        <a:t>عنوان </a:t>
                      </a:r>
                      <a:r>
                        <a:rPr lang="fa-IR" sz="1600" dirty="0">
                          <a:effectLst/>
                          <a:latin typeface="Calibri"/>
                          <a:ea typeface="Calibri"/>
                          <a:cs typeface="B Titr"/>
                        </a:rPr>
                        <a:t>پایگا داده ها</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8359">
                <a:tc>
                  <a:txBody>
                    <a:bodyPr/>
                    <a:lstStyle/>
                    <a:p>
                      <a:pPr marL="0" marR="0" algn="r" rtl="1">
                        <a:lnSpc>
                          <a:spcPct val="115000"/>
                        </a:lnSpc>
                        <a:spcBef>
                          <a:spcPts val="0"/>
                        </a:spcBef>
                        <a:spcAft>
                          <a:spcPts val="0"/>
                        </a:spcAft>
                      </a:pPr>
                      <a:r>
                        <a:rPr lang="en-US" sz="1600">
                          <a:effectLst/>
                          <a:latin typeface="Calibri"/>
                          <a:ea typeface="Calibri"/>
                          <a:cs typeface="B Titr"/>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dirty="0">
                          <a:effectLst/>
                          <a:latin typeface="Calibri"/>
                          <a:ea typeface="Calibri"/>
                          <a:cs typeface="B Titr"/>
                        </a:rPr>
                        <a:t>توضیحات</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00712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pPr algn="ctr" rtl="1"/>
            <a:r>
              <a:rPr lang="fa-IR" sz="3200" dirty="0" smtClean="0">
                <a:solidFill>
                  <a:srgbClr val="FF0000"/>
                </a:solidFill>
                <a:effectLst>
                  <a:outerShdw blurRad="38100" dist="38100" dir="2700000" algn="tl">
                    <a:srgbClr val="000000">
                      <a:alpha val="43137"/>
                    </a:srgbClr>
                  </a:outerShdw>
                </a:effectLst>
                <a:cs typeface="B Titr" pitchFamily="2" charset="-78"/>
              </a:rPr>
              <a:t>بررسی ادعاهای </a:t>
            </a:r>
            <a:r>
              <a:rPr lang="fa-IR" sz="3200" dirty="0">
                <a:solidFill>
                  <a:srgbClr val="FF0000"/>
                </a:solidFill>
                <a:effectLst>
                  <a:outerShdw blurRad="38100" dist="38100" dir="2700000" algn="tl">
                    <a:srgbClr val="000000">
                      <a:alpha val="43137"/>
                    </a:srgbClr>
                  </a:outerShdw>
                </a:effectLst>
                <a:cs typeface="B Titr" pitchFamily="2" charset="-78"/>
              </a:rPr>
              <a:t>یک اختراع</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94007507"/>
              </p:ext>
            </p:extLst>
          </p:nvPr>
        </p:nvGraphicFramePr>
        <p:xfrm>
          <a:off x="539551" y="1700810"/>
          <a:ext cx="7344817" cy="4818070"/>
        </p:xfrm>
        <a:graphic>
          <a:graphicData uri="http://schemas.openxmlformats.org/drawingml/2006/table">
            <a:tbl>
              <a:tblPr rtl="1" firstRow="1" firstCol="1" bandRow="1"/>
              <a:tblGrid>
                <a:gridCol w="566048">
                  <a:extLst>
                    <a:ext uri="{9D8B030D-6E8A-4147-A177-3AD203B41FA5}">
                      <a16:colId xmlns:a16="http://schemas.microsoft.com/office/drawing/2014/main" val="20000"/>
                    </a:ext>
                  </a:extLst>
                </a:gridCol>
                <a:gridCol w="1380604">
                  <a:extLst>
                    <a:ext uri="{9D8B030D-6E8A-4147-A177-3AD203B41FA5}">
                      <a16:colId xmlns:a16="http://schemas.microsoft.com/office/drawing/2014/main" val="20001"/>
                    </a:ext>
                  </a:extLst>
                </a:gridCol>
                <a:gridCol w="897393">
                  <a:extLst>
                    <a:ext uri="{9D8B030D-6E8A-4147-A177-3AD203B41FA5}">
                      <a16:colId xmlns:a16="http://schemas.microsoft.com/office/drawing/2014/main" val="20002"/>
                    </a:ext>
                  </a:extLst>
                </a:gridCol>
                <a:gridCol w="1035454">
                  <a:extLst>
                    <a:ext uri="{9D8B030D-6E8A-4147-A177-3AD203B41FA5}">
                      <a16:colId xmlns:a16="http://schemas.microsoft.com/office/drawing/2014/main" val="20003"/>
                    </a:ext>
                  </a:extLst>
                </a:gridCol>
                <a:gridCol w="1173514">
                  <a:extLst>
                    <a:ext uri="{9D8B030D-6E8A-4147-A177-3AD203B41FA5}">
                      <a16:colId xmlns:a16="http://schemas.microsoft.com/office/drawing/2014/main" val="20004"/>
                    </a:ext>
                  </a:extLst>
                </a:gridCol>
                <a:gridCol w="1104484">
                  <a:extLst>
                    <a:ext uri="{9D8B030D-6E8A-4147-A177-3AD203B41FA5}">
                      <a16:colId xmlns:a16="http://schemas.microsoft.com/office/drawing/2014/main" val="20005"/>
                    </a:ext>
                  </a:extLst>
                </a:gridCol>
                <a:gridCol w="1187320">
                  <a:extLst>
                    <a:ext uri="{9D8B030D-6E8A-4147-A177-3AD203B41FA5}">
                      <a16:colId xmlns:a16="http://schemas.microsoft.com/office/drawing/2014/main" val="20006"/>
                    </a:ext>
                  </a:extLst>
                </a:gridCol>
              </a:tblGrid>
              <a:tr h="528058">
                <a:tc>
                  <a:txBody>
                    <a:bodyPr/>
                    <a:lstStyle/>
                    <a:p>
                      <a:pPr marL="0" marR="0" algn="ctr" rtl="1">
                        <a:lnSpc>
                          <a:spcPct val="115000"/>
                        </a:lnSpc>
                        <a:spcBef>
                          <a:spcPts val="0"/>
                        </a:spcBef>
                        <a:spcAft>
                          <a:spcPts val="0"/>
                        </a:spcAft>
                      </a:pPr>
                      <a:r>
                        <a:rPr lang="fa-IR" sz="1600" b="1">
                          <a:effectLst/>
                          <a:latin typeface="Calibri"/>
                          <a:ea typeface="Calibri"/>
                          <a:cs typeface="B Mitra"/>
                        </a:rPr>
                        <a:t>ردیف</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dirty="0">
                          <a:effectLst/>
                          <a:latin typeface="Calibri"/>
                          <a:ea typeface="Calibri"/>
                          <a:cs typeface="B Mitra"/>
                        </a:rPr>
                        <a:t>شماره ادعای مرتبط</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a:effectLst/>
                          <a:latin typeface="Calibri"/>
                          <a:ea typeface="Calibri"/>
                          <a:cs typeface="B Mitra"/>
                        </a:rPr>
                        <a:t>نوآوری</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a:effectLst/>
                          <a:latin typeface="Calibri"/>
                          <a:ea typeface="Calibri"/>
                          <a:cs typeface="B Mitra"/>
                        </a:rPr>
                        <a:t>گام ابتکاری</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a:effectLst/>
                          <a:latin typeface="Calibri"/>
                          <a:ea typeface="Calibri"/>
                          <a:cs typeface="B Mitra"/>
                        </a:rPr>
                        <a:t>کاربرد صنعتی</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dirty="0">
                          <a:effectLst/>
                          <a:latin typeface="Calibri"/>
                          <a:ea typeface="Calibri"/>
                          <a:cs typeface="B Mitra"/>
                        </a:rPr>
                        <a:t>کفایت </a:t>
                      </a:r>
                      <a:r>
                        <a:rPr lang="fa-IR" sz="1600" b="1" dirty="0" smtClean="0">
                          <a:effectLst/>
                          <a:latin typeface="Calibri"/>
                          <a:ea typeface="Calibri"/>
                          <a:cs typeface="B Mitra"/>
                        </a:rPr>
                        <a:t>افشا</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dirty="0">
                          <a:effectLst/>
                          <a:latin typeface="Calibri"/>
                          <a:ea typeface="Calibri"/>
                          <a:cs typeface="B Mitra"/>
                        </a:rPr>
                        <a:t>شفافیت </a:t>
                      </a:r>
                      <a:r>
                        <a:rPr lang="fa-IR" sz="1600" b="1" dirty="0" smtClean="0">
                          <a:effectLst/>
                          <a:latin typeface="Calibri"/>
                          <a:ea typeface="Calibri"/>
                          <a:cs typeface="B Mitra"/>
                        </a:rPr>
                        <a:t>ادعا</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8058">
                <a:tc>
                  <a:txBody>
                    <a:bodyPr/>
                    <a:lstStyle/>
                    <a:p>
                      <a:pPr marL="0" marR="0" algn="r" rtl="1">
                        <a:lnSpc>
                          <a:spcPct val="115000"/>
                        </a:lnSpc>
                        <a:spcBef>
                          <a:spcPts val="0"/>
                        </a:spcBef>
                        <a:spcAft>
                          <a:spcPts val="0"/>
                        </a:spcAft>
                      </a:pPr>
                      <a:r>
                        <a:rPr lang="fa-IR" sz="1600">
                          <a:effectLst/>
                          <a:latin typeface="Calibri"/>
                          <a:ea typeface="Calibri"/>
                          <a:cs typeface="B Mitra"/>
                        </a:rPr>
                        <a:t>1</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dirty="0">
                          <a:effectLst/>
                          <a:latin typeface="Calibri"/>
                          <a:ea typeface="Calibri"/>
                          <a:cs typeface="MS Mincho"/>
                        </a:rPr>
                        <a:t>☐</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600" dirty="0" smtClean="0">
                          <a:solidFill>
                            <a:srgbClr val="FFFFFF"/>
                          </a:solidFill>
                          <a:effectLst/>
                          <a:latin typeface="Calibri"/>
                          <a:ea typeface="Calibri"/>
                          <a:cs typeface="MS Mincho"/>
                        </a:rPr>
                        <a:t>☒</a:t>
                      </a:r>
                      <a:r>
                        <a:rPr lang="fa-IR" sz="1600" dirty="0" smtClean="0">
                          <a:effectLst/>
                          <a:latin typeface="Calibri"/>
                          <a:ea typeface="Calibri"/>
                          <a:cs typeface="MS Mincho"/>
                        </a:rPr>
                        <a:t>☐</a:t>
                      </a:r>
                      <a:endParaRPr lang="en-US" sz="1600" dirty="0" smtClean="0">
                        <a:effectLst/>
                        <a:latin typeface="Calibri"/>
                        <a:ea typeface="Calibri"/>
                        <a:cs typeface="Arial"/>
                      </a:endParaRPr>
                    </a:p>
                    <a:p>
                      <a:pPr marL="0" marR="0" algn="ctr" rtl="1">
                        <a:lnSpc>
                          <a:spcPct val="115000"/>
                        </a:lnSpc>
                        <a:spcBef>
                          <a:spcPts val="0"/>
                        </a:spcBef>
                        <a:spcAft>
                          <a:spcPts val="0"/>
                        </a:spcAft>
                      </a:pP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dirty="0">
                          <a:effectLst/>
                          <a:latin typeface="Calibri"/>
                          <a:ea typeface="Calibri"/>
                          <a:cs typeface="MS Mincho"/>
                        </a:rPr>
                        <a:t>☐</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8058">
                <a:tc>
                  <a:txBody>
                    <a:bodyPr/>
                    <a:lstStyle/>
                    <a:p>
                      <a:pPr marL="0" marR="0" algn="r" rtl="1">
                        <a:lnSpc>
                          <a:spcPct val="115000"/>
                        </a:lnSpc>
                        <a:spcBef>
                          <a:spcPts val="0"/>
                        </a:spcBef>
                        <a:spcAft>
                          <a:spcPts val="0"/>
                        </a:spcAft>
                      </a:pPr>
                      <a:r>
                        <a:rPr lang="fa-IR" sz="1600">
                          <a:effectLst/>
                          <a:latin typeface="Calibri"/>
                          <a:ea typeface="Calibri"/>
                          <a:cs typeface="B Mitra"/>
                        </a:rPr>
                        <a:t>2</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a:effectLst/>
                          <a:latin typeface="Calibri"/>
                          <a:ea typeface="Calibri"/>
                          <a:cs typeface="B Mitra"/>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8058">
                <a:tc>
                  <a:txBody>
                    <a:bodyPr/>
                    <a:lstStyle/>
                    <a:p>
                      <a:pPr marL="0" marR="0" algn="r" rtl="1">
                        <a:lnSpc>
                          <a:spcPct val="115000"/>
                        </a:lnSpc>
                        <a:spcBef>
                          <a:spcPts val="0"/>
                        </a:spcBef>
                        <a:spcAft>
                          <a:spcPts val="0"/>
                        </a:spcAft>
                      </a:pPr>
                      <a:r>
                        <a:rPr lang="fa-IR" sz="1600">
                          <a:effectLst/>
                          <a:latin typeface="Calibri"/>
                          <a:ea typeface="Calibri"/>
                          <a:cs typeface="B Mitra"/>
                        </a:rPr>
                        <a:t>3</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dirty="0">
                          <a:effectLst/>
                          <a:latin typeface="Calibri"/>
                          <a:ea typeface="Calibri"/>
                          <a:cs typeface="B Mitra"/>
                        </a:rPr>
                        <a:t> </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8058">
                <a:tc>
                  <a:txBody>
                    <a:bodyPr/>
                    <a:lstStyle/>
                    <a:p>
                      <a:pPr marL="0" marR="0" algn="r" rtl="1">
                        <a:lnSpc>
                          <a:spcPct val="115000"/>
                        </a:lnSpc>
                        <a:spcBef>
                          <a:spcPts val="0"/>
                        </a:spcBef>
                        <a:spcAft>
                          <a:spcPts val="0"/>
                        </a:spcAft>
                      </a:pPr>
                      <a:r>
                        <a:rPr lang="fa-IR" sz="1600">
                          <a:effectLst/>
                          <a:latin typeface="Calibri"/>
                          <a:ea typeface="Calibri"/>
                          <a:cs typeface="B Mitra"/>
                        </a:rPr>
                        <a:t>4</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a:effectLst/>
                          <a:latin typeface="Calibri"/>
                          <a:ea typeface="Calibri"/>
                          <a:cs typeface="B Mitra"/>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8058">
                <a:tc>
                  <a:txBody>
                    <a:bodyPr/>
                    <a:lstStyle/>
                    <a:p>
                      <a:pPr marL="0" marR="0" algn="r" rtl="1">
                        <a:lnSpc>
                          <a:spcPct val="115000"/>
                        </a:lnSpc>
                        <a:spcBef>
                          <a:spcPts val="0"/>
                        </a:spcBef>
                        <a:spcAft>
                          <a:spcPts val="0"/>
                        </a:spcAft>
                      </a:pPr>
                      <a:r>
                        <a:rPr lang="fa-IR" sz="1600">
                          <a:effectLst/>
                          <a:latin typeface="Calibri"/>
                          <a:ea typeface="Calibri"/>
                          <a:cs typeface="B Mitra"/>
                        </a:rPr>
                        <a:t>5</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a:effectLst/>
                          <a:latin typeface="Calibri"/>
                          <a:ea typeface="Calibri"/>
                          <a:cs typeface="B Mitra"/>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8058">
                <a:tc>
                  <a:txBody>
                    <a:bodyPr/>
                    <a:lstStyle/>
                    <a:p>
                      <a:pPr marL="0" marR="0" algn="r" rtl="1">
                        <a:lnSpc>
                          <a:spcPct val="115000"/>
                        </a:lnSpc>
                        <a:spcBef>
                          <a:spcPts val="0"/>
                        </a:spcBef>
                        <a:spcAft>
                          <a:spcPts val="0"/>
                        </a:spcAft>
                      </a:pPr>
                      <a:r>
                        <a:rPr lang="fa-IR" sz="1600">
                          <a:effectLst/>
                          <a:latin typeface="Calibri"/>
                          <a:ea typeface="Calibri"/>
                          <a:cs typeface="B Mitra"/>
                        </a:rPr>
                        <a:t>6</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a:effectLst/>
                          <a:latin typeface="Calibri"/>
                          <a:ea typeface="Calibri"/>
                          <a:cs typeface="B Mitra"/>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8058">
                <a:tc>
                  <a:txBody>
                    <a:bodyPr/>
                    <a:lstStyle/>
                    <a:p>
                      <a:pPr marL="0" marR="0" algn="r" rtl="1">
                        <a:lnSpc>
                          <a:spcPct val="115000"/>
                        </a:lnSpc>
                        <a:spcBef>
                          <a:spcPts val="0"/>
                        </a:spcBef>
                        <a:spcAft>
                          <a:spcPts val="0"/>
                        </a:spcAft>
                      </a:pPr>
                      <a:r>
                        <a:rPr lang="fa-IR" sz="1600">
                          <a:effectLst/>
                          <a:latin typeface="Calibri"/>
                          <a:ea typeface="Calibri"/>
                          <a:cs typeface="B Mitra"/>
                        </a:rPr>
                        <a:t>7</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a:effectLst/>
                          <a:latin typeface="Calibri"/>
                          <a:ea typeface="Calibri"/>
                          <a:cs typeface="B Mitra"/>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28058">
                <a:tc>
                  <a:txBody>
                    <a:bodyPr/>
                    <a:lstStyle/>
                    <a:p>
                      <a:pPr marL="0" marR="0" algn="r" rtl="1">
                        <a:lnSpc>
                          <a:spcPct val="115000"/>
                        </a:lnSpc>
                        <a:spcBef>
                          <a:spcPts val="0"/>
                        </a:spcBef>
                        <a:spcAft>
                          <a:spcPts val="0"/>
                        </a:spcAft>
                      </a:pPr>
                      <a:r>
                        <a:rPr lang="fa-IR" sz="1600">
                          <a:effectLst/>
                          <a:latin typeface="Calibri"/>
                          <a:ea typeface="Calibri"/>
                          <a:cs typeface="B Mitra"/>
                        </a:rPr>
                        <a:t>8</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600">
                          <a:effectLst/>
                          <a:latin typeface="Calibri"/>
                          <a:ea typeface="Calibri"/>
                          <a:cs typeface="B Mitra"/>
                        </a:rPr>
                        <a:t> </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effectLst/>
                          <a:latin typeface="Calibri"/>
                          <a:ea typeface="Calibri"/>
                          <a:cs typeface="MS Mincho"/>
                        </a:rPr>
                        <a:t>☐</a:t>
                      </a:r>
                      <a:endParaRPr lang="en-US"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dirty="0">
                          <a:effectLst/>
                          <a:latin typeface="Calibri"/>
                          <a:ea typeface="Calibri"/>
                          <a:cs typeface="MS Mincho"/>
                        </a:rPr>
                        <a:t>☐</a:t>
                      </a:r>
                      <a:endParaRPr lang="en-US"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93673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defRPr/>
            </a:pPr>
            <a:fld id="{B41B746B-1322-4F3E-ABDE-8194126F609C}" type="slidenum">
              <a:rPr lang="ar-SA" altLang="en-US">
                <a:ln w="9000" cmpd="sng">
                  <a:solidFill>
                    <a:srgbClr val="989AAC">
                      <a:shade val="50000"/>
                      <a:satMod val="120000"/>
                    </a:srgbClr>
                  </a:solidFill>
                  <a:prstDash val="solid"/>
                </a:ln>
                <a:solidFill>
                  <a:srgbClr val="FFFFFF"/>
                </a:solidFill>
                <a:effectLst>
                  <a:reflection blurRad="12700" stA="28000" endPos="45000" dist="1000" dir="5400000" sy="-100000" algn="bl" rotWithShape="0"/>
                </a:effectLst>
                <a:latin typeface="Times New Roman" pitchFamily="18" charset="0"/>
                <a:cs typeface="B Titr" pitchFamily="2" charset="-78"/>
              </a:rPr>
              <a:pPr algn="ctr" defTabSz="457200">
                <a:defRPr/>
              </a:pPr>
              <a:t>26</a:t>
            </a:fld>
            <a:endParaRPr lang="ar-SA" altLang="en-US" dirty="0">
              <a:ln w="9000" cmpd="sng">
                <a:solidFill>
                  <a:srgbClr val="989AAC">
                    <a:shade val="50000"/>
                    <a:satMod val="120000"/>
                  </a:srgbClr>
                </a:solidFill>
                <a:prstDash val="solid"/>
              </a:ln>
              <a:solidFill>
                <a:srgbClr val="FFFFFF"/>
              </a:solidFill>
              <a:effectLst>
                <a:reflection blurRad="12700" stA="28000" endPos="45000" dist="1000" dir="5400000" sy="-100000" algn="bl" rotWithShape="0"/>
              </a:effectLst>
              <a:latin typeface="Times New Roman" pitchFamily="18" charset="0"/>
              <a:cs typeface="B Titr" pitchFamily="2" charset="-78"/>
            </a:endParaRPr>
          </a:p>
        </p:txBody>
      </p:sp>
      <p:sp>
        <p:nvSpPr>
          <p:cNvPr id="2" name="Title 1"/>
          <p:cNvSpPr>
            <a:spLocks noGrp="1"/>
          </p:cNvSpPr>
          <p:nvPr>
            <p:ph type="title" idx="4294967295"/>
          </p:nvPr>
        </p:nvSpPr>
        <p:spPr>
          <a:xfrm>
            <a:off x="1371600" y="274638"/>
            <a:ext cx="6513513" cy="1143000"/>
          </a:xfrm>
          <a:extLst/>
        </p:spPr>
        <p:txBody>
          <a:bodyPr rtlCol="0">
            <a:noAutofit/>
          </a:bodyPr>
          <a:lstStyle/>
          <a:p>
            <a:pPr algn="ctr" rtl="1" eaLnBrk="1" fontAlgn="auto" hangingPunct="1">
              <a:spcAft>
                <a:spcPts val="0"/>
              </a:spcAft>
              <a:defRPr/>
            </a:pPr>
            <a:r>
              <a:rPr lang="fa-IR" sz="360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B Titr" pitchFamily="2" charset="-78"/>
              </a:rPr>
              <a:t>فرآيند جستجوي پتنت</a:t>
            </a:r>
            <a:endParaRPr lang="ar-SA" sz="360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B Titr" pitchFamily="2" charset="-78"/>
            </a:endParaRPr>
          </a:p>
        </p:txBody>
      </p:sp>
      <p:pic>
        <p:nvPicPr>
          <p:cNvPr id="67587" name="Content Placeholder 5" descr="patentflowchartsm.gif"/>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919277" y="1700808"/>
            <a:ext cx="7037100" cy="4075614"/>
          </a:xfrm>
        </p:spPr>
      </p:pic>
      <p:sp>
        <p:nvSpPr>
          <p:cNvPr id="4" name="TextBox 3"/>
          <p:cNvSpPr txBox="1"/>
          <p:nvPr/>
        </p:nvSpPr>
        <p:spPr>
          <a:xfrm>
            <a:off x="3131841" y="2348881"/>
            <a:ext cx="4320480" cy="65736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2092476175"/>
      </p:ext>
    </p:extLst>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defRPr/>
            </a:pPr>
            <a:fld id="{0EB85ECA-CEAF-4D56-9DDE-360BD2D02AC1}" type="slidenum">
              <a:rPr lang="ar-SA" altLang="en-US">
                <a:ln w="1905"/>
                <a:solidFill>
                  <a:srgbClr val="FFFFFF"/>
                </a:solidFill>
                <a:effectLst>
                  <a:innerShdw blurRad="69850" dist="43180" dir="5400000">
                    <a:srgbClr val="000000">
                      <a:alpha val="65000"/>
                    </a:srgbClr>
                  </a:innerShdw>
                </a:effectLst>
                <a:latin typeface="Times New Roman" pitchFamily="18" charset="0"/>
                <a:cs typeface="B Titr" pitchFamily="2" charset="-78"/>
              </a:rPr>
              <a:pPr algn="ctr" defTabSz="457200">
                <a:defRPr/>
              </a:pPr>
              <a:t>27</a:t>
            </a:fld>
            <a:endParaRPr lang="ar-SA" altLang="en-US" dirty="0">
              <a:ln w="1905"/>
              <a:solidFill>
                <a:srgbClr val="FFFFFF"/>
              </a:solidFill>
              <a:effectLst>
                <a:innerShdw blurRad="69850" dist="43180" dir="5400000">
                  <a:srgbClr val="000000">
                    <a:alpha val="65000"/>
                  </a:srgbClr>
                </a:innerShdw>
              </a:effectLst>
              <a:latin typeface="Times New Roman" pitchFamily="18" charset="0"/>
              <a:cs typeface="B Titr" pitchFamily="2" charset="-78"/>
            </a:endParaRPr>
          </a:p>
        </p:txBody>
      </p:sp>
      <p:sp>
        <p:nvSpPr>
          <p:cNvPr id="2" name="Title 1"/>
          <p:cNvSpPr>
            <a:spLocks noGrp="1"/>
          </p:cNvSpPr>
          <p:nvPr>
            <p:ph type="title" idx="4294967295"/>
          </p:nvPr>
        </p:nvSpPr>
        <p:spPr>
          <a:xfrm>
            <a:off x="1371600" y="0"/>
            <a:ext cx="7772400" cy="1143000"/>
          </a:xfrm>
          <a:extLst/>
        </p:spPr>
        <p:txBody>
          <a:bodyPr rtlCol="0">
            <a:noAutofit/>
          </a:bodyPr>
          <a:lstStyle/>
          <a:p>
            <a:pPr algn="ctr" rtl="1" eaLnBrk="1" hangingPunct="1">
              <a:defRPr/>
            </a:pPr>
            <a:r>
              <a:rPr lang="fa-IR" sz="4400" dirty="0">
                <a:ln w="9000" cmpd="sng">
                  <a:solidFill>
                    <a:schemeClr val="accent4">
                      <a:shade val="50000"/>
                      <a:satMod val="120000"/>
                    </a:schemeClr>
                  </a:solidFill>
                  <a:prstDash val="solid"/>
                </a:ln>
                <a:latin typeface="Times New Roman" pitchFamily="18" charset="0"/>
                <a:cs typeface="B Titr" pitchFamily="2" charset="-78"/>
              </a:rPr>
              <a:t>نحوه دستيابي به اطلاعات پتنت</a:t>
            </a:r>
            <a:endParaRPr lang="ar-SA" sz="4400"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3" name="Content Placeholder 2"/>
          <p:cNvSpPr>
            <a:spLocks noGrp="1"/>
          </p:cNvSpPr>
          <p:nvPr>
            <p:ph sz="quarter" idx="4294967295"/>
          </p:nvPr>
        </p:nvSpPr>
        <p:spPr>
          <a:xfrm>
            <a:off x="0" y="1268413"/>
            <a:ext cx="9144000" cy="5292725"/>
          </a:xfrm>
          <a:ln>
            <a:solidFill>
              <a:schemeClr val="bg1"/>
            </a:solidFill>
          </a:ln>
        </p:spPr>
        <p:txBody>
          <a:bodyPr rtlCol="0">
            <a:normAutofit fontScale="85000" lnSpcReduction="10000"/>
          </a:bodyPr>
          <a:lstStyle/>
          <a:p>
            <a:pPr marL="0" indent="-274320" algn="r" rtl="1" eaLnBrk="1" fontAlgn="auto" hangingPunct="1">
              <a:lnSpc>
                <a:spcPct val="120000"/>
              </a:lnSpc>
              <a:spcBef>
                <a:spcPts val="0"/>
              </a:spcBef>
              <a:buFont typeface="Wingdings 2"/>
              <a:buChar char=""/>
              <a:defRPr/>
            </a:pPr>
            <a:r>
              <a:rPr lang="fa-IR" sz="2400" dirty="0" smtClean="0">
                <a:solidFill>
                  <a:schemeClr val="tx1">
                    <a:lumMod val="75000"/>
                    <a:lumOff val="25000"/>
                  </a:schemeClr>
                </a:solidFill>
                <a:latin typeface="Times New Roman" pitchFamily="18" charset="0"/>
                <a:cs typeface="B Titr" panose="00000700000000000000" pitchFamily="2" charset="-78"/>
              </a:rPr>
              <a:t>بانك‌هاي اطلاعاتي اينترنتي مجاني</a:t>
            </a:r>
            <a:endParaRPr lang="en-US" sz="2900" dirty="0" smtClean="0">
              <a:solidFill>
                <a:schemeClr val="tx1">
                  <a:lumMod val="75000"/>
                  <a:lumOff val="25000"/>
                </a:schemeClr>
              </a:solidFill>
              <a:latin typeface="Times New Roman" pitchFamily="18" charset="0"/>
              <a:cs typeface="B Titr" panose="00000700000000000000" pitchFamily="2" charset="-78"/>
            </a:endParaRPr>
          </a:p>
          <a:p>
            <a:pPr marL="0" algn="l">
              <a:lnSpc>
                <a:spcPct val="120000"/>
              </a:lnSpc>
              <a:spcBef>
                <a:spcPts val="0"/>
              </a:spcBef>
              <a:buFont typeface="Wingdings 2"/>
              <a:buChar char=""/>
              <a:defRPr/>
            </a:pPr>
            <a:r>
              <a:rPr lang="en-US" sz="2900" dirty="0" smtClean="0">
                <a:solidFill>
                  <a:schemeClr val="tx1">
                    <a:lumMod val="75000"/>
                    <a:lumOff val="25000"/>
                  </a:schemeClr>
                </a:solidFill>
                <a:latin typeface="Times New Roman" pitchFamily="18" charset="0"/>
                <a:cs typeface="B Titr" panose="00000700000000000000" pitchFamily="2" charset="-78"/>
              </a:rPr>
              <a:t>USPTO : </a:t>
            </a:r>
            <a:r>
              <a:rPr lang="en-US" sz="2900" dirty="0">
                <a:hlinkClick r:id="rId2"/>
              </a:rPr>
              <a:t>www.uspto.gov</a:t>
            </a:r>
            <a:endParaRPr lang="fa-IR" sz="2900" dirty="0" smtClean="0">
              <a:solidFill>
                <a:schemeClr val="tx1">
                  <a:lumMod val="75000"/>
                  <a:lumOff val="25000"/>
                </a:schemeClr>
              </a:solidFill>
              <a:latin typeface="Times New Roman" pitchFamily="18" charset="0"/>
              <a:cs typeface="B Titr" panose="00000700000000000000" pitchFamily="2" charset="-78"/>
            </a:endParaRPr>
          </a:p>
          <a:p>
            <a:pPr marL="0" algn="l">
              <a:lnSpc>
                <a:spcPct val="120000"/>
              </a:lnSpc>
              <a:spcBef>
                <a:spcPts val="0"/>
              </a:spcBef>
            </a:pPr>
            <a:r>
              <a:rPr lang="en-US" sz="2900" dirty="0" smtClean="0"/>
              <a:t>WIPO </a:t>
            </a:r>
            <a:r>
              <a:rPr lang="en-US" sz="2900" dirty="0"/>
              <a:t>(PATENTSCOPE® search </a:t>
            </a:r>
            <a:r>
              <a:rPr lang="en-US" sz="2900" dirty="0" smtClean="0"/>
              <a:t>service) : </a:t>
            </a:r>
            <a:r>
              <a:rPr lang="en-US" sz="2900" dirty="0" smtClean="0">
                <a:hlinkClick r:id="rId3"/>
              </a:rPr>
              <a:t>https</a:t>
            </a:r>
            <a:r>
              <a:rPr lang="en-US" sz="2900" dirty="0">
                <a:hlinkClick r:id="rId3"/>
              </a:rPr>
              <a:t>://</a:t>
            </a:r>
            <a:r>
              <a:rPr lang="en-US" sz="2900" dirty="0" smtClean="0">
                <a:hlinkClick r:id="rId3"/>
              </a:rPr>
              <a:t>patentscope.wipo.int/search/en/search.jsf</a:t>
            </a:r>
            <a:endParaRPr lang="en-US" sz="2900" dirty="0"/>
          </a:p>
          <a:p>
            <a:pPr marL="0" algn="l">
              <a:lnSpc>
                <a:spcPct val="120000"/>
              </a:lnSpc>
              <a:spcBef>
                <a:spcPts val="0"/>
              </a:spcBef>
            </a:pPr>
            <a:r>
              <a:rPr lang="en-US" sz="2900" dirty="0"/>
              <a:t>EPO (</a:t>
            </a:r>
            <a:r>
              <a:rPr lang="en-US" sz="2900" dirty="0" err="1"/>
              <a:t>esp@cenet</a:t>
            </a:r>
            <a:r>
              <a:rPr lang="en-US" sz="2900" dirty="0"/>
              <a:t>) </a:t>
            </a:r>
            <a:r>
              <a:rPr lang="en-US" sz="2900" dirty="0">
                <a:hlinkClick r:id="rId4"/>
              </a:rPr>
              <a:t>http://ep.espacenet.com</a:t>
            </a:r>
            <a:r>
              <a:rPr lang="en-US" sz="2900" dirty="0" smtClean="0">
                <a:hlinkClick r:id="rId4"/>
              </a:rPr>
              <a:t>/</a:t>
            </a:r>
            <a:endParaRPr lang="en-US" sz="2900" dirty="0" smtClean="0"/>
          </a:p>
          <a:p>
            <a:pPr marL="0" algn="l">
              <a:lnSpc>
                <a:spcPct val="120000"/>
              </a:lnSpc>
              <a:spcBef>
                <a:spcPts val="0"/>
              </a:spcBef>
            </a:pPr>
            <a:r>
              <a:rPr lang="en-US" sz="2900" dirty="0" smtClean="0"/>
              <a:t>Free patent online </a:t>
            </a:r>
            <a:r>
              <a:rPr lang="en-US" sz="2900" dirty="0"/>
              <a:t>: </a:t>
            </a:r>
            <a:r>
              <a:rPr lang="en-US" sz="2900" u="sng" dirty="0" smtClean="0">
                <a:solidFill>
                  <a:schemeClr val="accent2">
                    <a:lumMod val="75000"/>
                  </a:schemeClr>
                </a:solidFill>
              </a:rPr>
              <a:t>www.freepatentsonline.com</a:t>
            </a:r>
            <a:r>
              <a:rPr lang="en-US" sz="2900" u="sng" dirty="0">
                <a:solidFill>
                  <a:schemeClr val="accent2">
                    <a:lumMod val="75000"/>
                  </a:schemeClr>
                </a:solidFill>
              </a:rPr>
              <a:t>/</a:t>
            </a:r>
          </a:p>
          <a:p>
            <a:pPr marL="0" indent="0" algn="l">
              <a:lnSpc>
                <a:spcPct val="120000"/>
              </a:lnSpc>
              <a:spcBef>
                <a:spcPts val="0"/>
              </a:spcBef>
              <a:buNone/>
            </a:pPr>
            <a:r>
              <a:rPr lang="en-US" sz="2900" dirty="0"/>
              <a:t> LENS.ORG : </a:t>
            </a:r>
            <a:r>
              <a:rPr lang="en-US" sz="2900" u="sng" dirty="0" smtClean="0">
                <a:solidFill>
                  <a:schemeClr val="accent2">
                    <a:lumMod val="75000"/>
                  </a:schemeClr>
                </a:solidFill>
              </a:rPr>
              <a:t>www.lens.org/lens/new-search?type=PATENT</a:t>
            </a:r>
            <a:endParaRPr lang="en-US" sz="2900" u="sng" dirty="0">
              <a:solidFill>
                <a:schemeClr val="accent2">
                  <a:lumMod val="75000"/>
                </a:schemeClr>
              </a:solidFill>
            </a:endParaRPr>
          </a:p>
          <a:p>
            <a:pPr marL="0" algn="l">
              <a:lnSpc>
                <a:spcPct val="120000"/>
              </a:lnSpc>
              <a:spcBef>
                <a:spcPts val="0"/>
              </a:spcBef>
            </a:pPr>
            <a:r>
              <a:rPr lang="en-US" sz="2900" dirty="0"/>
              <a:t>JPO IPDL </a:t>
            </a:r>
            <a:r>
              <a:rPr lang="en-US" sz="2900" dirty="0">
                <a:hlinkClick r:id="rId5"/>
              </a:rPr>
              <a:t>http://www.ipdl.inpit.go.jp</a:t>
            </a:r>
            <a:r>
              <a:rPr lang="en-US" sz="2900" dirty="0" smtClean="0">
                <a:hlinkClick r:id="rId5"/>
              </a:rPr>
              <a:t>/</a:t>
            </a:r>
            <a:endParaRPr lang="en-US" sz="2900" dirty="0"/>
          </a:p>
          <a:p>
            <a:pPr marL="0" algn="l">
              <a:lnSpc>
                <a:spcPct val="120000"/>
              </a:lnSpc>
              <a:spcBef>
                <a:spcPts val="0"/>
              </a:spcBef>
            </a:pPr>
            <a:r>
              <a:rPr lang="en-US" sz="2900" dirty="0"/>
              <a:t>Google patents  </a:t>
            </a:r>
            <a:r>
              <a:rPr lang="en-US" sz="2900" dirty="0">
                <a:hlinkClick r:id="rId6"/>
              </a:rPr>
              <a:t>https://patents.google.com</a:t>
            </a:r>
            <a:r>
              <a:rPr lang="en-US" sz="2900" dirty="0" smtClean="0">
                <a:hlinkClick r:id="rId6"/>
              </a:rPr>
              <a:t>/</a:t>
            </a:r>
            <a:endParaRPr lang="en-US" sz="2900" dirty="0"/>
          </a:p>
          <a:p>
            <a:pPr marL="0" algn="l">
              <a:lnSpc>
                <a:spcPct val="120000"/>
              </a:lnSpc>
              <a:spcBef>
                <a:spcPts val="0"/>
              </a:spcBef>
            </a:pPr>
            <a:r>
              <a:rPr lang="en-US" sz="2900" dirty="0"/>
              <a:t>National data bases </a:t>
            </a:r>
            <a:r>
              <a:rPr lang="en-US" sz="2900" dirty="0">
                <a:hlinkClick r:id="rId7"/>
              </a:rPr>
              <a:t>http://www.wipo.int/patentscope/en/national_databases.html</a:t>
            </a:r>
            <a:endParaRPr lang="en-US" sz="2900" dirty="0"/>
          </a:p>
          <a:p>
            <a:pPr marL="0" indent="-274320" algn="r" rtl="1" eaLnBrk="1" fontAlgn="auto" hangingPunct="1">
              <a:lnSpc>
                <a:spcPct val="120000"/>
              </a:lnSpc>
              <a:spcBef>
                <a:spcPts val="0"/>
              </a:spcBef>
              <a:buFont typeface="Wingdings 2"/>
              <a:buChar char=""/>
              <a:defRPr/>
            </a:pPr>
            <a:endParaRPr lang="en-US" sz="2400" dirty="0" smtClean="0">
              <a:solidFill>
                <a:schemeClr val="tx1">
                  <a:lumMod val="75000"/>
                  <a:lumOff val="25000"/>
                </a:schemeClr>
              </a:solidFill>
              <a:latin typeface="Times New Roman" pitchFamily="18" charset="0"/>
              <a:cs typeface="B Titr" panose="00000700000000000000" pitchFamily="2" charset="-78"/>
            </a:endParaRPr>
          </a:p>
        </p:txBody>
      </p:sp>
    </p:spTree>
    <p:extLst>
      <p:ext uri="{BB962C8B-B14F-4D97-AF65-F5344CB8AC3E}">
        <p14:creationId xmlns:p14="http://schemas.microsoft.com/office/powerpoint/2010/main" val="1517422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C14CCBBD-D111-4F22-BF9B-3F3ABAFB2E50}" type="slidenum">
              <a:rPr lang="en-US" smtClean="0"/>
              <a:t>28</a:t>
            </a:fld>
            <a:endParaRPr lang="en-US"/>
          </a:p>
        </p:txBody>
      </p:sp>
      <p:sp>
        <p:nvSpPr>
          <p:cNvPr id="2" name="Title 1"/>
          <p:cNvSpPr>
            <a:spLocks noGrp="1"/>
          </p:cNvSpPr>
          <p:nvPr>
            <p:ph type="title" idx="4294967295"/>
          </p:nvPr>
        </p:nvSpPr>
        <p:spPr>
          <a:xfrm>
            <a:off x="758825" y="322263"/>
            <a:ext cx="8385175" cy="1019175"/>
          </a:xfrm>
          <a:ln>
            <a:solidFill>
              <a:schemeClr val="bg1"/>
            </a:solidFill>
          </a:ln>
        </p:spPr>
        <p:txBody>
          <a:bodyPr>
            <a:normAutofit fontScale="90000"/>
          </a:bodyPr>
          <a:lstStyle/>
          <a:p>
            <a:pPr algn="ctr" rtl="1"/>
            <a:r>
              <a:rPr lang="fa-IR" sz="3400" dirty="0">
                <a:ln w="9000" cmpd="sng">
                  <a:solidFill>
                    <a:schemeClr val="accent4">
                      <a:shade val="50000"/>
                      <a:satMod val="120000"/>
                    </a:schemeClr>
                  </a:solidFill>
                  <a:prstDash val="solid"/>
                </a:ln>
                <a:solidFill>
                  <a:srgbClr val="FF0000"/>
                </a:solidFill>
                <a:latin typeface="+mn-lt"/>
                <a:ea typeface="+mn-ea"/>
                <a:cs typeface="B Titr" pitchFamily="2" charset="-78"/>
              </a:rPr>
              <a:t>پایگاه داده های </a:t>
            </a:r>
            <a:r>
              <a:rPr lang="fa-IR" sz="3400" dirty="0" smtClean="0">
                <a:ln w="9000" cmpd="sng">
                  <a:solidFill>
                    <a:schemeClr val="accent4">
                      <a:shade val="50000"/>
                      <a:satMod val="120000"/>
                    </a:schemeClr>
                  </a:solidFill>
                  <a:prstDash val="solid"/>
                </a:ln>
                <a:solidFill>
                  <a:srgbClr val="FF0000"/>
                </a:solidFill>
                <a:latin typeface="+mn-lt"/>
                <a:ea typeface="+mn-ea"/>
                <a:cs typeface="B Titr" pitchFamily="2" charset="-78"/>
              </a:rPr>
              <a:t>جستجوی پتنت</a:t>
            </a:r>
            <a:r>
              <a:rPr lang="fa-IR" sz="3400" dirty="0">
                <a:ln w="9000" cmpd="sng">
                  <a:solidFill>
                    <a:schemeClr val="accent4">
                      <a:shade val="50000"/>
                      <a:satMod val="120000"/>
                    </a:schemeClr>
                  </a:solidFill>
                  <a:prstDash val="solid"/>
                </a:ln>
                <a:solidFill>
                  <a:srgbClr val="FF0000"/>
                </a:solidFill>
                <a:latin typeface="+mn-lt"/>
                <a:ea typeface="+mn-ea"/>
                <a:cs typeface="B Titr" pitchFamily="2" charset="-78"/>
              </a:rPr>
              <a:t>؛</a:t>
            </a:r>
            <a:r>
              <a:rPr lang="en-US" sz="3400" dirty="0">
                <a:ln w="9000" cmpd="sng">
                  <a:solidFill>
                    <a:schemeClr val="accent4">
                      <a:shade val="50000"/>
                      <a:satMod val="120000"/>
                    </a:schemeClr>
                  </a:solidFill>
                  <a:prstDash val="solid"/>
                </a:ln>
                <a:solidFill>
                  <a:srgbClr val="FF0000"/>
                </a:solidFill>
                <a:latin typeface="+mn-lt"/>
                <a:ea typeface="+mn-ea"/>
                <a:cs typeface="B Titr" pitchFamily="2" charset="-78"/>
              </a:rPr>
              <a:t/>
            </a:r>
            <a:br>
              <a:rPr lang="en-US" sz="3400" dirty="0">
                <a:ln w="9000" cmpd="sng">
                  <a:solidFill>
                    <a:schemeClr val="accent4">
                      <a:shade val="50000"/>
                      <a:satMod val="120000"/>
                    </a:schemeClr>
                  </a:solidFill>
                  <a:prstDash val="solid"/>
                </a:ln>
                <a:solidFill>
                  <a:srgbClr val="FF0000"/>
                </a:solidFill>
                <a:latin typeface="+mn-lt"/>
                <a:ea typeface="+mn-ea"/>
                <a:cs typeface="B Titr" pitchFamily="2" charset="-78"/>
              </a:rPr>
            </a:br>
            <a:r>
              <a:rPr lang="en-US" sz="3400" dirty="0">
                <a:ln w="9000" cmpd="sng">
                  <a:solidFill>
                    <a:schemeClr val="accent4">
                      <a:shade val="50000"/>
                      <a:satMod val="120000"/>
                    </a:schemeClr>
                  </a:solidFill>
                  <a:prstDash val="solid"/>
                </a:ln>
                <a:solidFill>
                  <a:srgbClr val="FF0000"/>
                </a:solidFill>
                <a:latin typeface="+mn-lt"/>
                <a:ea typeface="+mn-ea"/>
                <a:cs typeface="B Titr" pitchFamily="2" charset="-78"/>
              </a:rPr>
              <a:t>Commercial patent databases </a:t>
            </a:r>
          </a:p>
        </p:txBody>
      </p:sp>
      <p:sp>
        <p:nvSpPr>
          <p:cNvPr id="3" name="Content Placeholder 2"/>
          <p:cNvSpPr>
            <a:spLocks noGrp="1"/>
          </p:cNvSpPr>
          <p:nvPr>
            <p:ph sz="quarter" idx="4294967295"/>
          </p:nvPr>
        </p:nvSpPr>
        <p:spPr>
          <a:xfrm>
            <a:off x="503238" y="1628775"/>
            <a:ext cx="8640762" cy="5003800"/>
          </a:xfrm>
        </p:spPr>
        <p:txBody>
          <a:bodyPr>
            <a:normAutofit fontScale="92500"/>
          </a:bodyPr>
          <a:lstStyle/>
          <a:p>
            <a:pPr marL="0" algn="l">
              <a:lnSpc>
                <a:spcPct val="120000"/>
              </a:lnSpc>
              <a:spcBef>
                <a:spcPts val="0"/>
              </a:spcBef>
              <a:buFont typeface="Wingdings 2"/>
              <a:buChar char=""/>
              <a:defRPr/>
            </a:pPr>
            <a:r>
              <a:rPr lang="fa-IR" sz="2400" dirty="0">
                <a:solidFill>
                  <a:schemeClr val="tx1">
                    <a:lumMod val="75000"/>
                    <a:lumOff val="25000"/>
                  </a:schemeClr>
                </a:solidFill>
                <a:latin typeface="Times New Roman" pitchFamily="18" charset="0"/>
                <a:cs typeface="B Titr" panose="00000700000000000000" pitchFamily="2" charset="-78"/>
              </a:rPr>
              <a:t>بانك‌هاي اطلاعاتي اينترنتي پولي</a:t>
            </a:r>
          </a:p>
          <a:p>
            <a:pPr marL="0" lvl="1" indent="-283464" algn="l">
              <a:lnSpc>
                <a:spcPct val="120000"/>
              </a:lnSpc>
              <a:spcBef>
                <a:spcPts val="0"/>
              </a:spcBef>
              <a:buClr>
                <a:schemeClr val="accent1">
                  <a:lumMod val="75000"/>
                </a:schemeClr>
              </a:buClr>
              <a:buFont typeface="Wingdings" pitchFamily="2" charset="2"/>
              <a:buChar char="Ø"/>
              <a:defRPr/>
            </a:pPr>
            <a:r>
              <a:rPr lang="en-US" sz="2600" b="1" dirty="0">
                <a:solidFill>
                  <a:schemeClr val="tx1">
                    <a:lumMod val="95000"/>
                    <a:lumOff val="5000"/>
                  </a:schemeClr>
                </a:solidFill>
                <a:cs typeface="B Titr" pitchFamily="2" charset="-78"/>
                <a:hlinkClick r:id="rId2"/>
              </a:rPr>
              <a:t>www.qpat.com</a:t>
            </a:r>
            <a:endParaRPr lang="en-US" sz="2600" b="1" dirty="0">
              <a:solidFill>
                <a:schemeClr val="tx1">
                  <a:lumMod val="95000"/>
                  <a:lumOff val="5000"/>
                </a:schemeClr>
              </a:solidFill>
              <a:cs typeface="B Titr" pitchFamily="2" charset="-78"/>
            </a:endParaRPr>
          </a:p>
          <a:p>
            <a:pPr>
              <a:lnSpc>
                <a:spcPct val="150000"/>
              </a:lnSpc>
            </a:pPr>
            <a:r>
              <a:rPr lang="en-US" b="1" dirty="0" smtClean="0">
                <a:cs typeface="B Titr" pitchFamily="2" charset="-78"/>
              </a:rPr>
              <a:t>Dialog </a:t>
            </a:r>
            <a:r>
              <a:rPr lang="en-US" b="1" dirty="0">
                <a:cs typeface="B Titr" pitchFamily="2" charset="-78"/>
              </a:rPr>
              <a:t>http://www.dialog.com/ </a:t>
            </a:r>
            <a:endParaRPr lang="en-US" b="1" dirty="0" smtClean="0">
              <a:cs typeface="B Titr" pitchFamily="2" charset="-78"/>
            </a:endParaRPr>
          </a:p>
          <a:p>
            <a:pPr>
              <a:lnSpc>
                <a:spcPct val="150000"/>
              </a:lnSpc>
            </a:pPr>
            <a:r>
              <a:rPr lang="en-US" b="1" dirty="0" err="1" smtClean="0">
                <a:cs typeface="B Titr" pitchFamily="2" charset="-78"/>
              </a:rPr>
              <a:t>PatBase</a:t>
            </a:r>
            <a:r>
              <a:rPr lang="en-US" b="1" dirty="0" smtClean="0">
                <a:cs typeface="B Titr" pitchFamily="2" charset="-78"/>
              </a:rPr>
              <a:t> http</a:t>
            </a:r>
            <a:r>
              <a:rPr lang="en-US" b="1" dirty="0">
                <a:cs typeface="B Titr" pitchFamily="2" charset="-78"/>
              </a:rPr>
              <a:t>://minesoft.com/patbase.asp </a:t>
            </a:r>
            <a:endParaRPr lang="en-US" b="1" dirty="0" smtClean="0">
              <a:cs typeface="B Titr" pitchFamily="2" charset="-78"/>
            </a:endParaRPr>
          </a:p>
          <a:p>
            <a:pPr>
              <a:lnSpc>
                <a:spcPct val="150000"/>
              </a:lnSpc>
            </a:pPr>
            <a:r>
              <a:rPr lang="en-US" b="1" dirty="0" err="1" smtClean="0">
                <a:cs typeface="B Titr" pitchFamily="2" charset="-78"/>
              </a:rPr>
              <a:t>Questal</a:t>
            </a:r>
            <a:r>
              <a:rPr lang="en-US" b="1" dirty="0" smtClean="0">
                <a:cs typeface="B Titr" pitchFamily="2" charset="-78"/>
              </a:rPr>
              <a:t> </a:t>
            </a:r>
            <a:r>
              <a:rPr lang="en-US" b="1" dirty="0">
                <a:cs typeface="B Titr" pitchFamily="2" charset="-78"/>
              </a:rPr>
              <a:t>http://www.questel.orbit.com/ </a:t>
            </a:r>
            <a:endParaRPr lang="en-US" b="1" dirty="0" smtClean="0">
              <a:cs typeface="B Titr" pitchFamily="2" charset="-78"/>
            </a:endParaRPr>
          </a:p>
          <a:p>
            <a:pPr>
              <a:lnSpc>
                <a:spcPct val="150000"/>
              </a:lnSpc>
            </a:pPr>
            <a:r>
              <a:rPr lang="en-US" b="1" dirty="0" smtClean="0">
                <a:cs typeface="B Titr" pitchFamily="2" charset="-78"/>
              </a:rPr>
              <a:t>STN </a:t>
            </a:r>
            <a:r>
              <a:rPr lang="en-US" b="1" dirty="0">
                <a:cs typeface="B Titr" pitchFamily="2" charset="-78"/>
              </a:rPr>
              <a:t>http://www.cas.org/support/stngen/index.html </a:t>
            </a:r>
            <a:endParaRPr lang="en-US" b="1" dirty="0" smtClean="0">
              <a:cs typeface="B Titr" pitchFamily="2" charset="-78"/>
            </a:endParaRPr>
          </a:p>
          <a:p>
            <a:pPr>
              <a:lnSpc>
                <a:spcPct val="150000"/>
              </a:lnSpc>
            </a:pPr>
            <a:r>
              <a:rPr lang="en-US" b="1" dirty="0" smtClean="0">
                <a:cs typeface="B Titr" pitchFamily="2" charset="-78"/>
              </a:rPr>
              <a:t>Thomson </a:t>
            </a:r>
            <a:r>
              <a:rPr lang="en-US" b="1" dirty="0">
                <a:cs typeface="B Titr" pitchFamily="2" charset="-78"/>
              </a:rPr>
              <a:t>Innovation www.thomsoninnovation.com </a:t>
            </a:r>
            <a:endParaRPr lang="en-US" b="1" dirty="0" smtClean="0">
              <a:cs typeface="B Titr" pitchFamily="2" charset="-78"/>
            </a:endParaRPr>
          </a:p>
          <a:p>
            <a:pPr>
              <a:lnSpc>
                <a:spcPct val="150000"/>
              </a:lnSpc>
            </a:pPr>
            <a:r>
              <a:rPr lang="en-US" b="1" dirty="0" smtClean="0">
                <a:cs typeface="B Titr" pitchFamily="2" charset="-78"/>
              </a:rPr>
              <a:t>Total </a:t>
            </a:r>
            <a:r>
              <a:rPr lang="en-US" b="1" dirty="0">
                <a:cs typeface="B Titr" pitchFamily="2" charset="-78"/>
              </a:rPr>
              <a:t>Patent http://lexisnexis.com/ip/totalpatent/ </a:t>
            </a:r>
            <a:endParaRPr lang="en-US" b="1" dirty="0" smtClean="0">
              <a:cs typeface="B Titr" pitchFamily="2" charset="-78"/>
            </a:endParaRPr>
          </a:p>
          <a:p>
            <a:pPr>
              <a:lnSpc>
                <a:spcPct val="150000"/>
              </a:lnSpc>
            </a:pPr>
            <a:r>
              <a:rPr lang="en-US" b="1" dirty="0" smtClean="0">
                <a:cs typeface="B Titr" pitchFamily="2" charset="-78"/>
              </a:rPr>
              <a:t>WIPS </a:t>
            </a:r>
            <a:r>
              <a:rPr lang="en-US" b="1" dirty="0">
                <a:cs typeface="B Titr" pitchFamily="2" charset="-78"/>
              </a:rPr>
              <a:t>http://wipsglobal.com</a:t>
            </a:r>
          </a:p>
        </p:txBody>
      </p:sp>
    </p:spTree>
    <p:extLst>
      <p:ext uri="{BB962C8B-B14F-4D97-AF65-F5344CB8AC3E}">
        <p14:creationId xmlns:p14="http://schemas.microsoft.com/office/powerpoint/2010/main" val="2199132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2"/>
          <p:cNvSpPr txBox="1">
            <a:spLocks noChangeArrowheads="1"/>
          </p:cNvSpPr>
          <p:nvPr/>
        </p:nvSpPr>
        <p:spPr bwMode="auto">
          <a:xfrm>
            <a:off x="7368982" y="4190867"/>
            <a:ext cx="7973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a-IR" altLang="en-US" dirty="0" smtClean="0">
                <a:latin typeface="Arial Unicode MS" pitchFamily="34" charset="-128"/>
                <a:ea typeface="Arial Unicode MS" pitchFamily="34" charset="-128"/>
                <a:cs typeface="B Titr" pitchFamily="2" charset="-78"/>
              </a:rPr>
              <a:t>توصیف</a:t>
            </a:r>
            <a:endParaRPr lang="en-GB" altLang="en-US" dirty="0">
              <a:latin typeface="Arial Unicode MS" pitchFamily="34" charset="-128"/>
              <a:ea typeface="Arial Unicode MS" pitchFamily="34" charset="-128"/>
              <a:cs typeface="B Titr" pitchFamily="2" charset="-78"/>
            </a:endParaRPr>
          </a:p>
        </p:txBody>
      </p:sp>
      <p:sp>
        <p:nvSpPr>
          <p:cNvPr id="12291" name="Text Box 13"/>
          <p:cNvSpPr txBox="1">
            <a:spLocks noChangeArrowheads="1"/>
          </p:cNvSpPr>
          <p:nvPr/>
        </p:nvSpPr>
        <p:spPr bwMode="auto">
          <a:xfrm>
            <a:off x="7054938" y="1211729"/>
            <a:ext cx="994481"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a-IR" altLang="en-US" dirty="0" smtClean="0">
                <a:latin typeface="Arial Unicode MS" pitchFamily="34" charset="-128"/>
                <a:ea typeface="Arial Unicode MS" pitchFamily="34" charset="-128"/>
                <a:cs typeface="B Titr" pitchFamily="2" charset="-78"/>
              </a:rPr>
              <a:t>ادعانامه</a:t>
            </a:r>
            <a:r>
              <a:rPr lang="en-GB" altLang="en-US" dirty="0" smtClean="0">
                <a:latin typeface="Arial Unicode MS" pitchFamily="34" charset="-128"/>
                <a:ea typeface="Arial Unicode MS" pitchFamily="34" charset="-128"/>
                <a:cs typeface="B Titr" pitchFamily="2" charset="-78"/>
              </a:rPr>
              <a:t>)</a:t>
            </a:r>
            <a:endParaRPr lang="en-GB" altLang="en-US" dirty="0">
              <a:latin typeface="Arial Unicode MS" pitchFamily="34" charset="-128"/>
              <a:ea typeface="Arial Unicode MS" pitchFamily="34" charset="-128"/>
              <a:cs typeface="B Titr" pitchFamily="2" charset="-78"/>
            </a:endParaRPr>
          </a:p>
        </p:txBody>
      </p:sp>
      <p:sp>
        <p:nvSpPr>
          <p:cNvPr id="12292" name="Text Box 14"/>
          <p:cNvSpPr txBox="1">
            <a:spLocks noChangeArrowheads="1"/>
          </p:cNvSpPr>
          <p:nvPr/>
        </p:nvSpPr>
        <p:spPr bwMode="auto">
          <a:xfrm>
            <a:off x="5461022" y="5957311"/>
            <a:ext cx="100249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a-IR" altLang="en-US" dirty="0" smtClean="0">
                <a:latin typeface="Arial Unicode MS" pitchFamily="34" charset="-128"/>
                <a:ea typeface="Arial Unicode MS" pitchFamily="34" charset="-128"/>
                <a:cs typeface="B Titr" pitchFamily="2" charset="-78"/>
              </a:rPr>
              <a:t>نقشه فنی</a:t>
            </a:r>
            <a:endParaRPr lang="en-GB" altLang="en-US" dirty="0">
              <a:latin typeface="Arial Unicode MS" pitchFamily="34" charset="-128"/>
              <a:ea typeface="Arial Unicode MS" pitchFamily="34" charset="-128"/>
              <a:cs typeface="B Titr" pitchFamily="2" charset="-78"/>
            </a:endParaRPr>
          </a:p>
        </p:txBody>
      </p:sp>
      <p:sp>
        <p:nvSpPr>
          <p:cNvPr id="12293" name="Text Box 16"/>
          <p:cNvSpPr txBox="1">
            <a:spLocks noChangeArrowheads="1"/>
          </p:cNvSpPr>
          <p:nvPr/>
        </p:nvSpPr>
        <p:spPr bwMode="auto">
          <a:xfrm>
            <a:off x="679397" y="4508500"/>
            <a:ext cx="768457"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a-IR" altLang="en-US" dirty="0" smtClean="0">
                <a:latin typeface="Arial Unicode MS" pitchFamily="34" charset="-128"/>
                <a:ea typeface="Arial Unicode MS" pitchFamily="34" charset="-128"/>
                <a:cs typeface="B Titr" pitchFamily="2" charset="-78"/>
              </a:rPr>
              <a:t>خلاصه</a:t>
            </a:r>
            <a:endParaRPr lang="en-GB" altLang="en-US" dirty="0">
              <a:latin typeface="Arial Unicode MS" pitchFamily="34" charset="-128"/>
              <a:ea typeface="Arial Unicode MS" pitchFamily="34" charset="-128"/>
              <a:cs typeface="B Titr" pitchFamily="2" charset="-78"/>
            </a:endParaRPr>
          </a:p>
        </p:txBody>
      </p:sp>
      <p:sp>
        <p:nvSpPr>
          <p:cNvPr id="12296" name="Text Box 16"/>
          <p:cNvSpPr txBox="1">
            <a:spLocks noChangeArrowheads="1"/>
          </p:cNvSpPr>
          <p:nvPr/>
        </p:nvSpPr>
        <p:spPr bwMode="auto">
          <a:xfrm>
            <a:off x="0" y="2420938"/>
            <a:ext cx="1619250"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a:spcBef>
                <a:spcPct val="0"/>
              </a:spcBef>
              <a:buFontTx/>
              <a:buNone/>
            </a:pPr>
            <a:r>
              <a:rPr lang="fa-IR" altLang="en-US" dirty="0" smtClean="0">
                <a:latin typeface="Arial Unicode MS" pitchFamily="34" charset="-128"/>
                <a:ea typeface="Arial Unicode MS" pitchFamily="34" charset="-128"/>
                <a:cs typeface="B Titr" pitchFamily="2" charset="-78"/>
              </a:rPr>
              <a:t>تاریخ تسلیم اظهارنامه</a:t>
            </a:r>
            <a:endParaRPr lang="en-GB" altLang="en-US" dirty="0">
              <a:latin typeface="Arial Unicode MS" pitchFamily="34" charset="-128"/>
              <a:ea typeface="Arial Unicode MS" pitchFamily="34" charset="-128"/>
              <a:cs typeface="B Titr" pitchFamily="2" charset="-78"/>
            </a:endParaRPr>
          </a:p>
        </p:txBody>
      </p:sp>
      <p:sp>
        <p:nvSpPr>
          <p:cNvPr id="12297" name="Text Box 16"/>
          <p:cNvSpPr txBox="1">
            <a:spLocks noChangeArrowheads="1"/>
          </p:cNvSpPr>
          <p:nvPr/>
        </p:nvSpPr>
        <p:spPr bwMode="auto">
          <a:xfrm>
            <a:off x="481013" y="1773238"/>
            <a:ext cx="1250961"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a-IR" altLang="en-US" dirty="0" smtClean="0">
                <a:latin typeface="Arial Unicode MS" pitchFamily="34" charset="-128"/>
                <a:ea typeface="Arial Unicode MS" pitchFamily="34" charset="-128"/>
                <a:cs typeface="B Titr" pitchFamily="2" charset="-78"/>
              </a:rPr>
              <a:t>تاریخ انتشار</a:t>
            </a:r>
            <a:endParaRPr lang="en-GB" altLang="en-US" dirty="0">
              <a:latin typeface="Arial Unicode MS" pitchFamily="34" charset="-128"/>
              <a:ea typeface="Arial Unicode MS" pitchFamily="34" charset="-128"/>
              <a:cs typeface="B Titr" pitchFamily="2" charset="-78"/>
            </a:endParaRPr>
          </a:p>
        </p:txBody>
      </p:sp>
      <p:sp>
        <p:nvSpPr>
          <p:cNvPr id="12298" name="Text Box 16"/>
          <p:cNvSpPr txBox="1">
            <a:spLocks noChangeArrowheads="1"/>
          </p:cNvSpPr>
          <p:nvPr/>
        </p:nvSpPr>
        <p:spPr bwMode="auto">
          <a:xfrm>
            <a:off x="540781" y="3141663"/>
            <a:ext cx="87265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a-IR" altLang="en-US" dirty="0" smtClean="0">
                <a:latin typeface="Arial Unicode MS" pitchFamily="34" charset="-128"/>
                <a:ea typeface="Arial Unicode MS" pitchFamily="34" charset="-128"/>
                <a:cs typeface="B Titr" pitchFamily="2" charset="-78"/>
              </a:rPr>
              <a:t>متقاضی</a:t>
            </a:r>
            <a:endParaRPr lang="en-GB" altLang="en-US" dirty="0">
              <a:latin typeface="Arial Unicode MS" pitchFamily="34" charset="-128"/>
              <a:ea typeface="Arial Unicode MS" pitchFamily="34" charset="-128"/>
              <a:cs typeface="B Titr" pitchFamily="2" charset="-78"/>
            </a:endParaRPr>
          </a:p>
        </p:txBody>
      </p:sp>
      <p:sp>
        <p:nvSpPr>
          <p:cNvPr id="12299" name="Text Box 16"/>
          <p:cNvSpPr txBox="1">
            <a:spLocks noChangeArrowheads="1"/>
          </p:cNvSpPr>
          <p:nvPr/>
        </p:nvSpPr>
        <p:spPr bwMode="auto">
          <a:xfrm>
            <a:off x="5418754" y="2636838"/>
            <a:ext cx="794106"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a-IR" altLang="en-US" dirty="0" smtClean="0">
                <a:latin typeface="Arial Unicode MS" pitchFamily="34" charset="-128"/>
                <a:ea typeface="Arial Unicode MS" pitchFamily="34" charset="-128"/>
                <a:cs typeface="B Titr" pitchFamily="2" charset="-78"/>
              </a:rPr>
              <a:t>مخترع</a:t>
            </a:r>
            <a:endParaRPr lang="en-GB" altLang="en-US" dirty="0">
              <a:latin typeface="Arial Unicode MS" pitchFamily="34" charset="-128"/>
              <a:ea typeface="Arial Unicode MS" pitchFamily="34" charset="-128"/>
              <a:cs typeface="B Titr" pitchFamily="2" charset="-78"/>
            </a:endParaRPr>
          </a:p>
        </p:txBody>
      </p:sp>
      <p:sp>
        <p:nvSpPr>
          <p:cNvPr id="12300" name="Text Box 16"/>
          <p:cNvSpPr txBox="1">
            <a:spLocks noChangeArrowheads="1"/>
          </p:cNvSpPr>
          <p:nvPr/>
        </p:nvSpPr>
        <p:spPr bwMode="auto">
          <a:xfrm>
            <a:off x="5364163" y="2133600"/>
            <a:ext cx="165576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a-IR" altLang="en-US" dirty="0" smtClean="0">
                <a:latin typeface="Arial Unicode MS" pitchFamily="34" charset="-128"/>
                <a:ea typeface="Arial Unicode MS" pitchFamily="34" charset="-128"/>
                <a:cs typeface="B Titr" pitchFamily="2" charset="-78"/>
              </a:rPr>
              <a:t>طبقه بندی فنی</a:t>
            </a:r>
            <a:endParaRPr lang="en-GB" altLang="en-US" dirty="0">
              <a:latin typeface="Arial Unicode MS" pitchFamily="34" charset="-128"/>
              <a:ea typeface="Arial Unicode MS" pitchFamily="34" charset="-128"/>
              <a:cs typeface="B Titr" pitchFamily="2" charset="-78"/>
            </a:endParaRPr>
          </a:p>
        </p:txBody>
      </p:sp>
      <p:sp>
        <p:nvSpPr>
          <p:cNvPr id="12301" name="Text Box 16"/>
          <p:cNvSpPr txBox="1">
            <a:spLocks noChangeArrowheads="1"/>
          </p:cNvSpPr>
          <p:nvPr/>
        </p:nvSpPr>
        <p:spPr bwMode="auto">
          <a:xfrm>
            <a:off x="5364163" y="1628775"/>
            <a:ext cx="20097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Font typeface="Wingdings" pitchFamily="2" charset="2"/>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a-IR" altLang="en-US" dirty="0" smtClean="0">
                <a:latin typeface="Arial Unicode MS" pitchFamily="34" charset="-128"/>
                <a:ea typeface="Arial Unicode MS" pitchFamily="34" charset="-128"/>
                <a:cs typeface="B Titr" pitchFamily="2" charset="-78"/>
              </a:rPr>
              <a:t>شماره اظهارنامه</a:t>
            </a:r>
            <a:endParaRPr lang="en-GB" altLang="en-US" dirty="0">
              <a:latin typeface="Arial Unicode MS" pitchFamily="34" charset="-128"/>
              <a:ea typeface="Arial Unicode MS" pitchFamily="34" charset="-128"/>
              <a:cs typeface="B Titr" pitchFamily="2" charset="-78"/>
            </a:endParaRPr>
          </a:p>
        </p:txBody>
      </p:sp>
      <p:pic>
        <p:nvPicPr>
          <p:cNvPr id="12303"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1138" y="4174178"/>
            <a:ext cx="1666875"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4"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412875"/>
            <a:ext cx="3213100" cy="489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5" name="Picture 1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4938" y="1870715"/>
            <a:ext cx="1658938"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6" name="Line 19"/>
          <p:cNvSpPr>
            <a:spLocks noChangeShapeType="1"/>
          </p:cNvSpPr>
          <p:nvPr/>
        </p:nvSpPr>
        <p:spPr bwMode="auto">
          <a:xfrm>
            <a:off x="1619250" y="22764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cs typeface="B Titr" pitchFamily="2" charset="-78"/>
            </a:endParaRPr>
          </a:p>
        </p:txBody>
      </p:sp>
      <p:sp>
        <p:nvSpPr>
          <p:cNvPr id="12307" name="Line 20"/>
          <p:cNvSpPr>
            <a:spLocks noChangeShapeType="1"/>
          </p:cNvSpPr>
          <p:nvPr/>
        </p:nvSpPr>
        <p:spPr bwMode="auto">
          <a:xfrm>
            <a:off x="1639888" y="2565400"/>
            <a:ext cx="411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cs typeface="B Titr" pitchFamily="2" charset="-78"/>
            </a:endParaRPr>
          </a:p>
        </p:txBody>
      </p:sp>
      <p:sp>
        <p:nvSpPr>
          <p:cNvPr id="12308" name="Line 21"/>
          <p:cNvSpPr>
            <a:spLocks noChangeShapeType="1"/>
          </p:cNvSpPr>
          <p:nvPr/>
        </p:nvSpPr>
        <p:spPr bwMode="auto">
          <a:xfrm>
            <a:off x="1692275" y="33575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cs typeface="B Titr" pitchFamily="2" charset="-78"/>
            </a:endParaRPr>
          </a:p>
        </p:txBody>
      </p:sp>
      <p:sp>
        <p:nvSpPr>
          <p:cNvPr id="12309" name="Line 22"/>
          <p:cNvSpPr>
            <a:spLocks noChangeShapeType="1"/>
          </p:cNvSpPr>
          <p:nvPr/>
        </p:nvSpPr>
        <p:spPr bwMode="auto">
          <a:xfrm flipV="1">
            <a:off x="1619250" y="4149725"/>
            <a:ext cx="8651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cs typeface="B Titr" pitchFamily="2" charset="-78"/>
            </a:endParaRPr>
          </a:p>
        </p:txBody>
      </p:sp>
      <p:sp>
        <p:nvSpPr>
          <p:cNvPr id="12310" name="Line 23"/>
          <p:cNvSpPr>
            <a:spLocks noChangeShapeType="1"/>
          </p:cNvSpPr>
          <p:nvPr/>
        </p:nvSpPr>
        <p:spPr bwMode="auto">
          <a:xfrm>
            <a:off x="4716463" y="1989138"/>
            <a:ext cx="574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cs typeface="B Titr" pitchFamily="2" charset="-78"/>
            </a:endParaRPr>
          </a:p>
        </p:txBody>
      </p:sp>
      <p:sp>
        <p:nvSpPr>
          <p:cNvPr id="12311" name="Line 24"/>
          <p:cNvSpPr>
            <a:spLocks noChangeShapeType="1"/>
          </p:cNvSpPr>
          <p:nvPr/>
        </p:nvSpPr>
        <p:spPr bwMode="auto">
          <a:xfrm>
            <a:off x="4500563" y="2276475"/>
            <a:ext cx="7905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cs typeface="B Titr" pitchFamily="2" charset="-78"/>
            </a:endParaRPr>
          </a:p>
        </p:txBody>
      </p:sp>
      <p:sp>
        <p:nvSpPr>
          <p:cNvPr id="12312" name="Line 25"/>
          <p:cNvSpPr>
            <a:spLocks noChangeShapeType="1"/>
          </p:cNvSpPr>
          <p:nvPr/>
        </p:nvSpPr>
        <p:spPr bwMode="auto">
          <a:xfrm>
            <a:off x="4356100" y="2781300"/>
            <a:ext cx="935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cs typeface="B Titr" pitchFamily="2" charset="-78"/>
            </a:endParaRPr>
          </a:p>
        </p:txBody>
      </p:sp>
      <p:pic>
        <p:nvPicPr>
          <p:cNvPr id="1231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59413" y="2978150"/>
            <a:ext cx="1081087"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1"/>
          <p:cNvSpPr txBox="1">
            <a:spLocks/>
          </p:cNvSpPr>
          <p:nvPr/>
        </p:nvSpPr>
        <p:spPr>
          <a:xfrm>
            <a:off x="611188" y="404813"/>
            <a:ext cx="7921625" cy="468312"/>
          </a:xfrm>
          <a:prstGeom prst="rect">
            <a:avLst/>
          </a:prstGeom>
        </p:spPr>
        <p:txBody>
          <a:bodyPr/>
          <a:lst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a:lstStyle>
          <a:p>
            <a:pPr algn="ctr" rtl="1">
              <a:defRPr/>
            </a:pPr>
            <a:r>
              <a:rPr lang="fa-IR" altLang="en-US" sz="3600" dirty="0" smtClean="0">
                <a:solidFill>
                  <a:srgbClr val="FF0000"/>
                </a:solidFill>
                <a:effectLst>
                  <a:outerShdw blurRad="38100" dist="38100" dir="2700000" algn="tl">
                    <a:srgbClr val="000000">
                      <a:alpha val="43137"/>
                    </a:srgbClr>
                  </a:outerShdw>
                </a:effectLst>
                <a:cs typeface="B Titr" pitchFamily="2" charset="-78"/>
              </a:rPr>
              <a:t>یک پتنت چه شکلی است؟</a:t>
            </a:r>
            <a:endParaRPr lang="en-GB" sz="3600" kern="0" dirty="0">
              <a:solidFill>
                <a:srgbClr val="FF0000"/>
              </a:solidFill>
              <a:effectLst>
                <a:outerShdw blurRad="38100" dist="38100" dir="2700000" algn="tl">
                  <a:srgbClr val="000000">
                    <a:alpha val="43137"/>
                  </a:srgbClr>
                </a:outerShdw>
              </a:effectLst>
              <a:cs typeface="B Titr" pitchFamily="2" charset="-78"/>
            </a:endParaRPr>
          </a:p>
        </p:txBody>
      </p:sp>
      <p:pic>
        <p:nvPicPr>
          <p:cNvPr id="28"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548063"/>
            <a:ext cx="11017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3508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165" y="1556792"/>
            <a:ext cx="7467600" cy="4873752"/>
          </a:xfrm>
        </p:spPr>
        <p:txBody>
          <a:bodyPr/>
          <a:lstStyle/>
          <a:p>
            <a:pPr marL="0" indent="0">
              <a:buNone/>
            </a:pPr>
            <a:endParaRPr lang="fa-IR" dirty="0" smtClean="0">
              <a:cs typeface="B Titr" pitchFamily="2" charset="-78"/>
            </a:endParaRPr>
          </a:p>
          <a:p>
            <a:pPr marL="0" indent="0">
              <a:buNone/>
            </a:pPr>
            <a:r>
              <a:rPr lang="fa-IR" dirty="0" smtClean="0">
                <a:cs typeface="B Titr" pitchFamily="2" charset="-78"/>
              </a:rPr>
              <a:t> </a:t>
            </a:r>
            <a:endParaRPr lang="en-US" dirty="0">
              <a:cs typeface="B Titr" pitchFamily="2" charset="-78"/>
            </a:endParaRPr>
          </a:p>
        </p:txBody>
      </p:sp>
      <p:sp>
        <p:nvSpPr>
          <p:cNvPr id="4" name="Title 1"/>
          <p:cNvSpPr txBox="1">
            <a:spLocks/>
          </p:cNvSpPr>
          <p:nvPr/>
        </p:nvSpPr>
        <p:spPr>
          <a:xfrm>
            <a:off x="457200" y="233492"/>
            <a:ext cx="8226854" cy="940443"/>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rtl="1" fontAlgn="auto">
              <a:spcAft>
                <a:spcPts val="0"/>
              </a:spcAft>
              <a:defRPr/>
            </a:pPr>
            <a:r>
              <a:rPr lang="fa-IR" dirty="0" smtClean="0">
                <a:solidFill>
                  <a:schemeClr val="accent1">
                    <a:lumMod val="75000"/>
                  </a:schemeClr>
                </a:solidFill>
                <a:effectLst>
                  <a:outerShdw blurRad="38100" dist="38100" dir="2700000" algn="tl">
                    <a:srgbClr val="000000">
                      <a:alpha val="43137"/>
                    </a:srgbClr>
                  </a:outerShdw>
                </a:effectLst>
                <a:latin typeface="Arial"/>
                <a:cs typeface="B Titr" pitchFamily="2" charset="-78"/>
              </a:rPr>
              <a:t>نظام ثبت اختراع</a:t>
            </a:r>
            <a:endParaRPr lang="en-GB" dirty="0">
              <a:solidFill>
                <a:schemeClr val="accent1">
                  <a:lumMod val="75000"/>
                </a:schemeClr>
              </a:solidFill>
              <a:effectLst>
                <a:outerShdw blurRad="38100" dist="38100" dir="2700000" algn="tl">
                  <a:srgbClr val="000000">
                    <a:alpha val="43137"/>
                  </a:srgbClr>
                </a:outerShdw>
              </a:effectLst>
              <a:latin typeface="Arial"/>
              <a:cs typeface="B Titr" pitchFamily="2" charset="-78"/>
            </a:endParaRPr>
          </a:p>
        </p:txBody>
      </p:sp>
      <p:sp>
        <p:nvSpPr>
          <p:cNvPr id="5" name="Rectangle 4"/>
          <p:cNvSpPr/>
          <p:nvPr/>
        </p:nvSpPr>
        <p:spPr>
          <a:xfrm>
            <a:off x="3166440" y="1899353"/>
            <a:ext cx="2179675" cy="1775637"/>
          </a:xfrm>
          <a:prstGeom prst="rect">
            <a:avLst/>
          </a:prstGeom>
          <a:gradFill rotWithShape="1">
            <a:gsLst>
              <a:gs pos="0">
                <a:srgbClr val="0C377B">
                  <a:tint val="73000"/>
                  <a:satMod val="150000"/>
                </a:srgbClr>
              </a:gs>
              <a:gs pos="25000">
                <a:srgbClr val="0C377B">
                  <a:tint val="96000"/>
                  <a:shade val="80000"/>
                  <a:satMod val="105000"/>
                </a:srgbClr>
              </a:gs>
              <a:gs pos="38000">
                <a:srgbClr val="0C377B">
                  <a:tint val="96000"/>
                  <a:shade val="59000"/>
                  <a:satMod val="120000"/>
                </a:srgbClr>
              </a:gs>
              <a:gs pos="55000">
                <a:srgbClr val="0C377B">
                  <a:shade val="57000"/>
                  <a:satMod val="120000"/>
                </a:srgbClr>
              </a:gs>
              <a:gs pos="80000">
                <a:srgbClr val="0C377B">
                  <a:shade val="56000"/>
                  <a:satMod val="145000"/>
                </a:srgbClr>
              </a:gs>
              <a:gs pos="88000">
                <a:srgbClr val="0C377B">
                  <a:shade val="63000"/>
                  <a:satMod val="160000"/>
                </a:srgbClr>
              </a:gs>
              <a:gs pos="100000">
                <a:srgbClr val="0C377B">
                  <a:tint val="99555"/>
                  <a:satMod val="155000"/>
                </a:srgbClr>
              </a:gs>
            </a:gsLst>
            <a:lin ang="5400000" scaled="1"/>
          </a:gradFill>
          <a:ln w="9525" cap="flat" cmpd="sng" algn="ctr">
            <a:solidFill>
              <a:srgbClr val="0C377B">
                <a:shade val="60000"/>
                <a:satMod val="300000"/>
              </a:srgbClr>
            </a:solidFill>
            <a:prstDash val="solid"/>
          </a:ln>
          <a:effectLst>
            <a:glow rad="70000">
              <a:srgbClr val="0C377B">
                <a:tint val="30000"/>
                <a:shade val="95000"/>
                <a:satMod val="300000"/>
                <a:alpha val="50000"/>
              </a:srgbClr>
            </a:glow>
          </a:effectLst>
        </p:spPr>
        <p:txBody>
          <a:bodyPr rtlCol="0" anchor="ctr"/>
          <a:lstStyle/>
          <a:p>
            <a:pPr algn="ctr" fontAlgn="auto">
              <a:spcBef>
                <a:spcPts val="0"/>
              </a:spcBef>
              <a:spcAft>
                <a:spcPts val="0"/>
              </a:spcAft>
              <a:defRPr/>
            </a:pPr>
            <a:r>
              <a:rPr lang="fa-IR" kern="0" dirty="0" smtClean="0">
                <a:solidFill>
                  <a:srgbClr val="FFFFFF"/>
                </a:solidFill>
                <a:latin typeface="Arial"/>
                <a:cs typeface="B Titr" pitchFamily="2" charset="-78"/>
              </a:rPr>
              <a:t>نظام ثبت اختراع</a:t>
            </a:r>
            <a:endParaRPr lang="en-GB" kern="0" dirty="0">
              <a:solidFill>
                <a:srgbClr val="FFFFFF"/>
              </a:solidFill>
              <a:latin typeface="Arial"/>
              <a:cs typeface="B Titr" pitchFamily="2" charset="-78"/>
            </a:endParaRPr>
          </a:p>
        </p:txBody>
      </p:sp>
      <p:sp>
        <p:nvSpPr>
          <p:cNvPr id="6" name="Right Arrow 5"/>
          <p:cNvSpPr/>
          <p:nvPr/>
        </p:nvSpPr>
        <p:spPr>
          <a:xfrm>
            <a:off x="1679649" y="2494774"/>
            <a:ext cx="1371599" cy="584791"/>
          </a:xfrm>
          <a:prstGeom prst="rightArrow">
            <a:avLst/>
          </a:prstGeom>
          <a:gradFill rotWithShape="1">
            <a:gsLst>
              <a:gs pos="0">
                <a:srgbClr val="DDDDDD">
                  <a:tint val="73000"/>
                  <a:satMod val="150000"/>
                </a:srgbClr>
              </a:gs>
              <a:gs pos="25000">
                <a:srgbClr val="DDDDDD">
                  <a:tint val="96000"/>
                  <a:shade val="80000"/>
                  <a:satMod val="105000"/>
                </a:srgbClr>
              </a:gs>
              <a:gs pos="38000">
                <a:srgbClr val="DDDDDD">
                  <a:tint val="96000"/>
                  <a:shade val="59000"/>
                  <a:satMod val="120000"/>
                </a:srgbClr>
              </a:gs>
              <a:gs pos="55000">
                <a:srgbClr val="DDDDDD">
                  <a:shade val="57000"/>
                  <a:satMod val="120000"/>
                </a:srgbClr>
              </a:gs>
              <a:gs pos="80000">
                <a:srgbClr val="DDDDDD">
                  <a:shade val="56000"/>
                  <a:satMod val="145000"/>
                </a:srgbClr>
              </a:gs>
              <a:gs pos="88000">
                <a:srgbClr val="DDDDDD">
                  <a:shade val="63000"/>
                  <a:satMod val="160000"/>
                </a:srgbClr>
              </a:gs>
              <a:gs pos="100000">
                <a:srgbClr val="DDDDDD">
                  <a:tint val="99555"/>
                  <a:satMod val="155000"/>
                </a:srgbClr>
              </a:gs>
            </a:gsLst>
            <a:lin ang="5400000" scaled="1"/>
          </a:gradFill>
          <a:ln w="9525" cap="flat" cmpd="sng" algn="ctr">
            <a:solidFill>
              <a:srgbClr val="DDDDDD">
                <a:shade val="60000"/>
                <a:satMod val="300000"/>
              </a:srgbClr>
            </a:solidFill>
            <a:prstDash val="solid"/>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kern="0">
              <a:solidFill>
                <a:srgbClr val="FFFFFF"/>
              </a:solidFill>
              <a:latin typeface="Arial"/>
              <a:cs typeface="B Titr" pitchFamily="2" charset="-78"/>
            </a:endParaRPr>
          </a:p>
        </p:txBody>
      </p:sp>
      <p:sp>
        <p:nvSpPr>
          <p:cNvPr id="7" name="TextBox 6"/>
          <p:cNvSpPr txBox="1"/>
          <p:nvPr/>
        </p:nvSpPr>
        <p:spPr>
          <a:xfrm>
            <a:off x="73924" y="2494774"/>
            <a:ext cx="1830950" cy="461665"/>
          </a:xfrm>
          <a:prstGeom prst="rect">
            <a:avLst/>
          </a:prstGeom>
          <a:noFill/>
        </p:spPr>
        <p:txBody>
          <a:bodyPr wrap="none" rtlCol="0">
            <a:spAutoFit/>
          </a:bodyPr>
          <a:lstStyle/>
          <a:p>
            <a:pPr algn="ctr" fontAlgn="auto">
              <a:spcBef>
                <a:spcPts val="0"/>
              </a:spcBef>
              <a:spcAft>
                <a:spcPts val="0"/>
              </a:spcAft>
              <a:defRPr/>
            </a:pPr>
            <a:r>
              <a:rPr lang="fa-IR" sz="2400" kern="0" dirty="0" smtClean="0">
                <a:solidFill>
                  <a:srgbClr val="0C377B"/>
                </a:solidFill>
                <a:latin typeface="Calibri"/>
                <a:cs typeface="B Titr" pitchFamily="2" charset="-78"/>
              </a:rPr>
              <a:t>درخواست پتنت</a:t>
            </a:r>
            <a:endParaRPr lang="en-GB" sz="2400" kern="0" dirty="0">
              <a:solidFill>
                <a:srgbClr val="0C377B"/>
              </a:solidFill>
              <a:latin typeface="Calibri"/>
              <a:cs typeface="B Titr" pitchFamily="2" charset="-78"/>
            </a:endParaRPr>
          </a:p>
        </p:txBody>
      </p:sp>
      <p:sp>
        <p:nvSpPr>
          <p:cNvPr id="8" name="Right Arrow 7"/>
          <p:cNvSpPr/>
          <p:nvPr/>
        </p:nvSpPr>
        <p:spPr>
          <a:xfrm>
            <a:off x="5387217" y="2494775"/>
            <a:ext cx="972461" cy="584791"/>
          </a:xfrm>
          <a:prstGeom prst="rightArrow">
            <a:avLst/>
          </a:prstGeom>
          <a:gradFill rotWithShape="1">
            <a:gsLst>
              <a:gs pos="0">
                <a:srgbClr val="DDDDDD">
                  <a:tint val="73000"/>
                  <a:satMod val="150000"/>
                </a:srgbClr>
              </a:gs>
              <a:gs pos="25000">
                <a:srgbClr val="DDDDDD">
                  <a:tint val="96000"/>
                  <a:shade val="80000"/>
                  <a:satMod val="105000"/>
                </a:srgbClr>
              </a:gs>
              <a:gs pos="38000">
                <a:srgbClr val="DDDDDD">
                  <a:tint val="96000"/>
                  <a:shade val="59000"/>
                  <a:satMod val="120000"/>
                </a:srgbClr>
              </a:gs>
              <a:gs pos="55000">
                <a:srgbClr val="DDDDDD">
                  <a:shade val="57000"/>
                  <a:satMod val="120000"/>
                </a:srgbClr>
              </a:gs>
              <a:gs pos="80000">
                <a:srgbClr val="DDDDDD">
                  <a:shade val="56000"/>
                  <a:satMod val="145000"/>
                </a:srgbClr>
              </a:gs>
              <a:gs pos="88000">
                <a:srgbClr val="DDDDDD">
                  <a:shade val="63000"/>
                  <a:satMod val="160000"/>
                </a:srgbClr>
              </a:gs>
              <a:gs pos="100000">
                <a:srgbClr val="DDDDDD">
                  <a:tint val="99555"/>
                  <a:satMod val="155000"/>
                </a:srgbClr>
              </a:gs>
            </a:gsLst>
            <a:lin ang="5400000" scaled="1"/>
          </a:gradFill>
          <a:ln w="9525" cap="flat" cmpd="sng" algn="ctr">
            <a:solidFill>
              <a:srgbClr val="DDDDDD">
                <a:shade val="60000"/>
                <a:satMod val="300000"/>
              </a:srgbClr>
            </a:solidFill>
            <a:prstDash val="solid"/>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kern="0">
              <a:solidFill>
                <a:srgbClr val="FFFFFF"/>
              </a:solidFill>
              <a:latin typeface="Arial"/>
              <a:cs typeface="B Titr" pitchFamily="2" charset="-78"/>
            </a:endParaRPr>
          </a:p>
        </p:txBody>
      </p:sp>
      <p:sp>
        <p:nvSpPr>
          <p:cNvPr id="9" name="Right Arrow 8"/>
          <p:cNvSpPr/>
          <p:nvPr/>
        </p:nvSpPr>
        <p:spPr>
          <a:xfrm rot="5400000">
            <a:off x="3822292" y="3857680"/>
            <a:ext cx="950171" cy="584791"/>
          </a:xfrm>
          <a:prstGeom prst="rightArrow">
            <a:avLst/>
          </a:prstGeom>
          <a:gradFill rotWithShape="1">
            <a:gsLst>
              <a:gs pos="0">
                <a:srgbClr val="DDDDDD">
                  <a:tint val="73000"/>
                  <a:satMod val="150000"/>
                </a:srgbClr>
              </a:gs>
              <a:gs pos="25000">
                <a:srgbClr val="DDDDDD">
                  <a:tint val="96000"/>
                  <a:shade val="80000"/>
                  <a:satMod val="105000"/>
                </a:srgbClr>
              </a:gs>
              <a:gs pos="38000">
                <a:srgbClr val="DDDDDD">
                  <a:tint val="96000"/>
                  <a:shade val="59000"/>
                  <a:satMod val="120000"/>
                </a:srgbClr>
              </a:gs>
              <a:gs pos="55000">
                <a:srgbClr val="DDDDDD">
                  <a:shade val="57000"/>
                  <a:satMod val="120000"/>
                </a:srgbClr>
              </a:gs>
              <a:gs pos="80000">
                <a:srgbClr val="DDDDDD">
                  <a:shade val="56000"/>
                  <a:satMod val="145000"/>
                </a:srgbClr>
              </a:gs>
              <a:gs pos="88000">
                <a:srgbClr val="DDDDDD">
                  <a:shade val="63000"/>
                  <a:satMod val="160000"/>
                </a:srgbClr>
              </a:gs>
              <a:gs pos="100000">
                <a:srgbClr val="DDDDDD">
                  <a:tint val="99555"/>
                  <a:satMod val="155000"/>
                </a:srgbClr>
              </a:gs>
            </a:gsLst>
            <a:lin ang="5400000" scaled="1"/>
          </a:gradFill>
          <a:ln w="9525" cap="flat" cmpd="sng" algn="ctr">
            <a:solidFill>
              <a:srgbClr val="DDDDDD">
                <a:shade val="60000"/>
                <a:satMod val="300000"/>
              </a:srgbClr>
            </a:solidFill>
            <a:prstDash val="solid"/>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kern="0">
              <a:solidFill>
                <a:srgbClr val="FFFFFF"/>
              </a:solidFill>
              <a:latin typeface="Arial"/>
              <a:cs typeface="B Titr" pitchFamily="2" charset="-78"/>
            </a:endParaRPr>
          </a:p>
        </p:txBody>
      </p:sp>
      <p:sp>
        <p:nvSpPr>
          <p:cNvPr id="10" name="TextBox 9"/>
          <p:cNvSpPr txBox="1"/>
          <p:nvPr/>
        </p:nvSpPr>
        <p:spPr>
          <a:xfrm>
            <a:off x="6285139" y="2494775"/>
            <a:ext cx="2260555" cy="461665"/>
          </a:xfrm>
          <a:prstGeom prst="rect">
            <a:avLst/>
          </a:prstGeom>
          <a:noFill/>
        </p:spPr>
        <p:txBody>
          <a:bodyPr wrap="none" rtlCol="0">
            <a:spAutoFit/>
          </a:bodyPr>
          <a:lstStyle/>
          <a:p>
            <a:pPr algn="ctr" fontAlgn="auto">
              <a:spcBef>
                <a:spcPts val="0"/>
              </a:spcBef>
              <a:spcAft>
                <a:spcPts val="0"/>
              </a:spcAft>
              <a:defRPr/>
            </a:pPr>
            <a:r>
              <a:rPr lang="fa-IR" sz="2400" kern="0" dirty="0" smtClean="0">
                <a:solidFill>
                  <a:srgbClr val="0C377B"/>
                </a:solidFill>
                <a:latin typeface="Calibri"/>
                <a:cs typeface="B Titr" pitchFamily="2" charset="-78"/>
              </a:rPr>
              <a:t>اعطای گواهی پتنت</a:t>
            </a:r>
            <a:endParaRPr lang="en-GB" sz="2400" kern="0" dirty="0">
              <a:solidFill>
                <a:srgbClr val="0C377B"/>
              </a:solidFill>
              <a:latin typeface="Calibri"/>
              <a:cs typeface="B Titr" pitchFamily="2" charset="-78"/>
            </a:endParaRPr>
          </a:p>
        </p:txBody>
      </p:sp>
      <p:sp>
        <p:nvSpPr>
          <p:cNvPr id="11" name="TextBox 10"/>
          <p:cNvSpPr txBox="1"/>
          <p:nvPr/>
        </p:nvSpPr>
        <p:spPr>
          <a:xfrm>
            <a:off x="3884446" y="4859875"/>
            <a:ext cx="825868" cy="461665"/>
          </a:xfrm>
          <a:prstGeom prst="rect">
            <a:avLst/>
          </a:prstGeom>
          <a:noFill/>
        </p:spPr>
        <p:txBody>
          <a:bodyPr wrap="none" rtlCol="0">
            <a:spAutoFit/>
          </a:bodyPr>
          <a:lstStyle/>
          <a:p>
            <a:pPr algn="ctr" fontAlgn="auto">
              <a:spcBef>
                <a:spcPts val="0"/>
              </a:spcBef>
              <a:spcAft>
                <a:spcPts val="0"/>
              </a:spcAft>
              <a:defRPr/>
            </a:pPr>
            <a:r>
              <a:rPr lang="fa-IR" sz="2400" kern="0" dirty="0" smtClean="0">
                <a:solidFill>
                  <a:srgbClr val="0C377B"/>
                </a:solidFill>
                <a:latin typeface="Calibri"/>
                <a:cs typeface="B Titr" pitchFamily="2" charset="-78"/>
              </a:rPr>
              <a:t>انتشار</a:t>
            </a:r>
            <a:endParaRPr lang="de-CH" sz="2400" kern="0" dirty="0" smtClean="0">
              <a:solidFill>
                <a:srgbClr val="0C377B"/>
              </a:solidFill>
              <a:latin typeface="Calibri"/>
              <a:cs typeface="B Titr" pitchFamily="2" charset="-78"/>
            </a:endParaRPr>
          </a:p>
        </p:txBody>
      </p:sp>
      <p:sp>
        <p:nvSpPr>
          <p:cNvPr id="12" name="Oval 11"/>
          <p:cNvSpPr/>
          <p:nvPr/>
        </p:nvSpPr>
        <p:spPr>
          <a:xfrm>
            <a:off x="2831142" y="4625160"/>
            <a:ext cx="2932469" cy="1108816"/>
          </a:xfrm>
          <a:prstGeom prst="ellipse">
            <a:avLst/>
          </a:prstGeom>
          <a:noFill/>
          <a:ln w="25400" cap="flat" cmpd="sng" algn="ctr">
            <a:solidFill>
              <a:srgbClr val="0C377B">
                <a:lumMod val="60000"/>
                <a:lumOff val="40000"/>
              </a:srgbClr>
            </a:solidFill>
            <a:prstDash val="sysDot"/>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kern="0">
              <a:solidFill>
                <a:srgbClr val="FFFFFF"/>
              </a:solidFill>
              <a:latin typeface="Arial"/>
              <a:cs typeface="B Titr" pitchFamily="2" charset="-78"/>
            </a:endParaRPr>
          </a:p>
        </p:txBody>
      </p:sp>
      <p:sp>
        <p:nvSpPr>
          <p:cNvPr id="13" name="Oval 12"/>
          <p:cNvSpPr/>
          <p:nvPr/>
        </p:nvSpPr>
        <p:spPr>
          <a:xfrm>
            <a:off x="5800960" y="2232762"/>
            <a:ext cx="2932469" cy="1108816"/>
          </a:xfrm>
          <a:prstGeom prst="ellipse">
            <a:avLst/>
          </a:prstGeom>
          <a:noFill/>
          <a:ln w="25400" cap="flat" cmpd="sng" algn="ctr">
            <a:solidFill>
              <a:srgbClr val="0C377B">
                <a:lumMod val="60000"/>
                <a:lumOff val="40000"/>
              </a:srgbClr>
            </a:solidFill>
            <a:prstDash val="sysDot"/>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kern="0">
              <a:solidFill>
                <a:srgbClr val="FFFFFF"/>
              </a:solidFill>
              <a:latin typeface="Arial"/>
              <a:cs typeface="B Titr" pitchFamily="2" charset="-78"/>
            </a:endParaRPr>
          </a:p>
        </p:txBody>
      </p:sp>
      <p:sp>
        <p:nvSpPr>
          <p:cNvPr id="14" name="TextBox 13"/>
          <p:cNvSpPr txBox="1"/>
          <p:nvPr/>
        </p:nvSpPr>
        <p:spPr>
          <a:xfrm>
            <a:off x="2051100" y="5456157"/>
            <a:ext cx="676788" cy="369332"/>
          </a:xfrm>
          <a:prstGeom prst="rect">
            <a:avLst/>
          </a:prstGeom>
          <a:noFill/>
        </p:spPr>
        <p:txBody>
          <a:bodyPr wrap="none" rtlCol="0">
            <a:spAutoFit/>
          </a:bodyPr>
          <a:lstStyle/>
          <a:p>
            <a:pPr fontAlgn="auto">
              <a:spcBef>
                <a:spcPts val="0"/>
              </a:spcBef>
              <a:spcAft>
                <a:spcPts val="0"/>
              </a:spcAft>
              <a:defRPr/>
            </a:pPr>
            <a:r>
              <a:rPr lang="fa-IR" i="1" kern="0" dirty="0" smtClean="0">
                <a:solidFill>
                  <a:srgbClr val="0C377B">
                    <a:lumMod val="60000"/>
                    <a:lumOff val="40000"/>
                  </a:srgbClr>
                </a:solidFill>
                <a:latin typeface="Calibri"/>
                <a:cs typeface="B Titr" pitchFamily="2" charset="-78"/>
              </a:rPr>
              <a:t>جامعه</a:t>
            </a:r>
            <a:endParaRPr lang="en-GB" i="1" kern="0" dirty="0">
              <a:solidFill>
                <a:srgbClr val="0C377B">
                  <a:lumMod val="60000"/>
                  <a:lumOff val="40000"/>
                </a:srgbClr>
              </a:solidFill>
              <a:latin typeface="Calibri"/>
              <a:cs typeface="B Titr" pitchFamily="2" charset="-78"/>
            </a:endParaRPr>
          </a:p>
        </p:txBody>
      </p:sp>
      <p:sp>
        <p:nvSpPr>
          <p:cNvPr id="15" name="TextBox 14"/>
          <p:cNvSpPr txBox="1"/>
          <p:nvPr/>
        </p:nvSpPr>
        <p:spPr>
          <a:xfrm>
            <a:off x="7433931" y="1714687"/>
            <a:ext cx="806631" cy="369332"/>
          </a:xfrm>
          <a:prstGeom prst="rect">
            <a:avLst/>
          </a:prstGeom>
          <a:noFill/>
        </p:spPr>
        <p:txBody>
          <a:bodyPr wrap="none" rtlCol="0">
            <a:spAutoFit/>
          </a:bodyPr>
          <a:lstStyle/>
          <a:p>
            <a:pPr fontAlgn="auto">
              <a:spcBef>
                <a:spcPts val="0"/>
              </a:spcBef>
              <a:spcAft>
                <a:spcPts val="0"/>
              </a:spcAft>
              <a:defRPr/>
            </a:pPr>
            <a:r>
              <a:rPr lang="fa-IR" i="1" kern="0" dirty="0" smtClean="0">
                <a:solidFill>
                  <a:srgbClr val="0C377B">
                    <a:lumMod val="60000"/>
                    <a:lumOff val="40000"/>
                  </a:srgbClr>
                </a:solidFill>
                <a:latin typeface="Calibri"/>
                <a:cs typeface="B Titr" pitchFamily="2" charset="-78"/>
              </a:rPr>
              <a:t>متقاضی</a:t>
            </a:r>
            <a:endParaRPr lang="en-GB" i="1" kern="0" dirty="0">
              <a:solidFill>
                <a:srgbClr val="0C377B">
                  <a:lumMod val="60000"/>
                  <a:lumOff val="40000"/>
                </a:srgbClr>
              </a:solidFill>
              <a:latin typeface="Calibri"/>
              <a:cs typeface="B Titr" pitchFamily="2" charset="-78"/>
            </a:endParaRPr>
          </a:p>
        </p:txBody>
      </p:sp>
    </p:spTree>
    <p:extLst>
      <p:ext uri="{BB962C8B-B14F-4D97-AF65-F5344CB8AC3E}">
        <p14:creationId xmlns:p14="http://schemas.microsoft.com/office/powerpoint/2010/main" val="2292076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Autofit/>
          </a:bodyPr>
          <a:lstStyle/>
          <a:p>
            <a:pPr algn="ctr" rtl="1" eaLnBrk="1" fontAlgn="auto" hangingPunct="1">
              <a:spcAft>
                <a:spcPts val="0"/>
              </a:spcAft>
              <a:defRPr/>
            </a:pPr>
            <a:r>
              <a:rPr lang="fa-IR" sz="3600"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B Titr" pitchFamily="2" charset="-78"/>
              </a:rPr>
              <a:t>اطلاعات قانوني پتنت</a:t>
            </a:r>
            <a:endParaRPr lang="ar-SA" sz="3600"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B Titr" pitchFamily="2" charset="-78"/>
            </a:endParaRPr>
          </a:p>
        </p:txBody>
      </p:sp>
      <p:sp>
        <p:nvSpPr>
          <p:cNvPr id="60419" name="Content Placeholder 2"/>
          <p:cNvSpPr>
            <a:spLocks noGrp="1"/>
          </p:cNvSpPr>
          <p:nvPr>
            <p:ph idx="1"/>
          </p:nvPr>
        </p:nvSpPr>
        <p:spPr>
          <a:xfrm>
            <a:off x="107950" y="2489200"/>
            <a:ext cx="8496498" cy="3530600"/>
          </a:xfrm>
        </p:spPr>
        <p:txBody>
          <a:bodyPr anchor="ctr">
            <a:normAutofit fontScale="92500"/>
          </a:bodyPr>
          <a:lstStyle/>
          <a:p>
            <a:pPr algn="r" rtl="1" eaLnBrk="1" hangingPunct="1">
              <a:lnSpc>
                <a:spcPct val="150000"/>
              </a:lnSpc>
            </a:pPr>
            <a:r>
              <a:rPr lang="fa-IR" altLang="en-US" sz="2400" b="1" dirty="0" smtClean="0">
                <a:solidFill>
                  <a:schemeClr val="tx1"/>
                </a:solidFill>
                <a:cs typeface="B Titr" pitchFamily="2" charset="-78"/>
              </a:rPr>
              <a:t>اداره صادر كننده پتنت</a:t>
            </a:r>
          </a:p>
          <a:p>
            <a:pPr algn="r" rtl="1" eaLnBrk="1" hangingPunct="1">
              <a:lnSpc>
                <a:spcPct val="150000"/>
              </a:lnSpc>
            </a:pPr>
            <a:r>
              <a:rPr lang="fa-IR" altLang="en-US" sz="2400" b="1" dirty="0" smtClean="0">
                <a:solidFill>
                  <a:schemeClr val="tx1"/>
                </a:solidFill>
                <a:cs typeface="B Titr" pitchFamily="2" charset="-78"/>
              </a:rPr>
              <a:t>نام و آدرس مخترع</a:t>
            </a:r>
          </a:p>
          <a:p>
            <a:pPr algn="r" rtl="1" eaLnBrk="1" hangingPunct="1">
              <a:lnSpc>
                <a:spcPct val="150000"/>
              </a:lnSpc>
            </a:pPr>
            <a:r>
              <a:rPr lang="fa-IR" altLang="en-US" sz="2400" b="1" dirty="0" smtClean="0">
                <a:solidFill>
                  <a:schemeClr val="tx1"/>
                </a:solidFill>
                <a:cs typeface="B Titr" pitchFamily="2" charset="-78"/>
              </a:rPr>
              <a:t>نام و آدرس مالك اختراع (شخص/ شركت)        (</a:t>
            </a:r>
            <a:r>
              <a:rPr lang="en-US" altLang="en-US" sz="2400" b="1" dirty="0" smtClean="0">
                <a:solidFill>
                  <a:schemeClr val="tx1"/>
                </a:solidFill>
                <a:latin typeface="Times New Roman" pitchFamily="18" charset="0"/>
                <a:cs typeface="B Titr" pitchFamily="2" charset="-78"/>
              </a:rPr>
              <a:t>Assignee or Applicant</a:t>
            </a:r>
            <a:r>
              <a:rPr lang="fa-IR" altLang="en-US" sz="2400" b="1" dirty="0" smtClean="0">
                <a:solidFill>
                  <a:schemeClr val="tx1"/>
                </a:solidFill>
                <a:cs typeface="B Titr" pitchFamily="2" charset="-78"/>
              </a:rPr>
              <a:t>)</a:t>
            </a:r>
          </a:p>
          <a:p>
            <a:pPr algn="r" rtl="1" eaLnBrk="1" hangingPunct="1">
              <a:lnSpc>
                <a:spcPct val="150000"/>
              </a:lnSpc>
            </a:pPr>
            <a:r>
              <a:rPr lang="fa-IR" altLang="en-US" sz="2400" b="1" dirty="0" smtClean="0">
                <a:solidFill>
                  <a:schemeClr val="tx1"/>
                </a:solidFill>
                <a:cs typeface="B Titr" pitchFamily="2" charset="-78"/>
              </a:rPr>
              <a:t>تاريخ تشكيل پرونده و تاريخ انتشار</a:t>
            </a:r>
          </a:p>
          <a:p>
            <a:pPr algn="r" rtl="1" eaLnBrk="1" hangingPunct="1">
              <a:lnSpc>
                <a:spcPct val="150000"/>
              </a:lnSpc>
            </a:pPr>
            <a:r>
              <a:rPr lang="fa-IR" altLang="en-US" sz="2400" b="1" dirty="0" smtClean="0">
                <a:solidFill>
                  <a:schemeClr val="tx1"/>
                </a:solidFill>
                <a:cs typeface="B Titr" pitchFamily="2" charset="-78"/>
              </a:rPr>
              <a:t>كشور‌هاي تحت پوشش حفاظت</a:t>
            </a:r>
          </a:p>
          <a:p>
            <a:pPr algn="r" rtl="1" eaLnBrk="1" hangingPunct="1">
              <a:lnSpc>
                <a:spcPct val="150000"/>
              </a:lnSpc>
            </a:pPr>
            <a:r>
              <a:rPr lang="fa-IR" altLang="en-US" sz="2400" b="1" dirty="0" smtClean="0">
                <a:solidFill>
                  <a:schemeClr val="tx1"/>
                </a:solidFill>
                <a:cs typeface="B Titr" pitchFamily="2" charset="-78"/>
              </a:rPr>
              <a:t>ادعا‌ها</a:t>
            </a:r>
            <a:endParaRPr lang="ar-SA" altLang="en-US" sz="2400" b="1" dirty="0" smtClean="0">
              <a:solidFill>
                <a:schemeClr val="tx1"/>
              </a:solidFill>
              <a:cs typeface="B Titr" pitchFamily="2" charset="-78"/>
            </a:endParaRPr>
          </a:p>
        </p:txBody>
      </p:sp>
      <p:sp>
        <p:nvSpPr>
          <p:cNvPr id="47108" name="Slide Number Placeholder 3"/>
          <p:cNvSpPr>
            <a:spLocks noGrp="1"/>
          </p:cNvSpPr>
          <p:nvPr>
            <p:ph type="sldNum" sz="quarter" idx="4294967295"/>
          </p:nvPr>
        </p:nvSpPr>
        <p:spPr bwMode="auto">
          <a:xfrm>
            <a:off x="7678738" y="295275"/>
            <a:ext cx="790575" cy="7683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rtl="0" fontAlgn="auto">
              <a:spcAft>
                <a:spcPts val="0"/>
              </a:spcAft>
              <a:defRPr/>
            </a:pPr>
            <a:fld id="{58DE1597-A101-4E0E-8163-6167B891813B}" type="slidenum">
              <a:rPr lang="ar-SA" altLang="en-US">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ea typeface="+mj-ea"/>
                <a:cs typeface="B Titr" pitchFamily="2" charset="-78"/>
              </a:rPr>
              <a:pPr algn="ctr" defTabSz="457200" rtl="0" fontAlgn="auto">
                <a:spcAft>
                  <a:spcPts val="0"/>
                </a:spcAft>
                <a:defRPr/>
              </a:pPr>
              <a:t>30</a:t>
            </a:fld>
            <a:endParaRPr lang="ar-SA" altLang="en-US"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ea typeface="+mj-ea"/>
              <a:cs typeface="B Titr" pitchFamily="2" charset="-78"/>
            </a:endParaRPr>
          </a:p>
        </p:txBody>
      </p:sp>
      <p:sp>
        <p:nvSpPr>
          <p:cNvPr id="5" name="Left Arrow 4"/>
          <p:cNvSpPr/>
          <p:nvPr/>
        </p:nvSpPr>
        <p:spPr>
          <a:xfrm>
            <a:off x="3647628" y="3861048"/>
            <a:ext cx="390178" cy="216023"/>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rtl="1" fontAlgn="auto">
              <a:spcBef>
                <a:spcPts val="0"/>
              </a:spcBef>
              <a:spcAft>
                <a:spcPts val="0"/>
              </a:spcAft>
              <a:defRPr/>
            </a:pPr>
            <a:endParaRPr lang="ar-SA"/>
          </a:p>
        </p:txBody>
      </p:sp>
    </p:spTree>
    <p:extLst>
      <p:ext uri="{BB962C8B-B14F-4D97-AF65-F5344CB8AC3E}">
        <p14:creationId xmlns:p14="http://schemas.microsoft.com/office/powerpoint/2010/main" val="2701086578"/>
      </p:ext>
    </p:extLst>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Autofit/>
          </a:bodyPr>
          <a:lstStyle/>
          <a:p>
            <a:pPr algn="ctr" rtl="1" eaLnBrk="1" fontAlgn="auto" hangingPunct="1">
              <a:spcAft>
                <a:spcPts val="0"/>
              </a:spcAft>
              <a:defRPr/>
            </a:pPr>
            <a:r>
              <a:rPr lang="fa-IR" sz="4000"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B Titr" pitchFamily="2" charset="-78"/>
              </a:rPr>
              <a:t>اطلاعات فني پتنت</a:t>
            </a:r>
            <a:endParaRPr lang="ar-SA" sz="4000"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B Titr" pitchFamily="2" charset="-78"/>
            </a:endParaRPr>
          </a:p>
        </p:txBody>
      </p:sp>
      <p:sp>
        <p:nvSpPr>
          <p:cNvPr id="61443" name="Content Placeholder 2"/>
          <p:cNvSpPr>
            <a:spLocks noGrp="1"/>
          </p:cNvSpPr>
          <p:nvPr>
            <p:ph idx="1"/>
          </p:nvPr>
        </p:nvSpPr>
        <p:spPr>
          <a:xfrm>
            <a:off x="250825" y="2205038"/>
            <a:ext cx="8497888" cy="4032250"/>
          </a:xfrm>
        </p:spPr>
        <p:txBody>
          <a:bodyPr anchor="ctr"/>
          <a:lstStyle/>
          <a:p>
            <a:pPr algn="r" rtl="1" eaLnBrk="1" hangingPunct="1">
              <a:lnSpc>
                <a:spcPct val="150000"/>
              </a:lnSpc>
            </a:pPr>
            <a:r>
              <a:rPr lang="fa-IR" altLang="en-US" sz="2400" b="1" smtClean="0">
                <a:latin typeface="Times New Roman" pitchFamily="18" charset="0"/>
                <a:cs typeface="B Titr" pitchFamily="2" charset="-78"/>
              </a:rPr>
              <a:t>خلاصه</a:t>
            </a:r>
          </a:p>
          <a:p>
            <a:pPr algn="r" rtl="1" eaLnBrk="1" hangingPunct="1">
              <a:lnSpc>
                <a:spcPct val="150000"/>
              </a:lnSpc>
            </a:pPr>
            <a:r>
              <a:rPr lang="fa-IR" altLang="en-US" sz="2400" b="1" smtClean="0">
                <a:latin typeface="Times New Roman" pitchFamily="18" charset="0"/>
                <a:cs typeface="B Titr" pitchFamily="2" charset="-78"/>
              </a:rPr>
              <a:t>طبقه بندي بين‌المللي پتنت (</a:t>
            </a:r>
            <a:r>
              <a:rPr lang="en-US" altLang="en-US" sz="2400" b="1" smtClean="0">
                <a:latin typeface="Times New Roman" pitchFamily="18" charset="0"/>
                <a:cs typeface="B Titr" pitchFamily="2" charset="-78"/>
              </a:rPr>
              <a:t>IPC or ECLA</a:t>
            </a:r>
            <a:r>
              <a:rPr lang="fa-IR" altLang="en-US" sz="2400" b="1" smtClean="0">
                <a:latin typeface="Times New Roman" pitchFamily="18" charset="0"/>
                <a:cs typeface="B Titr" pitchFamily="2" charset="-78"/>
              </a:rPr>
              <a:t>)</a:t>
            </a:r>
          </a:p>
          <a:p>
            <a:pPr algn="r" rtl="1" eaLnBrk="1" hangingPunct="1">
              <a:lnSpc>
                <a:spcPct val="150000"/>
              </a:lnSpc>
            </a:pPr>
            <a:r>
              <a:rPr lang="fa-IR" altLang="en-US" sz="2400" b="1" smtClean="0">
                <a:latin typeface="Times New Roman" pitchFamily="18" charset="0"/>
                <a:cs typeface="B Titr" pitchFamily="2" charset="-78"/>
              </a:rPr>
              <a:t>شرح پتنت، شامل؛ پيشينه و طرح كار‌هاي قبلي، مزاياي اختراع نسبت به اختراعات قبلي، شرح كامل اختراع</a:t>
            </a:r>
          </a:p>
          <a:p>
            <a:pPr algn="r" rtl="1" eaLnBrk="1" hangingPunct="1">
              <a:lnSpc>
                <a:spcPct val="150000"/>
              </a:lnSpc>
            </a:pPr>
            <a:r>
              <a:rPr lang="fa-IR" altLang="en-US" sz="2400" b="1" smtClean="0">
                <a:latin typeface="Times New Roman" pitchFamily="18" charset="0"/>
                <a:cs typeface="B Titr" pitchFamily="2" charset="-78"/>
              </a:rPr>
              <a:t>نقشه‌ها و مثال‌ها (هر كجا كه لازم باشد)</a:t>
            </a:r>
            <a:endParaRPr lang="ar-SA" altLang="en-US" sz="2400" b="1" smtClean="0">
              <a:latin typeface="Times New Roman" pitchFamily="18" charset="0"/>
              <a:cs typeface="B Titr" pitchFamily="2" charset="-78"/>
            </a:endParaRPr>
          </a:p>
        </p:txBody>
      </p:sp>
      <p:sp>
        <p:nvSpPr>
          <p:cNvPr id="48132" name="Slide Number Placeholder 3"/>
          <p:cNvSpPr>
            <a:spLocks noGrp="1"/>
          </p:cNvSpPr>
          <p:nvPr>
            <p:ph type="sldNum" sz="quarter" idx="4294967295"/>
          </p:nvPr>
        </p:nvSpPr>
        <p:spPr bwMode="auto">
          <a:xfrm>
            <a:off x="7678738" y="295275"/>
            <a:ext cx="790575" cy="7683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fontAlgn="auto">
              <a:spcAft>
                <a:spcPts val="0"/>
              </a:spcAft>
              <a:defRPr/>
            </a:pPr>
            <a:fld id="{310870BD-F635-440E-8AE9-F2D638592659}" type="slidenum">
              <a:rPr lang="ar-SA" altLang="en-US" sz="240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ea typeface="+mj-ea"/>
                <a:cs typeface="B Titr" pitchFamily="2" charset="-78"/>
              </a:rPr>
              <a:pPr algn="ctr" defTabSz="457200" fontAlgn="auto">
                <a:spcAft>
                  <a:spcPts val="0"/>
                </a:spcAft>
                <a:defRPr/>
              </a:pPr>
              <a:t>31</a:t>
            </a:fld>
            <a:endParaRPr lang="ar-SA" altLang="en-US" sz="240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pitchFamily="18" charset="0"/>
              <a:ea typeface="+mj-ea"/>
              <a:cs typeface="B Titr" pitchFamily="2" charset="-78"/>
            </a:endParaRPr>
          </a:p>
        </p:txBody>
      </p:sp>
    </p:spTree>
    <p:extLst>
      <p:ext uri="{BB962C8B-B14F-4D97-AF65-F5344CB8AC3E}">
        <p14:creationId xmlns:p14="http://schemas.microsoft.com/office/powerpoint/2010/main" val="432740783"/>
      </p:ext>
    </p:extLst>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1066800"/>
            <a:ext cx="8684054" cy="4219903"/>
          </a:xfrm>
          <a:prstGeom prst="rect">
            <a:avLst/>
          </a:prstGeom>
        </p:spPr>
        <p:txBody>
          <a:bodyPr vert="horz">
            <a:normAutofit fontScale="92500" lnSpcReduction="20000"/>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r" rtl="1" fontAlgn="auto">
              <a:lnSpc>
                <a:spcPct val="150000"/>
              </a:lnSpc>
              <a:spcAft>
                <a:spcPts val="0"/>
              </a:spcAft>
              <a:buClr>
                <a:srgbClr val="4F81BD"/>
              </a:buClr>
            </a:pPr>
            <a:r>
              <a:rPr lang="fa-IR" sz="2400" dirty="0" smtClean="0">
                <a:solidFill>
                  <a:prstClr val="black"/>
                </a:solidFill>
                <a:cs typeface="B Titr" pitchFamily="2" charset="-78"/>
              </a:rPr>
              <a:t>درخواست پتنت :</a:t>
            </a:r>
          </a:p>
          <a:p>
            <a:pPr algn="r" rtl="1" fontAlgn="auto">
              <a:lnSpc>
                <a:spcPct val="150000"/>
              </a:lnSpc>
              <a:spcAft>
                <a:spcPts val="0"/>
              </a:spcAft>
              <a:buClr>
                <a:srgbClr val="4F81BD"/>
              </a:buClr>
            </a:pPr>
            <a:r>
              <a:rPr lang="fa-IR" sz="2400" dirty="0" smtClean="0">
                <a:solidFill>
                  <a:prstClr val="black"/>
                </a:solidFill>
                <a:cs typeface="B Titr" pitchFamily="2" charset="-78"/>
              </a:rPr>
              <a:t>زمانی که مستندات در اداره اختراع </a:t>
            </a:r>
            <a:r>
              <a:rPr lang="fa-IR" sz="2400" dirty="0" smtClean="0">
                <a:solidFill>
                  <a:srgbClr val="C00000"/>
                </a:solidFill>
                <a:cs typeface="B Titr" pitchFamily="2" charset="-78"/>
              </a:rPr>
              <a:t>تسلیم</a:t>
            </a:r>
            <a:r>
              <a:rPr lang="fa-IR" sz="2400" dirty="0" smtClean="0">
                <a:solidFill>
                  <a:prstClr val="black"/>
                </a:solidFill>
                <a:cs typeface="B Titr" pitchFamily="2" charset="-78"/>
              </a:rPr>
              <a:t> (تحویل) می گردد</a:t>
            </a:r>
            <a:endParaRPr lang="fr-CH" sz="2400" dirty="0" smtClean="0">
              <a:solidFill>
                <a:prstClr val="black"/>
              </a:solidFill>
              <a:cs typeface="B Titr" pitchFamily="2" charset="-78"/>
            </a:endParaRPr>
          </a:p>
          <a:p>
            <a:pPr marL="493776" lvl="1" algn="r" rtl="1" fontAlgn="auto">
              <a:lnSpc>
                <a:spcPct val="150000"/>
              </a:lnSpc>
              <a:spcAft>
                <a:spcPts val="0"/>
              </a:spcAft>
              <a:buClr>
                <a:srgbClr val="4F81BD"/>
              </a:buClr>
              <a:buSzPct val="80000"/>
            </a:pPr>
            <a:r>
              <a:rPr lang="fa-IR" sz="2400" dirty="0" smtClean="0">
                <a:solidFill>
                  <a:prstClr val="black"/>
                </a:solidFill>
                <a:cs typeface="B Titr" pitchFamily="2" charset="-78"/>
              </a:rPr>
              <a:t>پتنت :</a:t>
            </a:r>
          </a:p>
          <a:p>
            <a:pPr marL="493776" lvl="1" algn="r" rtl="1" fontAlgn="auto">
              <a:lnSpc>
                <a:spcPct val="150000"/>
              </a:lnSpc>
              <a:spcAft>
                <a:spcPts val="0"/>
              </a:spcAft>
              <a:buClr>
                <a:srgbClr val="4F81BD"/>
              </a:buClr>
              <a:buSzPct val="80000"/>
            </a:pPr>
            <a:r>
              <a:rPr lang="fa-IR" sz="2400" dirty="0" smtClean="0">
                <a:solidFill>
                  <a:prstClr val="black"/>
                </a:solidFill>
                <a:cs typeface="B Titr" pitchFamily="2" charset="-78"/>
              </a:rPr>
              <a:t>زمانی که مستندات توسط اداره اختراع </a:t>
            </a:r>
            <a:r>
              <a:rPr lang="fa-IR" sz="2400" dirty="0" smtClean="0">
                <a:solidFill>
                  <a:srgbClr val="C00000"/>
                </a:solidFill>
                <a:cs typeface="B Titr" pitchFamily="2" charset="-78"/>
              </a:rPr>
              <a:t>تائید</a:t>
            </a:r>
            <a:r>
              <a:rPr lang="fa-IR" sz="2400" dirty="0" smtClean="0">
                <a:solidFill>
                  <a:prstClr val="black"/>
                </a:solidFill>
                <a:cs typeface="B Titr" pitchFamily="2" charset="-78"/>
              </a:rPr>
              <a:t> و پتنت </a:t>
            </a:r>
            <a:r>
              <a:rPr lang="fa-IR" sz="2400" dirty="0" smtClean="0">
                <a:solidFill>
                  <a:srgbClr val="C00000"/>
                </a:solidFill>
                <a:cs typeface="B Titr" pitchFamily="2" charset="-78"/>
              </a:rPr>
              <a:t>اعطا</a:t>
            </a:r>
            <a:r>
              <a:rPr lang="fa-IR" sz="2400" dirty="0" smtClean="0">
                <a:solidFill>
                  <a:prstClr val="black"/>
                </a:solidFill>
                <a:cs typeface="B Titr" pitchFamily="2" charset="-78"/>
              </a:rPr>
              <a:t> می گردد.</a:t>
            </a:r>
            <a:endParaRPr lang="fr-CH" sz="2400" dirty="0" smtClean="0">
              <a:solidFill>
                <a:prstClr val="black"/>
              </a:solidFill>
              <a:cs typeface="B Titr" pitchFamily="2" charset="-78"/>
            </a:endParaRPr>
          </a:p>
          <a:p>
            <a:pPr marL="635508" lvl="2" indent="0" algn="r" rtl="1" fontAlgn="auto">
              <a:lnSpc>
                <a:spcPct val="150000"/>
              </a:lnSpc>
              <a:spcAft>
                <a:spcPts val="0"/>
              </a:spcAft>
              <a:buClr>
                <a:srgbClr val="C0504D"/>
              </a:buClr>
              <a:buFont typeface="Arial"/>
              <a:buNone/>
            </a:pPr>
            <a:r>
              <a:rPr lang="fa-IR" dirty="0" smtClean="0">
                <a:solidFill>
                  <a:prstClr val="black"/>
                </a:solidFill>
                <a:cs typeface="B Titr" pitchFamily="2" charset="-78"/>
              </a:rPr>
              <a:t>چگونه می توان بین این دو تمایز قائل شد :</a:t>
            </a:r>
          </a:p>
          <a:p>
            <a:pPr marL="635508" lvl="2" indent="0" algn="r" rtl="1" fontAlgn="auto">
              <a:lnSpc>
                <a:spcPct val="150000"/>
              </a:lnSpc>
              <a:spcAft>
                <a:spcPts val="0"/>
              </a:spcAft>
              <a:buClr>
                <a:srgbClr val="C0504D"/>
              </a:buClr>
              <a:buFont typeface="Arial"/>
              <a:buNone/>
            </a:pPr>
            <a:endParaRPr lang="fr-CH" dirty="0" smtClean="0">
              <a:solidFill>
                <a:prstClr val="black"/>
              </a:solidFill>
              <a:cs typeface="B Titr" pitchFamily="2" charset="-78"/>
            </a:endParaRPr>
          </a:p>
          <a:p>
            <a:pPr marL="448056" lvl="1" indent="0" algn="r" rtl="1" fontAlgn="auto">
              <a:lnSpc>
                <a:spcPct val="150000"/>
              </a:lnSpc>
              <a:spcAft>
                <a:spcPts val="0"/>
              </a:spcAft>
              <a:buClr>
                <a:srgbClr val="4F81BD"/>
              </a:buClr>
              <a:buFont typeface="Arial"/>
              <a:buNone/>
            </a:pPr>
            <a:r>
              <a:rPr lang="fr-CH" sz="2400" dirty="0" smtClean="0">
                <a:solidFill>
                  <a:prstClr val="black"/>
                </a:solidFill>
                <a:cs typeface="B Titr" pitchFamily="2" charset="-78"/>
              </a:rPr>
              <a:t>	 </a:t>
            </a:r>
            <a:r>
              <a:rPr lang="fa-IR" sz="2400" dirty="0" smtClean="0">
                <a:solidFill>
                  <a:prstClr val="black"/>
                </a:solidFill>
                <a:cs typeface="B Titr" pitchFamily="2" charset="-78"/>
              </a:rPr>
              <a:t>درخواست ثبت = </a:t>
            </a:r>
            <a:r>
              <a:rPr lang="en-US" sz="2400" dirty="0" smtClean="0">
                <a:solidFill>
                  <a:prstClr val="black"/>
                </a:solidFill>
                <a:cs typeface="B Titr" pitchFamily="2" charset="-78"/>
              </a:rPr>
              <a:t>A</a:t>
            </a:r>
            <a:endParaRPr lang="fr-CH" sz="2400" dirty="0" smtClean="0">
              <a:solidFill>
                <a:prstClr val="black"/>
              </a:solidFill>
              <a:cs typeface="B Titr" pitchFamily="2" charset="-78"/>
            </a:endParaRPr>
          </a:p>
          <a:p>
            <a:pPr marL="448056" lvl="1" indent="0" algn="r" rtl="1" fontAlgn="auto">
              <a:lnSpc>
                <a:spcPct val="150000"/>
              </a:lnSpc>
              <a:spcAft>
                <a:spcPts val="0"/>
              </a:spcAft>
              <a:buClr>
                <a:srgbClr val="4F81BD"/>
              </a:buClr>
              <a:buFont typeface="Arial"/>
              <a:buNone/>
            </a:pPr>
            <a:r>
              <a:rPr lang="fr-CH" sz="2400" dirty="0" smtClean="0">
                <a:solidFill>
                  <a:prstClr val="black"/>
                </a:solidFill>
                <a:cs typeface="B Titr" pitchFamily="2" charset="-78"/>
              </a:rPr>
              <a:t>	 </a:t>
            </a:r>
            <a:r>
              <a:rPr lang="fa-IR" sz="2400" dirty="0" smtClean="0">
                <a:solidFill>
                  <a:prstClr val="black"/>
                </a:solidFill>
                <a:cs typeface="B Titr" pitchFamily="2" charset="-78"/>
              </a:rPr>
              <a:t>پتنت</a:t>
            </a:r>
            <a:r>
              <a:rPr lang="en-US" sz="2400" dirty="0" smtClean="0">
                <a:solidFill>
                  <a:prstClr val="black"/>
                </a:solidFill>
                <a:cs typeface="B Titr" pitchFamily="2" charset="-78"/>
              </a:rPr>
              <a:t> </a:t>
            </a:r>
            <a:r>
              <a:rPr lang="fa-IR" sz="2400" dirty="0" smtClean="0">
                <a:solidFill>
                  <a:prstClr val="black"/>
                </a:solidFill>
                <a:cs typeface="B Titr" pitchFamily="2" charset="-78"/>
              </a:rPr>
              <a:t>= </a:t>
            </a:r>
            <a:r>
              <a:rPr lang="en-US" sz="2400" dirty="0" smtClean="0">
                <a:solidFill>
                  <a:prstClr val="black"/>
                </a:solidFill>
                <a:cs typeface="B Titr" pitchFamily="2" charset="-78"/>
              </a:rPr>
              <a:t>B</a:t>
            </a:r>
            <a:endParaRPr lang="fr-CH" sz="2400" dirty="0" smtClean="0">
              <a:solidFill>
                <a:prstClr val="black"/>
              </a:solidFill>
              <a:cs typeface="B Titr" pitchFamily="2" charset="-78"/>
            </a:endParaRPr>
          </a:p>
          <a:p>
            <a:pPr marL="448056" lvl="1" indent="0" algn="r" rtl="1" fontAlgn="auto">
              <a:lnSpc>
                <a:spcPct val="150000"/>
              </a:lnSpc>
              <a:spcAft>
                <a:spcPts val="0"/>
              </a:spcAft>
              <a:buClr>
                <a:srgbClr val="4F81BD"/>
              </a:buClr>
              <a:buFont typeface="Arial"/>
              <a:buNone/>
            </a:pPr>
            <a:endParaRPr lang="fr-CH" sz="2400" dirty="0" smtClean="0">
              <a:solidFill>
                <a:prstClr val="black"/>
              </a:solidFill>
              <a:cs typeface="B Titr" pitchFamily="2" charset="-78"/>
            </a:endParaRPr>
          </a:p>
          <a:p>
            <a:pPr marL="635508" lvl="2" indent="0" algn="r" rtl="1" fontAlgn="auto">
              <a:lnSpc>
                <a:spcPct val="150000"/>
              </a:lnSpc>
              <a:spcAft>
                <a:spcPts val="0"/>
              </a:spcAft>
              <a:buClr>
                <a:srgbClr val="C0504D"/>
              </a:buClr>
              <a:buFont typeface="Arial"/>
              <a:buNone/>
            </a:pPr>
            <a:endParaRPr lang="fr-CH" dirty="0" smtClean="0">
              <a:solidFill>
                <a:prstClr val="black"/>
              </a:solidFill>
              <a:cs typeface="B Titr" pitchFamily="2" charset="-78"/>
            </a:endParaRPr>
          </a:p>
          <a:p>
            <a:pPr marL="635508" lvl="2" indent="0" algn="r" rtl="1" fontAlgn="auto">
              <a:lnSpc>
                <a:spcPct val="150000"/>
              </a:lnSpc>
              <a:spcAft>
                <a:spcPts val="0"/>
              </a:spcAft>
              <a:buClr>
                <a:srgbClr val="C0504D"/>
              </a:buClr>
              <a:buFont typeface="Arial"/>
              <a:buNone/>
            </a:pPr>
            <a:endParaRPr lang="en-GB" dirty="0">
              <a:solidFill>
                <a:prstClr val="black"/>
              </a:solidFill>
              <a:cs typeface="B Titr" pitchFamily="2" charset="-78"/>
            </a:endParaRPr>
          </a:p>
        </p:txBody>
      </p:sp>
      <p:pic>
        <p:nvPicPr>
          <p:cNvPr id="3" name="Picture 2"/>
          <p:cNvPicPr>
            <a:picLocks noChangeAspect="1"/>
          </p:cNvPicPr>
          <p:nvPr/>
        </p:nvPicPr>
        <p:blipFill>
          <a:blip r:embed="rId2"/>
          <a:stretch>
            <a:fillRect/>
          </a:stretch>
        </p:blipFill>
        <p:spPr>
          <a:xfrm>
            <a:off x="1120408" y="3962400"/>
            <a:ext cx="4388514" cy="1985280"/>
          </a:xfrm>
          <a:prstGeom prst="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457135" y="152400"/>
            <a:ext cx="8226854" cy="940443"/>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rtl="1" fontAlgn="auto">
              <a:spcAft>
                <a:spcPts val="0"/>
              </a:spcAft>
            </a:pPr>
            <a:r>
              <a:rPr lang="fa-IR" dirty="0" smtClean="0">
                <a:solidFill>
                  <a:srgbClr val="FF0000"/>
                </a:solidFill>
                <a:effectLst>
                  <a:outerShdw blurRad="38100" dist="38100" dir="2700000" algn="tl">
                    <a:srgbClr val="000000">
                      <a:alpha val="43137"/>
                    </a:srgbClr>
                  </a:outerShdw>
                </a:effectLst>
                <a:cs typeface="B Titr" pitchFamily="2" charset="-78"/>
              </a:rPr>
              <a:t>درخواست پتنت در مقابل پتنت</a:t>
            </a:r>
            <a:endParaRPr lang="en-GB" dirty="0">
              <a:solidFill>
                <a:srgbClr val="FF0000"/>
              </a:solidFill>
              <a:effectLst>
                <a:outerShdw blurRad="38100" dist="38100" dir="2700000" algn="tl">
                  <a:srgbClr val="000000">
                    <a:alpha val="43137"/>
                  </a:srgbClr>
                </a:outerShdw>
              </a:effectLst>
              <a:cs typeface="B Titr" pitchFamily="2" charset="-78"/>
            </a:endParaRPr>
          </a:p>
        </p:txBody>
      </p:sp>
      <p:pic>
        <p:nvPicPr>
          <p:cNvPr id="5" name="Picture 4"/>
          <p:cNvPicPr>
            <a:picLocks noChangeAspect="1"/>
          </p:cNvPicPr>
          <p:nvPr/>
        </p:nvPicPr>
        <p:blipFill>
          <a:blip r:embed="rId3"/>
          <a:stretch>
            <a:fillRect/>
          </a:stretch>
        </p:blipFill>
        <p:spPr>
          <a:xfrm>
            <a:off x="280904" y="4598616"/>
            <a:ext cx="4434805" cy="1922904"/>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5216019" y="4260445"/>
            <a:ext cx="292903" cy="338171"/>
          </a:xfrm>
          <a:prstGeom prst="ellipse">
            <a:avLst/>
          </a:prstGeom>
          <a:noFill/>
          <a:ln w="28575" cap="flat" cmpd="sng" algn="ctr">
            <a:solidFill>
              <a:srgbClr val="FFFF00"/>
            </a:solidFill>
            <a:prstDash val="solid"/>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kern="0">
              <a:solidFill>
                <a:srgbClr val="FFFFFF"/>
              </a:solidFill>
              <a:latin typeface="Arial"/>
              <a:cs typeface="+mn-cs"/>
            </a:endParaRPr>
          </a:p>
        </p:txBody>
      </p:sp>
      <p:sp>
        <p:nvSpPr>
          <p:cNvPr id="7" name="Oval 6"/>
          <p:cNvSpPr/>
          <p:nvPr/>
        </p:nvSpPr>
        <p:spPr>
          <a:xfrm>
            <a:off x="4299160" y="4936787"/>
            <a:ext cx="292903" cy="338171"/>
          </a:xfrm>
          <a:prstGeom prst="ellipse">
            <a:avLst/>
          </a:prstGeom>
          <a:noFill/>
          <a:ln w="28575" cap="flat" cmpd="sng" algn="ctr">
            <a:solidFill>
              <a:srgbClr val="FFFF00"/>
            </a:solidFill>
            <a:prstDash val="solid"/>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kern="0">
              <a:solidFill>
                <a:srgbClr val="FFFFFF"/>
              </a:solidFill>
              <a:latin typeface="Arial"/>
              <a:cs typeface="+mn-cs"/>
            </a:endParaRPr>
          </a:p>
        </p:txBody>
      </p:sp>
    </p:spTree>
    <p:extLst>
      <p:ext uri="{BB962C8B-B14F-4D97-AF65-F5344CB8AC3E}">
        <p14:creationId xmlns:p14="http://schemas.microsoft.com/office/powerpoint/2010/main" val="189057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167498"/>
            <a:ext cx="6172200" cy="2053590"/>
          </a:xfrm>
        </p:spPr>
        <p:txBody>
          <a:bodyPr>
            <a:normAutofit/>
          </a:bodyPr>
          <a:lstStyle/>
          <a:p>
            <a:pPr algn="ctr" rtl="1"/>
            <a:r>
              <a:rPr lang="fa-IR" sz="4400" dirty="0" smtClean="0">
                <a:solidFill>
                  <a:srgbClr val="FFC000"/>
                </a:solidFill>
                <a:effectLst>
                  <a:outerShdw blurRad="38100" dist="38100" dir="2700000" algn="tl">
                    <a:srgbClr val="000000">
                      <a:alpha val="43137"/>
                    </a:srgbClr>
                  </a:outerShdw>
                </a:effectLst>
                <a:cs typeface="B Titr" pitchFamily="2" charset="-78"/>
              </a:rPr>
              <a:t>پایگاه داده های</a:t>
            </a:r>
            <a:br>
              <a:rPr lang="fa-IR" sz="4400" dirty="0" smtClean="0">
                <a:solidFill>
                  <a:srgbClr val="FFC000"/>
                </a:solidFill>
                <a:effectLst>
                  <a:outerShdw blurRad="38100" dist="38100" dir="2700000" algn="tl">
                    <a:srgbClr val="000000">
                      <a:alpha val="43137"/>
                    </a:srgbClr>
                  </a:outerShdw>
                </a:effectLst>
                <a:cs typeface="B Titr" pitchFamily="2" charset="-78"/>
              </a:rPr>
            </a:br>
            <a:r>
              <a:rPr lang="fa-IR" sz="4400" dirty="0" smtClean="0">
                <a:solidFill>
                  <a:srgbClr val="FFC000"/>
                </a:solidFill>
                <a:effectLst>
                  <a:outerShdw blurRad="38100" dist="38100" dir="2700000" algn="tl">
                    <a:srgbClr val="000000">
                      <a:alpha val="43137"/>
                    </a:srgbClr>
                  </a:outerShdw>
                </a:effectLst>
                <a:cs typeface="B Titr" pitchFamily="2" charset="-78"/>
              </a:rPr>
              <a:t> جستجوی اختراعات</a:t>
            </a:r>
            <a:endParaRPr lang="en-US" sz="4400" dirty="0">
              <a:solidFill>
                <a:srgbClr val="FFC000"/>
              </a:solidFill>
              <a:effectLst>
                <a:outerShdw blurRad="38100" dist="38100" dir="2700000" algn="tl">
                  <a:srgbClr val="000000">
                    <a:alpha val="43137"/>
                  </a:srgbClr>
                </a:outerShdw>
              </a:effectLst>
              <a:cs typeface="B Titr" pitchFamily="2" charset="-78"/>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ar-SA"/>
          </a:p>
        </p:txBody>
      </p:sp>
    </p:spTree>
    <p:extLst>
      <p:ext uri="{BB962C8B-B14F-4D97-AF65-F5344CB8AC3E}">
        <p14:creationId xmlns:p14="http://schemas.microsoft.com/office/powerpoint/2010/main" val="2681566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a:stretch>
            <a:fillRect/>
          </a:stretch>
        </p:blipFill>
        <p:spPr>
          <a:xfrm>
            <a:off x="1029430" y="156610"/>
            <a:ext cx="5004680" cy="3449475"/>
          </a:xfrm>
          <a:prstGeom prst="rect">
            <a:avLst/>
          </a:prstGeom>
        </p:spPr>
      </p:pic>
      <p:sp>
        <p:nvSpPr>
          <p:cNvPr id="5" name="Slide Number Placeholder 4"/>
          <p:cNvSpPr>
            <a:spLocks noGrp="1"/>
          </p:cNvSpPr>
          <p:nvPr>
            <p:ph type="sldNum" sz="quarter" idx="15"/>
          </p:nvPr>
        </p:nvSpPr>
        <p:spPr/>
        <p:txBody>
          <a:bodyPr/>
          <a:lstStyle/>
          <a:p>
            <a:fld id="{C14CCBBD-D111-4F22-BF9B-3F3ABAFB2E50}" type="slidenum">
              <a:rPr lang="en-US" smtClean="0"/>
              <a:t>34</a:t>
            </a:fld>
            <a:endParaRPr lang="en-US"/>
          </a:p>
        </p:txBody>
      </p:sp>
      <p:sp>
        <p:nvSpPr>
          <p:cNvPr id="8" name="Rectangle 7"/>
          <p:cNvSpPr/>
          <p:nvPr/>
        </p:nvSpPr>
        <p:spPr>
          <a:xfrm>
            <a:off x="1028114" y="3806127"/>
            <a:ext cx="5560110" cy="2554545"/>
          </a:xfrm>
          <a:prstGeom prst="rect">
            <a:avLst/>
          </a:prstGeom>
        </p:spPr>
        <p:txBody>
          <a:bodyPr wrap="square">
            <a:spAutoFit/>
          </a:bodyPr>
          <a:lstStyle/>
          <a:p>
            <a:r>
              <a:rPr lang="en-US" sz="2000" b="1" dirty="0" err="1" smtClean="0">
                <a:solidFill>
                  <a:srgbClr val="00B050"/>
                </a:solidFill>
              </a:rPr>
              <a:t>Espacenet</a:t>
            </a:r>
            <a:r>
              <a:rPr lang="en-US" sz="2000" b="1" dirty="0" smtClean="0">
                <a:solidFill>
                  <a:srgbClr val="00B050"/>
                </a:solidFill>
              </a:rPr>
              <a:t> </a:t>
            </a:r>
            <a:r>
              <a:rPr lang="en-US" sz="2000" b="1" dirty="0">
                <a:solidFill>
                  <a:srgbClr val="00B050"/>
                </a:solidFill>
              </a:rPr>
              <a:t>search service </a:t>
            </a:r>
            <a:r>
              <a:rPr lang="en-US" sz="2000" b="1" dirty="0" smtClean="0">
                <a:solidFill>
                  <a:srgbClr val="00B050"/>
                </a:solidFill>
              </a:rPr>
              <a:t>coverage:</a:t>
            </a:r>
          </a:p>
          <a:p>
            <a:endParaRPr lang="fa-IR" sz="2000" dirty="0" smtClean="0"/>
          </a:p>
          <a:p>
            <a:pPr marL="342900" indent="-342900">
              <a:buFont typeface="Wingdings" panose="05000000000000000000" pitchFamily="2" charset="2"/>
              <a:buChar char="§"/>
            </a:pPr>
            <a:r>
              <a:rPr lang="en-US" sz="2000" dirty="0" smtClean="0"/>
              <a:t>All </a:t>
            </a:r>
            <a:r>
              <a:rPr lang="en-US" sz="2000" dirty="0"/>
              <a:t>EP applications </a:t>
            </a:r>
            <a:r>
              <a:rPr lang="en-US" sz="2000" dirty="0" smtClean="0"/>
              <a:t>from </a:t>
            </a:r>
            <a:r>
              <a:rPr lang="en-US" sz="2000" dirty="0"/>
              <a:t>1978 </a:t>
            </a:r>
            <a:endParaRPr lang="fa-IR" sz="2000" dirty="0" smtClean="0"/>
          </a:p>
          <a:p>
            <a:pPr marL="342900" indent="-342900">
              <a:buFont typeface="Wingdings" panose="05000000000000000000" pitchFamily="2" charset="2"/>
              <a:buChar char="§"/>
            </a:pPr>
            <a:r>
              <a:rPr lang="en-US" sz="2000" dirty="0" smtClean="0"/>
              <a:t>Titles </a:t>
            </a:r>
            <a:r>
              <a:rPr lang="en-US" sz="2000" dirty="0"/>
              <a:t>(EN and original) : from 1978 </a:t>
            </a:r>
            <a:endParaRPr lang="fa-IR" sz="2000" dirty="0" smtClean="0"/>
          </a:p>
          <a:p>
            <a:pPr marL="342900" indent="-342900">
              <a:buFont typeface="Wingdings" panose="05000000000000000000" pitchFamily="2" charset="2"/>
              <a:buChar char="§"/>
            </a:pPr>
            <a:r>
              <a:rPr lang="en-US" sz="2000" dirty="0" smtClean="0"/>
              <a:t>Abstracts </a:t>
            </a:r>
            <a:r>
              <a:rPr lang="en-US" sz="2000" dirty="0"/>
              <a:t>(EN and original) : from 1978 </a:t>
            </a:r>
            <a:endParaRPr lang="fa-IR" sz="2000" dirty="0" smtClean="0"/>
          </a:p>
          <a:p>
            <a:pPr marL="342900" indent="-342900">
              <a:buFont typeface="Wingdings" panose="05000000000000000000" pitchFamily="2" charset="2"/>
              <a:buChar char="§"/>
            </a:pPr>
            <a:r>
              <a:rPr lang="en-US" sz="2000" dirty="0" smtClean="0"/>
              <a:t>Int</a:t>
            </a:r>
            <a:r>
              <a:rPr lang="en-US" sz="2000" dirty="0"/>
              <a:t>. Cl. : from 1978 </a:t>
            </a:r>
            <a:endParaRPr lang="fa-IR" sz="2000" dirty="0" smtClean="0"/>
          </a:p>
          <a:p>
            <a:pPr marL="342900" indent="-342900">
              <a:buFont typeface="Wingdings" panose="05000000000000000000" pitchFamily="2" charset="2"/>
              <a:buChar char="§"/>
            </a:pPr>
            <a:r>
              <a:rPr lang="en-US" sz="2000" dirty="0" smtClean="0"/>
              <a:t>EP </a:t>
            </a:r>
            <a:r>
              <a:rPr lang="en-US" sz="2000" dirty="0"/>
              <a:t>Cl. (ECLA) : from 1978 </a:t>
            </a:r>
            <a:endParaRPr lang="fa-IR" sz="2000" dirty="0" smtClean="0"/>
          </a:p>
          <a:p>
            <a:pPr marL="342900" indent="-342900">
              <a:buFont typeface="Wingdings" panose="05000000000000000000" pitchFamily="2" charset="2"/>
              <a:buChar char="§"/>
            </a:pPr>
            <a:r>
              <a:rPr lang="en-US" sz="2000" dirty="0" smtClean="0"/>
              <a:t>Full-text </a:t>
            </a:r>
            <a:r>
              <a:rPr lang="en-US" sz="2000" dirty="0"/>
              <a:t>: from 1978</a:t>
            </a:r>
          </a:p>
        </p:txBody>
      </p:sp>
    </p:spTree>
    <p:extLst>
      <p:ext uri="{BB962C8B-B14F-4D97-AF65-F5344CB8AC3E}">
        <p14:creationId xmlns:p14="http://schemas.microsoft.com/office/powerpoint/2010/main" val="1519804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C14CCBBD-D111-4F22-BF9B-3F3ABAFB2E50}" type="slidenum">
              <a:rPr lang="en-US" smtClean="0"/>
              <a:t>35</a:t>
            </a:fld>
            <a:endParaRPr lang="en-US"/>
          </a:p>
        </p:txBody>
      </p:sp>
      <p:sp>
        <p:nvSpPr>
          <p:cNvPr id="7" name="Rectangle 6"/>
          <p:cNvSpPr/>
          <p:nvPr/>
        </p:nvSpPr>
        <p:spPr>
          <a:xfrm>
            <a:off x="701898" y="3641087"/>
            <a:ext cx="4572000" cy="2554545"/>
          </a:xfrm>
          <a:prstGeom prst="rect">
            <a:avLst/>
          </a:prstGeom>
        </p:spPr>
        <p:txBody>
          <a:bodyPr>
            <a:spAutoFit/>
          </a:bodyPr>
          <a:lstStyle/>
          <a:p>
            <a:r>
              <a:rPr lang="en-US" sz="2000" b="1" dirty="0">
                <a:solidFill>
                  <a:srgbClr val="00B050"/>
                </a:solidFill>
              </a:rPr>
              <a:t>PATENTSCOPE® search service : </a:t>
            </a:r>
            <a:r>
              <a:rPr lang="en-US" sz="2000" b="1" dirty="0" smtClean="0">
                <a:solidFill>
                  <a:srgbClr val="00B050"/>
                </a:solidFill>
              </a:rPr>
              <a:t>Coverage</a:t>
            </a:r>
          </a:p>
          <a:p>
            <a:endParaRPr lang="en-US" sz="2000" b="1" dirty="0" smtClean="0">
              <a:solidFill>
                <a:srgbClr val="00B050"/>
              </a:solidFill>
            </a:endParaRPr>
          </a:p>
          <a:p>
            <a:pPr marL="342900" indent="-342900">
              <a:buFont typeface="Wingdings" panose="05000000000000000000" pitchFamily="2" charset="2"/>
              <a:buChar char="§"/>
            </a:pPr>
            <a:r>
              <a:rPr lang="en-US" sz="2000" dirty="0" smtClean="0"/>
              <a:t>All </a:t>
            </a:r>
            <a:r>
              <a:rPr lang="en-US" sz="2000" dirty="0"/>
              <a:t>PCT applications from 1978 </a:t>
            </a:r>
            <a:endParaRPr lang="en-US" sz="2000" dirty="0" smtClean="0"/>
          </a:p>
          <a:p>
            <a:pPr marL="342900" indent="-342900">
              <a:buFont typeface="Wingdings" panose="05000000000000000000" pitchFamily="2" charset="2"/>
              <a:buChar char="§"/>
            </a:pPr>
            <a:r>
              <a:rPr lang="en-US" sz="2000" dirty="0" smtClean="0"/>
              <a:t>Titles </a:t>
            </a:r>
            <a:r>
              <a:rPr lang="en-US" sz="2000" dirty="0"/>
              <a:t>(EN and FR) : from 1978 </a:t>
            </a:r>
            <a:endParaRPr lang="en-US" sz="2000" dirty="0" smtClean="0"/>
          </a:p>
          <a:p>
            <a:pPr marL="342900" indent="-342900">
              <a:buFont typeface="Wingdings" panose="05000000000000000000" pitchFamily="2" charset="2"/>
              <a:buChar char="§"/>
            </a:pPr>
            <a:r>
              <a:rPr lang="en-US" sz="2000" dirty="0" smtClean="0"/>
              <a:t>Abstracts </a:t>
            </a:r>
            <a:r>
              <a:rPr lang="en-US" sz="2000" dirty="0"/>
              <a:t>(EN and FR) : from 1978 </a:t>
            </a:r>
            <a:endParaRPr lang="en-US" sz="2000" dirty="0" smtClean="0"/>
          </a:p>
          <a:p>
            <a:pPr marL="342900" indent="-342900">
              <a:buFont typeface="Wingdings" panose="05000000000000000000" pitchFamily="2" charset="2"/>
              <a:buChar char="§"/>
            </a:pPr>
            <a:r>
              <a:rPr lang="en-US" sz="2000" dirty="0" smtClean="0"/>
              <a:t>Int</a:t>
            </a:r>
            <a:r>
              <a:rPr lang="en-US" sz="2000" dirty="0"/>
              <a:t>. Cl. : from 1978 </a:t>
            </a:r>
            <a:endParaRPr lang="en-US" sz="2000" dirty="0" smtClean="0"/>
          </a:p>
          <a:p>
            <a:pPr marL="342900" indent="-342900">
              <a:buFont typeface="Wingdings" panose="05000000000000000000" pitchFamily="2" charset="2"/>
              <a:buChar char="§"/>
            </a:pPr>
            <a:r>
              <a:rPr lang="en-US" sz="2000" dirty="0" smtClean="0"/>
              <a:t>Full-text </a:t>
            </a:r>
            <a:r>
              <a:rPr lang="en-US" sz="2000" dirty="0"/>
              <a:t>: from 1978</a:t>
            </a:r>
          </a:p>
        </p:txBody>
      </p:sp>
      <p:pic>
        <p:nvPicPr>
          <p:cNvPr id="9" name="Picture 8"/>
          <p:cNvPicPr>
            <a:picLocks noChangeAspect="1"/>
          </p:cNvPicPr>
          <p:nvPr/>
        </p:nvPicPr>
        <p:blipFill>
          <a:blip r:embed="rId2"/>
          <a:stretch>
            <a:fillRect/>
          </a:stretch>
        </p:blipFill>
        <p:spPr>
          <a:xfrm>
            <a:off x="376595" y="12715"/>
            <a:ext cx="6066402" cy="3130770"/>
          </a:xfrm>
          <a:prstGeom prst="rect">
            <a:avLst/>
          </a:prstGeom>
        </p:spPr>
      </p:pic>
    </p:spTree>
    <p:extLst>
      <p:ext uri="{BB962C8B-B14F-4D97-AF65-F5344CB8AC3E}">
        <p14:creationId xmlns:p14="http://schemas.microsoft.com/office/powerpoint/2010/main" val="4263977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9362" y="3727489"/>
            <a:ext cx="6447501" cy="3880773"/>
          </a:xfrm>
        </p:spPr>
        <p:txBody>
          <a:bodyPr>
            <a:normAutofit/>
          </a:bodyPr>
          <a:lstStyle/>
          <a:p>
            <a:pPr>
              <a:buFont typeface="Wingdings" panose="05000000000000000000" pitchFamily="2" charset="2"/>
              <a:buChar char="§"/>
            </a:pPr>
            <a:r>
              <a:rPr lang="en-US" sz="1600" b="1" dirty="0" smtClean="0">
                <a:solidFill>
                  <a:srgbClr val="00B050"/>
                </a:solidFill>
              </a:rPr>
              <a:t>USPTO </a:t>
            </a:r>
            <a:r>
              <a:rPr lang="en-US" sz="1600" b="1" dirty="0" err="1" smtClean="0">
                <a:solidFill>
                  <a:srgbClr val="00B050"/>
                </a:solidFill>
              </a:rPr>
              <a:t>PatFT</a:t>
            </a:r>
            <a:r>
              <a:rPr lang="en-US" sz="1600" b="1" dirty="0" smtClean="0">
                <a:solidFill>
                  <a:srgbClr val="00B050"/>
                </a:solidFill>
              </a:rPr>
              <a:t>/</a:t>
            </a:r>
            <a:r>
              <a:rPr lang="en-US" sz="1600" b="1" dirty="0" err="1" smtClean="0">
                <a:solidFill>
                  <a:srgbClr val="00B050"/>
                </a:solidFill>
              </a:rPr>
              <a:t>AppFT</a:t>
            </a:r>
            <a:r>
              <a:rPr lang="en-US" sz="1600" b="1" dirty="0" smtClean="0">
                <a:solidFill>
                  <a:srgbClr val="00B050"/>
                </a:solidFill>
              </a:rPr>
              <a:t> : Coverage </a:t>
            </a:r>
          </a:p>
          <a:p>
            <a:pPr>
              <a:buFont typeface="Wingdings" panose="05000000000000000000" pitchFamily="2" charset="2"/>
              <a:buChar char="§"/>
            </a:pPr>
            <a:r>
              <a:rPr lang="en-US" sz="1600" dirty="0" smtClean="0"/>
              <a:t>Granted </a:t>
            </a:r>
            <a:r>
              <a:rPr lang="en-US" sz="1600" dirty="0"/>
              <a:t>US patents from 1790 (</a:t>
            </a:r>
            <a:r>
              <a:rPr lang="en-US" sz="1600" dirty="0" err="1"/>
              <a:t>PatFT</a:t>
            </a:r>
            <a:r>
              <a:rPr lang="en-US" sz="1600" dirty="0"/>
              <a:t>) </a:t>
            </a:r>
            <a:endParaRPr lang="en-US" sz="1600" dirty="0" smtClean="0"/>
          </a:p>
          <a:p>
            <a:pPr>
              <a:buFont typeface="Wingdings" panose="05000000000000000000" pitchFamily="2" charset="2"/>
              <a:buChar char="§"/>
            </a:pPr>
            <a:r>
              <a:rPr lang="en-US" sz="1600" dirty="0" smtClean="0"/>
              <a:t>Published US applications from 2001 (</a:t>
            </a:r>
            <a:r>
              <a:rPr lang="en-US" sz="1600" dirty="0" err="1" smtClean="0"/>
              <a:t>AppFT</a:t>
            </a:r>
            <a:r>
              <a:rPr lang="en-US" sz="1600" dirty="0" smtClean="0"/>
              <a:t>) </a:t>
            </a:r>
          </a:p>
          <a:p>
            <a:pPr>
              <a:buFont typeface="Wingdings" panose="05000000000000000000" pitchFamily="2" charset="2"/>
              <a:buChar char="§"/>
            </a:pPr>
            <a:r>
              <a:rPr lang="en-US" sz="1600" dirty="0" smtClean="0"/>
              <a:t>Titles </a:t>
            </a:r>
            <a:r>
              <a:rPr lang="en-US" sz="1600" dirty="0"/>
              <a:t>(EN) : from 1976 </a:t>
            </a:r>
            <a:endParaRPr lang="en-US" sz="1600" dirty="0" smtClean="0"/>
          </a:p>
          <a:p>
            <a:pPr>
              <a:buFont typeface="Wingdings" panose="05000000000000000000" pitchFamily="2" charset="2"/>
              <a:buChar char="§"/>
            </a:pPr>
            <a:r>
              <a:rPr lang="en-US" sz="1600" dirty="0" smtClean="0"/>
              <a:t>Abstracts </a:t>
            </a:r>
            <a:r>
              <a:rPr lang="en-US" sz="1600" dirty="0"/>
              <a:t>(EN) : from 1976 </a:t>
            </a:r>
            <a:endParaRPr lang="en-US" sz="1600" dirty="0" smtClean="0"/>
          </a:p>
          <a:p>
            <a:pPr>
              <a:buFont typeface="Wingdings" panose="05000000000000000000" pitchFamily="2" charset="2"/>
              <a:buChar char="§"/>
            </a:pPr>
            <a:r>
              <a:rPr lang="en-US" sz="1600" dirty="0" smtClean="0"/>
              <a:t>Int</a:t>
            </a:r>
            <a:r>
              <a:rPr lang="en-US" sz="1600" dirty="0"/>
              <a:t>. Cl. : from 1976 </a:t>
            </a:r>
            <a:endParaRPr lang="en-US" sz="1600" dirty="0" smtClean="0"/>
          </a:p>
          <a:p>
            <a:pPr>
              <a:buFont typeface="Wingdings" panose="05000000000000000000" pitchFamily="2" charset="2"/>
              <a:buChar char="§"/>
            </a:pPr>
            <a:r>
              <a:rPr lang="en-US" sz="1600" dirty="0" smtClean="0"/>
              <a:t>US </a:t>
            </a:r>
            <a:r>
              <a:rPr lang="en-US" sz="1600" dirty="0"/>
              <a:t>Cl. : from 1790 </a:t>
            </a:r>
            <a:endParaRPr lang="en-US" sz="1600" dirty="0" smtClean="0"/>
          </a:p>
          <a:p>
            <a:pPr>
              <a:buFont typeface="Wingdings" panose="05000000000000000000" pitchFamily="2" charset="2"/>
              <a:buChar char="§"/>
            </a:pPr>
            <a:r>
              <a:rPr lang="en-US" sz="1600" dirty="0" smtClean="0"/>
              <a:t>Full-text </a:t>
            </a:r>
            <a:r>
              <a:rPr lang="en-US" sz="1600" dirty="0"/>
              <a:t>: from 1976</a:t>
            </a:r>
          </a:p>
        </p:txBody>
      </p:sp>
      <p:sp>
        <p:nvSpPr>
          <p:cNvPr id="5" name="Slide Number Placeholder 4"/>
          <p:cNvSpPr>
            <a:spLocks noGrp="1"/>
          </p:cNvSpPr>
          <p:nvPr>
            <p:ph type="sldNum" sz="quarter" idx="15"/>
          </p:nvPr>
        </p:nvSpPr>
        <p:spPr/>
        <p:txBody>
          <a:bodyPr/>
          <a:lstStyle/>
          <a:p>
            <a:fld id="{C14CCBBD-D111-4F22-BF9B-3F3ABAFB2E50}" type="slidenum">
              <a:rPr lang="en-US" smtClean="0"/>
              <a:t>36</a:t>
            </a:fld>
            <a:endParaRPr lang="en-US"/>
          </a:p>
        </p:txBody>
      </p:sp>
      <p:pic>
        <p:nvPicPr>
          <p:cNvPr id="6" name="Picture 5"/>
          <p:cNvPicPr>
            <a:picLocks noChangeAspect="1"/>
          </p:cNvPicPr>
          <p:nvPr/>
        </p:nvPicPr>
        <p:blipFill>
          <a:blip r:embed="rId2"/>
          <a:stretch>
            <a:fillRect/>
          </a:stretch>
        </p:blipFill>
        <p:spPr>
          <a:xfrm>
            <a:off x="740874" y="226113"/>
            <a:ext cx="5702123" cy="3264063"/>
          </a:xfrm>
          <a:prstGeom prst="rect">
            <a:avLst/>
          </a:prstGeom>
        </p:spPr>
      </p:pic>
    </p:spTree>
    <p:extLst>
      <p:ext uri="{BB962C8B-B14F-4D97-AF65-F5344CB8AC3E}">
        <p14:creationId xmlns:p14="http://schemas.microsoft.com/office/powerpoint/2010/main" val="3938283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03208"/>
            <a:ext cx="6447501" cy="1320800"/>
          </a:xfrm>
        </p:spPr>
        <p:txBody>
          <a:bodyPr/>
          <a:lstStyle/>
          <a:p>
            <a:r>
              <a:rPr lang="en-US" b="1" dirty="0" smtClean="0">
                <a:solidFill>
                  <a:srgbClr val="00B050"/>
                </a:solidFill>
              </a:rPr>
              <a:t>Patent lens</a:t>
            </a:r>
            <a:endParaRPr lang="en-US" b="1" dirty="0">
              <a:solidFill>
                <a:srgbClr val="00B050"/>
              </a:solidFill>
            </a:endParaRPr>
          </a:p>
        </p:txBody>
      </p:sp>
      <p:pic>
        <p:nvPicPr>
          <p:cNvPr id="6" name="Content Placeholder 5"/>
          <p:cNvPicPr>
            <a:picLocks noGrp="1" noChangeAspect="1"/>
          </p:cNvPicPr>
          <p:nvPr>
            <p:ph sz="quarter" idx="1"/>
          </p:nvPr>
        </p:nvPicPr>
        <p:blipFill>
          <a:blip r:embed="rId2"/>
          <a:stretch>
            <a:fillRect/>
          </a:stretch>
        </p:blipFill>
        <p:spPr>
          <a:xfrm>
            <a:off x="508001" y="1030310"/>
            <a:ext cx="6983569" cy="2936383"/>
          </a:xfrm>
          <a:prstGeom prst="rect">
            <a:avLst/>
          </a:prstGeom>
        </p:spPr>
      </p:pic>
      <p:sp>
        <p:nvSpPr>
          <p:cNvPr id="5" name="Slide Number Placeholder 4"/>
          <p:cNvSpPr>
            <a:spLocks noGrp="1"/>
          </p:cNvSpPr>
          <p:nvPr>
            <p:ph type="sldNum" sz="quarter" idx="15"/>
          </p:nvPr>
        </p:nvSpPr>
        <p:spPr/>
        <p:txBody>
          <a:bodyPr/>
          <a:lstStyle/>
          <a:p>
            <a:fld id="{C14CCBBD-D111-4F22-BF9B-3F3ABAFB2E50}" type="slidenum">
              <a:rPr lang="en-US" smtClean="0"/>
              <a:t>37</a:t>
            </a:fld>
            <a:endParaRPr lang="en-US"/>
          </a:p>
        </p:txBody>
      </p:sp>
      <p:sp>
        <p:nvSpPr>
          <p:cNvPr id="7" name="Rectangle 6"/>
          <p:cNvSpPr/>
          <p:nvPr/>
        </p:nvSpPr>
        <p:spPr>
          <a:xfrm>
            <a:off x="508000" y="4349955"/>
            <a:ext cx="7673305" cy="2339102"/>
          </a:xfrm>
          <a:prstGeom prst="rect">
            <a:avLst/>
          </a:prstGeom>
        </p:spPr>
        <p:txBody>
          <a:bodyPr wrap="square">
            <a:spAutoFit/>
          </a:bodyPr>
          <a:lstStyle/>
          <a:p>
            <a:pPr marL="285750" indent="-285750">
              <a:buFont typeface="Wingdings" panose="05000000000000000000" pitchFamily="2" charset="2"/>
              <a:buChar char="v"/>
            </a:pPr>
            <a:r>
              <a:rPr lang="en-US" sz="1600" dirty="0">
                <a:solidFill>
                  <a:srgbClr val="000000"/>
                </a:solidFill>
                <a:latin typeface="Arial" panose="020B0604020202020204" pitchFamily="34" charset="0"/>
              </a:rPr>
              <a:t>O</a:t>
            </a:r>
            <a:r>
              <a:rPr lang="en-US" sz="1600" dirty="0" smtClean="0">
                <a:solidFill>
                  <a:srgbClr val="000000"/>
                </a:solidFill>
                <a:latin typeface="Arial" panose="020B0604020202020204" pitchFamily="34" charset="0"/>
              </a:rPr>
              <a:t>ffers </a:t>
            </a:r>
            <a:r>
              <a:rPr lang="en-US" sz="1600" dirty="0">
                <a:solidFill>
                  <a:srgbClr val="000000"/>
                </a:solidFill>
                <a:latin typeface="Arial" panose="020B0604020202020204" pitchFamily="34" charset="0"/>
              </a:rPr>
              <a:t>full-text search of </a:t>
            </a:r>
            <a:r>
              <a:rPr lang="en-US" sz="1600" dirty="0" smtClean="0">
                <a:solidFill>
                  <a:srgbClr val="FF0000"/>
                </a:solidFill>
                <a:latin typeface="Arial" panose="020B0604020202020204" pitchFamily="34" charset="0"/>
              </a:rPr>
              <a:t>PCT applications</a:t>
            </a:r>
            <a:r>
              <a:rPr lang="en-US" sz="1600" dirty="0">
                <a:solidFill>
                  <a:srgbClr val="000000"/>
                </a:solidFill>
                <a:latin typeface="Arial" panose="020B0604020202020204" pitchFamily="34" charset="0"/>
              </a:rPr>
              <a:t>, </a:t>
            </a:r>
            <a:r>
              <a:rPr lang="en-US" sz="1600" dirty="0">
                <a:solidFill>
                  <a:srgbClr val="FF0000"/>
                </a:solidFill>
                <a:latin typeface="Arial" panose="020B0604020202020204" pitchFamily="34" charset="0"/>
              </a:rPr>
              <a:t>US patent </a:t>
            </a:r>
            <a:r>
              <a:rPr lang="en-US" sz="1600" dirty="0">
                <a:solidFill>
                  <a:srgbClr val="000000"/>
                </a:solidFill>
                <a:latin typeface="Arial" panose="020B0604020202020204" pitchFamily="34" charset="0"/>
              </a:rPr>
              <a:t>applications and granted patents, and </a:t>
            </a:r>
            <a:r>
              <a:rPr lang="en-US" sz="1600" dirty="0">
                <a:solidFill>
                  <a:srgbClr val="FF0000"/>
                </a:solidFill>
                <a:latin typeface="Arial" panose="020B0604020202020204" pitchFamily="34" charset="0"/>
              </a:rPr>
              <a:t>European (EP) granted patents</a:t>
            </a:r>
            <a:r>
              <a:rPr lang="en-US" sz="1600" dirty="0">
                <a:solidFill>
                  <a:srgbClr val="000000"/>
                </a:solidFill>
                <a:latin typeface="Arial" panose="020B0604020202020204" pitchFamily="34" charset="0"/>
              </a:rPr>
              <a:t> as well as </a:t>
            </a:r>
            <a:r>
              <a:rPr lang="en-US" sz="1600" dirty="0" err="1">
                <a:solidFill>
                  <a:srgbClr val="000000"/>
                </a:solidFill>
                <a:latin typeface="Arial" panose="020B0604020202020204" pitchFamily="34" charset="0"/>
              </a:rPr>
              <a:t>fulltext</a:t>
            </a:r>
            <a:r>
              <a:rPr lang="en-US" sz="1600" dirty="0">
                <a:solidFill>
                  <a:srgbClr val="000000"/>
                </a:solidFill>
                <a:latin typeface="Arial" panose="020B0604020202020204" pitchFamily="34" charset="0"/>
              </a:rPr>
              <a:t> search (excluding claims) of Australian patent applications and granted </a:t>
            </a:r>
            <a:r>
              <a:rPr lang="en-US" sz="1600" dirty="0" smtClean="0">
                <a:solidFill>
                  <a:srgbClr val="000000"/>
                </a:solidFill>
                <a:latin typeface="Arial" panose="020B0604020202020204" pitchFamily="34" charset="0"/>
              </a:rPr>
              <a:t>patents. </a:t>
            </a:r>
            <a:r>
              <a:rPr lang="en-US" sz="1600" dirty="0">
                <a:solidFill>
                  <a:srgbClr val="000000"/>
                </a:solidFill>
                <a:latin typeface="Arial" panose="020B0604020202020204" pitchFamily="34" charset="0"/>
              </a:rPr>
              <a:t/>
            </a:r>
            <a:br>
              <a:rPr lang="en-US" sz="1600" dirty="0">
                <a:solidFill>
                  <a:srgbClr val="000000"/>
                </a:solidFill>
                <a:latin typeface="Arial" panose="020B0604020202020204" pitchFamily="34" charset="0"/>
              </a:rPr>
            </a:br>
            <a:endParaRPr lang="en-US" sz="1600" dirty="0" smtClean="0">
              <a:solidFill>
                <a:srgbClr val="000000"/>
              </a:solidFill>
              <a:latin typeface="Arial" panose="020B0604020202020204" pitchFamily="34" charset="0"/>
            </a:endParaRPr>
          </a:p>
          <a:p>
            <a:endParaRPr lang="en-US" sz="1600" dirty="0">
              <a:solidFill>
                <a:srgbClr val="000000"/>
              </a:solidFill>
              <a:latin typeface="Arial" panose="020B0604020202020204" pitchFamily="34" charset="0"/>
            </a:endParaRPr>
          </a:p>
          <a:p>
            <a:pPr marL="285750" indent="-285750">
              <a:buFont typeface="Wingdings" panose="05000000000000000000" pitchFamily="2" charset="2"/>
              <a:buChar char="v"/>
            </a:pPr>
            <a:r>
              <a:rPr lang="en-US" sz="1600" dirty="0"/>
              <a:t>The following search forms are offered: Number Search; Quick Search; Structured Search; Expert</a:t>
            </a:r>
            <a:br>
              <a:rPr lang="en-US" sz="1600" dirty="0"/>
            </a:br>
            <a:r>
              <a:rPr lang="en-US" sz="1600" dirty="0"/>
              <a:t>Search; and US Sequence Search</a:t>
            </a:r>
            <a:r>
              <a:rPr lang="en-US" dirty="0"/>
              <a:t/>
            </a:r>
            <a:br>
              <a:rPr lang="en-US" dirty="0"/>
            </a:br>
            <a:endParaRPr lang="en-US" dirty="0"/>
          </a:p>
        </p:txBody>
      </p:sp>
    </p:spTree>
    <p:extLst>
      <p:ext uri="{BB962C8B-B14F-4D97-AF65-F5344CB8AC3E}">
        <p14:creationId xmlns:p14="http://schemas.microsoft.com/office/powerpoint/2010/main" val="622919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9925"/>
            <a:ext cx="8670770" cy="2845542"/>
          </a:xfrm>
        </p:spPr>
        <p:txBody>
          <a:bodyPr>
            <a:noAutofit/>
          </a:bodyPr>
          <a:lstStyle/>
          <a:p>
            <a:pPr>
              <a:lnSpc>
                <a:spcPct val="170000"/>
              </a:lnSpc>
            </a:pPr>
            <a:r>
              <a:rPr lang="en-US" sz="1800" dirty="0" err="1"/>
              <a:t>PatLens</a:t>
            </a:r>
            <a:r>
              <a:rPr lang="en-US" sz="1800" dirty="0"/>
              <a:t> also offers a </a:t>
            </a:r>
            <a:r>
              <a:rPr lang="en-US" sz="1800" dirty="0">
                <a:solidFill>
                  <a:srgbClr val="FF0000"/>
                </a:solidFill>
              </a:rPr>
              <a:t>DNA, RNA and Protein Sequence </a:t>
            </a:r>
            <a:r>
              <a:rPr lang="en-US" sz="1800" dirty="0"/>
              <a:t>Search which can</a:t>
            </a:r>
            <a:br>
              <a:rPr lang="en-US" sz="1800" dirty="0"/>
            </a:br>
            <a:r>
              <a:rPr lang="en-US" sz="1800" dirty="0"/>
              <a:t>be carried out either by patent number and Sequence/</a:t>
            </a:r>
            <a:r>
              <a:rPr lang="en-US" sz="1800" dirty="0" err="1"/>
              <a:t>Genbank</a:t>
            </a:r>
            <a:r>
              <a:rPr lang="en-US" sz="1800" dirty="0"/>
              <a:t> ID or by INPC DNA, RNA and </a:t>
            </a:r>
            <a:r>
              <a:rPr lang="en-US" sz="1800" dirty="0" smtClean="0"/>
              <a:t>Protein. </a:t>
            </a:r>
          </a:p>
          <a:p>
            <a:pPr>
              <a:lnSpc>
                <a:spcPct val="170000"/>
              </a:lnSpc>
            </a:pPr>
            <a:r>
              <a:rPr lang="en-US" sz="1800" dirty="0" smtClean="0"/>
              <a:t>Similarities </a:t>
            </a:r>
            <a:r>
              <a:rPr lang="en-US" sz="1800" dirty="0"/>
              <a:t>search of biological sequences can also be carried using the National Center </a:t>
            </a:r>
            <a:r>
              <a:rPr lang="en-US" sz="1800" dirty="0" smtClean="0"/>
              <a:t>for Biotechnology </a:t>
            </a:r>
            <a:r>
              <a:rPr lang="en-US" sz="1800" dirty="0"/>
              <a:t>Information’s BLAST software</a:t>
            </a:r>
            <a:r>
              <a:rPr lang="en-US" sz="1800" dirty="0" smtClean="0"/>
              <a:t>.</a:t>
            </a:r>
            <a:endParaRPr lang="en-US" sz="1800" dirty="0"/>
          </a:p>
          <a:p>
            <a:pPr>
              <a:lnSpc>
                <a:spcPct val="170000"/>
              </a:lnSpc>
            </a:pPr>
            <a:r>
              <a:rPr lang="en-US" sz="1800" dirty="0"/>
              <a:t>You can share data on The Lens, but you can't download any data.</a:t>
            </a:r>
          </a:p>
          <a:p>
            <a:pPr marL="0" indent="0">
              <a:buNone/>
            </a:pPr>
            <a:r>
              <a:rPr lang="en-US" sz="1800" dirty="0"/>
              <a:t/>
            </a:r>
            <a:br>
              <a:rPr lang="en-US" sz="1800" dirty="0"/>
            </a:br>
            <a:endParaRPr lang="en-US" sz="1800" dirty="0"/>
          </a:p>
        </p:txBody>
      </p:sp>
      <p:sp>
        <p:nvSpPr>
          <p:cNvPr id="5" name="Slide Number Placeholder 4"/>
          <p:cNvSpPr>
            <a:spLocks noGrp="1"/>
          </p:cNvSpPr>
          <p:nvPr>
            <p:ph type="sldNum" sz="quarter" idx="15"/>
          </p:nvPr>
        </p:nvSpPr>
        <p:spPr/>
        <p:txBody>
          <a:bodyPr/>
          <a:lstStyle/>
          <a:p>
            <a:fld id="{C14CCBBD-D111-4F22-BF9B-3F3ABAFB2E50}" type="slidenum">
              <a:rPr lang="en-US" smtClean="0"/>
              <a:t>38</a:t>
            </a:fld>
            <a:endParaRPr lang="en-US"/>
          </a:p>
        </p:txBody>
      </p:sp>
      <p:sp>
        <p:nvSpPr>
          <p:cNvPr id="7" name="Rectangle 6"/>
          <p:cNvSpPr/>
          <p:nvPr/>
        </p:nvSpPr>
        <p:spPr>
          <a:xfrm>
            <a:off x="771919" y="6189860"/>
            <a:ext cx="3287523" cy="646331"/>
          </a:xfrm>
          <a:prstGeom prst="rect">
            <a:avLst/>
          </a:prstGeom>
        </p:spPr>
        <p:txBody>
          <a:bodyPr wrap="square">
            <a:spAutoFit/>
          </a:bodyPr>
          <a:lstStyle/>
          <a:p>
            <a:r>
              <a:rPr lang="en-US" dirty="0">
                <a:hlinkClick r:id="rId2"/>
              </a:rPr>
              <a:t>https://</a:t>
            </a:r>
            <a:r>
              <a:rPr lang="en-US" dirty="0" smtClean="0">
                <a:hlinkClick r:id="rId2"/>
              </a:rPr>
              <a:t>www.lens.org/lens/bio</a:t>
            </a:r>
            <a:endParaRPr lang="en-US" dirty="0" smtClean="0"/>
          </a:p>
          <a:p>
            <a:endParaRPr lang="en-US" dirty="0"/>
          </a:p>
        </p:txBody>
      </p:sp>
      <p:pic>
        <p:nvPicPr>
          <p:cNvPr id="9" name="Picture 8"/>
          <p:cNvPicPr>
            <a:picLocks noChangeAspect="1"/>
          </p:cNvPicPr>
          <p:nvPr/>
        </p:nvPicPr>
        <p:blipFill>
          <a:blip r:embed="rId3"/>
          <a:stretch>
            <a:fillRect/>
          </a:stretch>
        </p:blipFill>
        <p:spPr>
          <a:xfrm>
            <a:off x="467544" y="3140968"/>
            <a:ext cx="7528947" cy="3048891"/>
          </a:xfrm>
          <a:prstGeom prst="rect">
            <a:avLst/>
          </a:prstGeom>
          <a:ln>
            <a:solidFill>
              <a:schemeClr val="tx1"/>
            </a:solidFill>
          </a:ln>
        </p:spPr>
      </p:pic>
    </p:spTree>
    <p:extLst>
      <p:ext uri="{BB962C8B-B14F-4D97-AF65-F5344CB8AC3E}">
        <p14:creationId xmlns:p14="http://schemas.microsoft.com/office/powerpoint/2010/main" val="1698671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239589" cy="864096"/>
          </a:xfrm>
        </p:spPr>
        <p:txBody>
          <a:bodyPr/>
          <a:lstStyle/>
          <a:p>
            <a:pPr algn="ctr" rtl="1"/>
            <a:r>
              <a:rPr lang="fa-IR" sz="4400" dirty="0">
                <a:ln w="9000" cmpd="sng">
                  <a:solidFill>
                    <a:schemeClr val="accent4">
                      <a:shade val="50000"/>
                      <a:satMod val="120000"/>
                    </a:schemeClr>
                  </a:solidFill>
                  <a:prstDash val="solid"/>
                </a:ln>
                <a:latin typeface="Times New Roman" pitchFamily="18" charset="0"/>
                <a:cs typeface="B Titr" pitchFamily="2" charset="-78"/>
              </a:rPr>
              <a:t>تفاوت انواع پایگاه </a:t>
            </a:r>
            <a:r>
              <a:rPr lang="fa-IR" sz="4400" dirty="0" smtClean="0">
                <a:ln w="9000" cmpd="sng">
                  <a:solidFill>
                    <a:schemeClr val="accent4">
                      <a:shade val="50000"/>
                      <a:satMod val="120000"/>
                    </a:schemeClr>
                  </a:solidFill>
                  <a:prstDash val="solid"/>
                </a:ln>
                <a:latin typeface="Times New Roman" pitchFamily="18" charset="0"/>
                <a:cs typeface="B Titr" pitchFamily="2" charset="-78"/>
              </a:rPr>
              <a:t>داده ها</a:t>
            </a:r>
            <a:endParaRPr lang="en-US" sz="4400"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7" name="Content Placeholder 6"/>
          <p:cNvSpPr>
            <a:spLocks noGrp="1"/>
          </p:cNvSpPr>
          <p:nvPr>
            <p:ph sz="quarter" idx="1"/>
          </p:nvPr>
        </p:nvSpPr>
        <p:spPr>
          <a:xfrm>
            <a:off x="107504" y="1412776"/>
            <a:ext cx="8784976" cy="5076056"/>
          </a:xfrm>
        </p:spPr>
        <p:txBody>
          <a:bodyPr/>
          <a:lstStyle/>
          <a:p>
            <a:pPr algn="r" rtl="1">
              <a:lnSpc>
                <a:spcPct val="150000"/>
              </a:lnSpc>
              <a:buFont typeface="Wingdings" panose="05000000000000000000" pitchFamily="2" charset="2"/>
              <a:buChar char="v"/>
            </a:pPr>
            <a:r>
              <a:rPr lang="fa-IR" sz="2400" dirty="0" smtClean="0">
                <a:cs typeface="B Titr" pitchFamily="2" charset="-78"/>
              </a:rPr>
              <a:t>میزان پوشش مستندات از کشورها ومناطق مختلف</a:t>
            </a:r>
          </a:p>
          <a:p>
            <a:pPr algn="r" rtl="1">
              <a:lnSpc>
                <a:spcPct val="150000"/>
              </a:lnSpc>
              <a:buFont typeface="Wingdings" panose="05000000000000000000" pitchFamily="2" charset="2"/>
              <a:buChar char="v"/>
            </a:pPr>
            <a:r>
              <a:rPr lang="fa-IR" sz="2400" dirty="0" smtClean="0">
                <a:cs typeface="B Titr" pitchFamily="2" charset="-78"/>
              </a:rPr>
              <a:t>دوره زمانی پوشش مستندات</a:t>
            </a:r>
          </a:p>
          <a:p>
            <a:pPr algn="r" rtl="1">
              <a:lnSpc>
                <a:spcPct val="150000"/>
              </a:lnSpc>
              <a:buFont typeface="Wingdings" panose="05000000000000000000" pitchFamily="2" charset="2"/>
              <a:buChar char="v"/>
            </a:pPr>
            <a:r>
              <a:rPr lang="fa-IR" sz="2400" dirty="0" smtClean="0">
                <a:cs typeface="B Titr" pitchFamily="2" charset="-78"/>
              </a:rPr>
              <a:t>قابلیت پوشش دهی یک یا چند زبان مختلف و یا قابلیت ترجمه به سایر زبان ها</a:t>
            </a:r>
          </a:p>
          <a:p>
            <a:pPr algn="r" rtl="1">
              <a:lnSpc>
                <a:spcPct val="150000"/>
              </a:lnSpc>
              <a:buFont typeface="Wingdings" panose="05000000000000000000" pitchFamily="2" charset="2"/>
              <a:buChar char="v"/>
            </a:pPr>
            <a:r>
              <a:rPr lang="fa-IR" sz="2400" dirty="0" smtClean="0">
                <a:cs typeface="B Titr" pitchFamily="2" charset="-78"/>
              </a:rPr>
              <a:t>گزینه های متنوع برای جستجو</a:t>
            </a:r>
          </a:p>
          <a:p>
            <a:pPr marL="0" indent="0" algn="r" rtl="1">
              <a:lnSpc>
                <a:spcPct val="150000"/>
              </a:lnSpc>
              <a:buNone/>
            </a:pPr>
            <a:r>
              <a:rPr lang="fa-IR" sz="2400" dirty="0" smtClean="0">
                <a:cs typeface="B Titr" pitchFamily="2" charset="-78"/>
              </a:rPr>
              <a:t> (</a:t>
            </a:r>
            <a:r>
              <a:rPr lang="en-US" sz="2000" dirty="0">
                <a:cs typeface="B Titr" pitchFamily="2" charset="-78"/>
              </a:rPr>
              <a:t>K</a:t>
            </a:r>
            <a:r>
              <a:rPr lang="en-US" sz="2000" dirty="0" smtClean="0">
                <a:cs typeface="B Titr" pitchFamily="2" charset="-78"/>
              </a:rPr>
              <a:t>eywords search, Classification search, Name search, Dates,… </a:t>
            </a:r>
            <a:r>
              <a:rPr lang="fa-IR" sz="2000" dirty="0" smtClean="0">
                <a:cs typeface="B Titr" pitchFamily="2" charset="-78"/>
              </a:rPr>
              <a:t>)</a:t>
            </a:r>
            <a:endParaRPr lang="en-US" sz="2000" dirty="0" smtClean="0">
              <a:cs typeface="B Titr" pitchFamily="2" charset="-78"/>
            </a:endParaRPr>
          </a:p>
          <a:p>
            <a:pPr algn="r" rtl="1">
              <a:lnSpc>
                <a:spcPct val="150000"/>
              </a:lnSpc>
              <a:buFont typeface="Wingdings" panose="05000000000000000000" pitchFamily="2" charset="2"/>
              <a:buChar char="v"/>
            </a:pPr>
            <a:r>
              <a:rPr lang="fa-IR" sz="2400" dirty="0" smtClean="0">
                <a:cs typeface="B Titr" pitchFamily="2" charset="-78"/>
              </a:rPr>
              <a:t>فرمت نمایش و امکان آنالیز نتایج</a:t>
            </a:r>
          </a:p>
        </p:txBody>
      </p:sp>
      <p:sp>
        <p:nvSpPr>
          <p:cNvPr id="5" name="Slide Number Placeholder 4"/>
          <p:cNvSpPr>
            <a:spLocks noGrp="1"/>
          </p:cNvSpPr>
          <p:nvPr>
            <p:ph type="sldNum" sz="quarter" idx="15"/>
          </p:nvPr>
        </p:nvSpPr>
        <p:spPr/>
        <p:txBody>
          <a:bodyPr/>
          <a:lstStyle/>
          <a:p>
            <a:fld id="{C14CCBBD-D111-4F22-BF9B-3F3ABAFB2E50}" type="slidenum">
              <a:rPr lang="en-US" smtClean="0"/>
              <a:t>39</a:t>
            </a:fld>
            <a:endParaRPr lang="en-US"/>
          </a:p>
        </p:txBody>
      </p:sp>
    </p:spTree>
    <p:extLst>
      <p:ext uri="{BB962C8B-B14F-4D97-AF65-F5344CB8AC3E}">
        <p14:creationId xmlns:p14="http://schemas.microsoft.com/office/powerpoint/2010/main" val="2599006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305" y="2428270"/>
            <a:ext cx="8526360" cy="1041990"/>
          </a:xfrm>
          <a:prstGeom prst="rect">
            <a:avLst/>
          </a:prstGeom>
          <a:solidFill>
            <a:srgbClr val="FFFFFF">
              <a:lumMod val="85000"/>
              <a:alpha val="40000"/>
            </a:srgbClr>
          </a:solidFill>
          <a:ln w="19050" cap="flat" cmpd="sng" algn="ctr">
            <a:noFill/>
            <a:prstDash val="solid"/>
          </a:ln>
          <a:effectLst/>
        </p:spPr>
        <p:txBody>
          <a:bodyPr vert="vert270" rtlCol="0" anchor="t"/>
          <a:lstStyle/>
          <a:p>
            <a:pPr algn="ctr" fontAlgn="auto">
              <a:spcBef>
                <a:spcPts val="0"/>
              </a:spcBef>
              <a:spcAft>
                <a:spcPts val="0"/>
              </a:spcAft>
              <a:defRPr/>
            </a:pPr>
            <a:r>
              <a:rPr lang="fa-IR" sz="1600" u="sng" kern="0" dirty="0" smtClean="0">
                <a:solidFill>
                  <a:srgbClr val="0C377B"/>
                </a:solidFill>
                <a:latin typeface="Arial"/>
                <a:cs typeface="B Titr" pitchFamily="2" charset="-78"/>
              </a:rPr>
              <a:t>مخترع</a:t>
            </a:r>
            <a:endParaRPr lang="en-GB" sz="1600" u="sng" kern="0" dirty="0">
              <a:solidFill>
                <a:srgbClr val="0C377B"/>
              </a:solidFill>
              <a:latin typeface="Arial"/>
              <a:cs typeface="B Titr" pitchFamily="2" charset="-78"/>
            </a:endParaRPr>
          </a:p>
        </p:txBody>
      </p:sp>
      <p:sp>
        <p:nvSpPr>
          <p:cNvPr id="3" name="Rectangle 2"/>
          <p:cNvSpPr/>
          <p:nvPr/>
        </p:nvSpPr>
        <p:spPr>
          <a:xfrm>
            <a:off x="327014" y="3555628"/>
            <a:ext cx="8526360" cy="1041990"/>
          </a:xfrm>
          <a:prstGeom prst="rect">
            <a:avLst/>
          </a:prstGeom>
          <a:solidFill>
            <a:srgbClr val="FFFFFF">
              <a:lumMod val="85000"/>
              <a:alpha val="40000"/>
            </a:srgbClr>
          </a:solidFill>
          <a:ln w="19050" cap="flat" cmpd="sng" algn="ctr">
            <a:noFill/>
            <a:prstDash val="solid"/>
          </a:ln>
          <a:effectLst/>
        </p:spPr>
        <p:txBody>
          <a:bodyPr vert="vert270" rtlCol="0" anchor="t"/>
          <a:lstStyle/>
          <a:p>
            <a:pPr algn="ctr" fontAlgn="auto">
              <a:spcBef>
                <a:spcPts val="0"/>
              </a:spcBef>
              <a:spcAft>
                <a:spcPts val="0"/>
              </a:spcAft>
              <a:defRPr/>
            </a:pPr>
            <a:r>
              <a:rPr lang="fa-IR" sz="1600" u="sng" kern="0" dirty="0" smtClean="0">
                <a:solidFill>
                  <a:srgbClr val="0C377B"/>
                </a:solidFill>
                <a:latin typeface="Arial"/>
                <a:cs typeface="B Titr" pitchFamily="2" charset="-78"/>
              </a:rPr>
              <a:t>کارگزار پتنت</a:t>
            </a:r>
            <a:endParaRPr lang="en-GB" sz="1600" u="sng" kern="0" dirty="0">
              <a:solidFill>
                <a:srgbClr val="0C377B"/>
              </a:solidFill>
              <a:latin typeface="Arial"/>
              <a:cs typeface="B Titr" pitchFamily="2" charset="-78"/>
            </a:endParaRPr>
          </a:p>
        </p:txBody>
      </p:sp>
      <p:sp>
        <p:nvSpPr>
          <p:cNvPr id="4" name="Rectangle 3"/>
          <p:cNvSpPr/>
          <p:nvPr/>
        </p:nvSpPr>
        <p:spPr>
          <a:xfrm>
            <a:off x="270720" y="4709106"/>
            <a:ext cx="8526360" cy="1041990"/>
          </a:xfrm>
          <a:prstGeom prst="rect">
            <a:avLst/>
          </a:prstGeom>
          <a:solidFill>
            <a:srgbClr val="FFFFFF">
              <a:lumMod val="85000"/>
              <a:alpha val="40000"/>
            </a:srgbClr>
          </a:solidFill>
          <a:ln w="19050" cap="flat" cmpd="sng" algn="ctr">
            <a:noFill/>
            <a:prstDash val="solid"/>
          </a:ln>
          <a:effectLst/>
        </p:spPr>
        <p:txBody>
          <a:bodyPr vert="vert270" rtlCol="0" anchor="t"/>
          <a:lstStyle/>
          <a:p>
            <a:pPr algn="ctr" fontAlgn="auto">
              <a:spcBef>
                <a:spcPts val="0"/>
              </a:spcBef>
              <a:spcAft>
                <a:spcPts val="0"/>
              </a:spcAft>
              <a:defRPr/>
            </a:pPr>
            <a:r>
              <a:rPr lang="fa-IR" sz="1600" u="sng" kern="0" dirty="0" smtClean="0">
                <a:solidFill>
                  <a:srgbClr val="0C377B"/>
                </a:solidFill>
                <a:latin typeface="Arial"/>
                <a:cs typeface="B Titr" pitchFamily="2" charset="-78"/>
              </a:rPr>
              <a:t>اداره اختراع</a:t>
            </a:r>
            <a:endParaRPr lang="en-GB" sz="1600" u="sng" kern="0" dirty="0">
              <a:solidFill>
                <a:srgbClr val="0C377B"/>
              </a:solidFill>
              <a:latin typeface="Arial"/>
              <a:cs typeface="B Titr" pitchFamily="2" charset="-78"/>
            </a:endParaRPr>
          </a:p>
        </p:txBody>
      </p:sp>
      <p:sp>
        <p:nvSpPr>
          <p:cNvPr id="5" name="Pentagon 4"/>
          <p:cNvSpPr/>
          <p:nvPr/>
        </p:nvSpPr>
        <p:spPr>
          <a:xfrm>
            <a:off x="917137" y="2390246"/>
            <a:ext cx="1212114" cy="1080014"/>
          </a:xfrm>
          <a:prstGeom prst="homePlate">
            <a:avLst>
              <a:gd name="adj" fmla="val 6934"/>
            </a:avLst>
          </a:prstGeom>
          <a:gradFill rotWithShape="1">
            <a:gsLst>
              <a:gs pos="0">
                <a:srgbClr val="0C377B">
                  <a:tint val="73000"/>
                  <a:satMod val="150000"/>
                </a:srgbClr>
              </a:gs>
              <a:gs pos="25000">
                <a:srgbClr val="0C377B">
                  <a:tint val="96000"/>
                  <a:shade val="80000"/>
                  <a:satMod val="105000"/>
                </a:srgbClr>
              </a:gs>
              <a:gs pos="38000">
                <a:srgbClr val="0C377B">
                  <a:tint val="96000"/>
                  <a:shade val="59000"/>
                  <a:satMod val="120000"/>
                </a:srgbClr>
              </a:gs>
              <a:gs pos="55000">
                <a:srgbClr val="0C377B">
                  <a:shade val="57000"/>
                  <a:satMod val="120000"/>
                </a:srgbClr>
              </a:gs>
              <a:gs pos="80000">
                <a:srgbClr val="0C377B">
                  <a:shade val="56000"/>
                  <a:satMod val="145000"/>
                </a:srgbClr>
              </a:gs>
              <a:gs pos="88000">
                <a:srgbClr val="0C377B">
                  <a:shade val="63000"/>
                  <a:satMod val="160000"/>
                </a:srgbClr>
              </a:gs>
              <a:gs pos="100000">
                <a:srgbClr val="0C377B">
                  <a:tint val="99555"/>
                  <a:satMod val="155000"/>
                </a:srgbClr>
              </a:gs>
            </a:gsLst>
            <a:lin ang="5400000" scaled="1"/>
          </a:gradFill>
          <a:ln w="9525" cap="flat" cmpd="sng" algn="ctr">
            <a:solidFill>
              <a:srgbClr val="0C377B">
                <a:shade val="60000"/>
                <a:satMod val="300000"/>
              </a:srgbClr>
            </a:solidFill>
            <a:prstDash val="solid"/>
          </a:ln>
          <a:effectLst>
            <a:glow rad="70000">
              <a:srgbClr val="0C377B">
                <a:tint val="30000"/>
                <a:shade val="95000"/>
                <a:satMod val="300000"/>
                <a:alpha val="50000"/>
              </a:srgbClr>
            </a:glow>
          </a:effectLst>
        </p:spPr>
        <p:txBody>
          <a:bodyPr rtlCol="0" anchor="ctr"/>
          <a:lstStyle/>
          <a:p>
            <a:pPr algn="ctr" fontAlgn="auto">
              <a:spcBef>
                <a:spcPts val="0"/>
              </a:spcBef>
              <a:spcAft>
                <a:spcPts val="0"/>
              </a:spcAft>
              <a:defRPr/>
            </a:pPr>
            <a:r>
              <a:rPr lang="fa-IR" sz="1600" kern="0" dirty="0" smtClean="0">
                <a:solidFill>
                  <a:srgbClr val="FFFFFF"/>
                </a:solidFill>
                <a:latin typeface="Arial"/>
                <a:cs typeface="B Titr" pitchFamily="2" charset="-78"/>
              </a:rPr>
              <a:t>ارزیابی و جستجو</a:t>
            </a:r>
            <a:endParaRPr lang="en-GB" sz="1600" kern="0" dirty="0">
              <a:solidFill>
                <a:srgbClr val="FFFFFF"/>
              </a:solidFill>
              <a:latin typeface="Arial"/>
              <a:cs typeface="B Titr" pitchFamily="2" charset="-78"/>
            </a:endParaRPr>
          </a:p>
        </p:txBody>
      </p:sp>
      <p:sp>
        <p:nvSpPr>
          <p:cNvPr id="6" name="Pentagon 5"/>
          <p:cNvSpPr/>
          <p:nvPr/>
        </p:nvSpPr>
        <p:spPr>
          <a:xfrm>
            <a:off x="2094615" y="3700129"/>
            <a:ext cx="1041993" cy="759265"/>
          </a:xfrm>
          <a:prstGeom prst="homePlate">
            <a:avLst>
              <a:gd name="adj" fmla="val 6934"/>
            </a:avLst>
          </a:prstGeom>
          <a:gradFill rotWithShape="1">
            <a:gsLst>
              <a:gs pos="0">
                <a:srgbClr val="0C377B">
                  <a:tint val="73000"/>
                  <a:satMod val="150000"/>
                </a:srgbClr>
              </a:gs>
              <a:gs pos="25000">
                <a:srgbClr val="0C377B">
                  <a:tint val="96000"/>
                  <a:shade val="80000"/>
                  <a:satMod val="105000"/>
                </a:srgbClr>
              </a:gs>
              <a:gs pos="38000">
                <a:srgbClr val="0C377B">
                  <a:tint val="96000"/>
                  <a:shade val="59000"/>
                  <a:satMod val="120000"/>
                </a:srgbClr>
              </a:gs>
              <a:gs pos="55000">
                <a:srgbClr val="0C377B">
                  <a:shade val="57000"/>
                  <a:satMod val="120000"/>
                </a:srgbClr>
              </a:gs>
              <a:gs pos="80000">
                <a:srgbClr val="0C377B">
                  <a:shade val="56000"/>
                  <a:satMod val="145000"/>
                </a:srgbClr>
              </a:gs>
              <a:gs pos="88000">
                <a:srgbClr val="0C377B">
                  <a:shade val="63000"/>
                  <a:satMod val="160000"/>
                </a:srgbClr>
              </a:gs>
              <a:gs pos="100000">
                <a:srgbClr val="0C377B">
                  <a:tint val="99555"/>
                  <a:satMod val="155000"/>
                </a:srgbClr>
              </a:gs>
            </a:gsLst>
            <a:lin ang="5400000" scaled="1"/>
          </a:gradFill>
          <a:ln w="9525" cap="flat" cmpd="sng" algn="ctr">
            <a:solidFill>
              <a:srgbClr val="0C377B">
                <a:shade val="60000"/>
                <a:satMod val="300000"/>
              </a:srgbClr>
            </a:solidFill>
            <a:prstDash val="solid"/>
          </a:ln>
          <a:effectLst>
            <a:glow rad="70000">
              <a:srgbClr val="0C377B">
                <a:tint val="30000"/>
                <a:shade val="95000"/>
                <a:satMod val="300000"/>
                <a:alpha val="50000"/>
              </a:srgbClr>
            </a:glow>
          </a:effectLst>
        </p:spPr>
        <p:txBody>
          <a:bodyPr rtlCol="0" anchor="ctr"/>
          <a:lstStyle/>
          <a:p>
            <a:pPr algn="ctr" fontAlgn="auto">
              <a:spcBef>
                <a:spcPts val="0"/>
              </a:spcBef>
              <a:spcAft>
                <a:spcPts val="0"/>
              </a:spcAft>
              <a:defRPr/>
            </a:pPr>
            <a:r>
              <a:rPr lang="fa-IR" sz="1600" kern="0" dirty="0" smtClean="0">
                <a:solidFill>
                  <a:srgbClr val="FFFFFF"/>
                </a:solidFill>
                <a:latin typeface="Arial"/>
                <a:cs typeface="B Titr" pitchFamily="2" charset="-78"/>
              </a:rPr>
              <a:t>جستجوی دانش پیشین</a:t>
            </a:r>
            <a:endParaRPr lang="de-CH" sz="1600" kern="0" dirty="0" smtClean="0">
              <a:solidFill>
                <a:srgbClr val="FFFFFF"/>
              </a:solidFill>
              <a:latin typeface="Arial"/>
              <a:cs typeface="B Titr" pitchFamily="2" charset="-78"/>
            </a:endParaRPr>
          </a:p>
        </p:txBody>
      </p:sp>
      <p:sp>
        <p:nvSpPr>
          <p:cNvPr id="7" name="Pentagon 6"/>
          <p:cNvSpPr/>
          <p:nvPr/>
        </p:nvSpPr>
        <p:spPr>
          <a:xfrm>
            <a:off x="4590194" y="3684710"/>
            <a:ext cx="1041993" cy="774684"/>
          </a:xfrm>
          <a:prstGeom prst="homePlate">
            <a:avLst>
              <a:gd name="adj" fmla="val 6934"/>
            </a:avLst>
          </a:prstGeom>
          <a:gradFill rotWithShape="1">
            <a:gsLst>
              <a:gs pos="0">
                <a:srgbClr val="0C377B">
                  <a:tint val="73000"/>
                  <a:satMod val="150000"/>
                </a:srgbClr>
              </a:gs>
              <a:gs pos="25000">
                <a:srgbClr val="0C377B">
                  <a:tint val="96000"/>
                  <a:shade val="80000"/>
                  <a:satMod val="105000"/>
                </a:srgbClr>
              </a:gs>
              <a:gs pos="38000">
                <a:srgbClr val="0C377B">
                  <a:tint val="96000"/>
                  <a:shade val="59000"/>
                  <a:satMod val="120000"/>
                </a:srgbClr>
              </a:gs>
              <a:gs pos="55000">
                <a:srgbClr val="0C377B">
                  <a:shade val="57000"/>
                  <a:satMod val="120000"/>
                </a:srgbClr>
              </a:gs>
              <a:gs pos="80000">
                <a:srgbClr val="0C377B">
                  <a:shade val="56000"/>
                  <a:satMod val="145000"/>
                </a:srgbClr>
              </a:gs>
              <a:gs pos="88000">
                <a:srgbClr val="0C377B">
                  <a:shade val="63000"/>
                  <a:satMod val="160000"/>
                </a:srgbClr>
              </a:gs>
              <a:gs pos="100000">
                <a:srgbClr val="0C377B">
                  <a:tint val="99555"/>
                  <a:satMod val="155000"/>
                </a:srgbClr>
              </a:gs>
            </a:gsLst>
            <a:lin ang="5400000" scaled="1"/>
          </a:gradFill>
          <a:ln w="9525" cap="flat" cmpd="sng" algn="ctr">
            <a:solidFill>
              <a:srgbClr val="0C377B">
                <a:shade val="60000"/>
                <a:satMod val="300000"/>
              </a:srgbClr>
            </a:solidFill>
            <a:prstDash val="solid"/>
          </a:ln>
          <a:effectLst>
            <a:glow rad="70000">
              <a:srgbClr val="0C377B">
                <a:tint val="30000"/>
                <a:shade val="95000"/>
                <a:satMod val="300000"/>
                <a:alpha val="50000"/>
              </a:srgbClr>
            </a:glow>
          </a:effectLst>
        </p:spPr>
        <p:txBody>
          <a:bodyPr rtlCol="0" anchor="ctr"/>
          <a:lstStyle/>
          <a:p>
            <a:pPr algn="ctr" fontAlgn="auto">
              <a:spcBef>
                <a:spcPts val="0"/>
              </a:spcBef>
              <a:spcAft>
                <a:spcPts val="0"/>
              </a:spcAft>
              <a:defRPr/>
            </a:pPr>
            <a:r>
              <a:rPr lang="fa-IR" sz="1600" kern="0" dirty="0" smtClean="0">
                <a:solidFill>
                  <a:srgbClr val="FFFFFF"/>
                </a:solidFill>
                <a:latin typeface="Arial"/>
                <a:cs typeface="B Titr" pitchFamily="2" charset="-78"/>
              </a:rPr>
              <a:t>تهیه پیش نویس</a:t>
            </a:r>
            <a:endParaRPr lang="de-CH" sz="1600" kern="0" dirty="0" smtClean="0">
              <a:solidFill>
                <a:srgbClr val="FFFFFF"/>
              </a:solidFill>
              <a:latin typeface="Arial"/>
              <a:cs typeface="B Titr" pitchFamily="2" charset="-78"/>
            </a:endParaRPr>
          </a:p>
        </p:txBody>
      </p:sp>
      <p:sp>
        <p:nvSpPr>
          <p:cNvPr id="8" name="Oval 7"/>
          <p:cNvSpPr/>
          <p:nvPr/>
        </p:nvSpPr>
        <p:spPr>
          <a:xfrm>
            <a:off x="8121630" y="5228982"/>
            <a:ext cx="173192" cy="155135"/>
          </a:xfrm>
          <a:prstGeom prst="ellipse">
            <a:avLst/>
          </a:prstGeom>
          <a:solidFill>
            <a:srgbClr val="FF0000"/>
          </a:solidFill>
          <a:ln w="9525" cap="flat" cmpd="sng" algn="ctr">
            <a:solidFill>
              <a:srgbClr val="DDDDDD">
                <a:shade val="60000"/>
                <a:satMod val="300000"/>
              </a:srgbClr>
            </a:solidFill>
            <a:prstDash val="solid"/>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cxnSp>
        <p:nvCxnSpPr>
          <p:cNvPr id="9" name="Straight Arrow Connector 8"/>
          <p:cNvCxnSpPr/>
          <p:nvPr/>
        </p:nvCxnSpPr>
        <p:spPr>
          <a:xfrm>
            <a:off x="8208226" y="4170666"/>
            <a:ext cx="0" cy="1135883"/>
          </a:xfrm>
          <a:prstGeom prst="straightConnector1">
            <a:avLst/>
          </a:prstGeom>
          <a:noFill/>
          <a:ln w="19050" cap="flat" cmpd="sng" algn="ctr">
            <a:solidFill>
              <a:srgbClr val="5F5F5F"/>
            </a:solidFill>
            <a:prstDash val="solid"/>
            <a:tailEnd type="arrow"/>
          </a:ln>
          <a:effectLst>
            <a:glow rad="63500">
              <a:srgbClr val="5F5F5F">
                <a:tint val="30000"/>
                <a:shade val="95000"/>
                <a:satMod val="300000"/>
                <a:alpha val="50000"/>
              </a:srgbClr>
            </a:glow>
          </a:effectLst>
        </p:spPr>
      </p:cxnSp>
      <p:sp>
        <p:nvSpPr>
          <p:cNvPr id="10" name="Pentagon 9"/>
          <p:cNvSpPr/>
          <p:nvPr/>
        </p:nvSpPr>
        <p:spPr>
          <a:xfrm>
            <a:off x="3191881" y="2428270"/>
            <a:ext cx="1259137" cy="2046543"/>
          </a:xfrm>
          <a:prstGeom prst="homePlate">
            <a:avLst>
              <a:gd name="adj" fmla="val 6934"/>
            </a:avLst>
          </a:prstGeom>
          <a:gradFill rotWithShape="1">
            <a:gsLst>
              <a:gs pos="0">
                <a:srgbClr val="0C377B">
                  <a:tint val="73000"/>
                  <a:satMod val="150000"/>
                </a:srgbClr>
              </a:gs>
              <a:gs pos="25000">
                <a:srgbClr val="0C377B">
                  <a:tint val="96000"/>
                  <a:shade val="80000"/>
                  <a:satMod val="105000"/>
                </a:srgbClr>
              </a:gs>
              <a:gs pos="38000">
                <a:srgbClr val="0C377B">
                  <a:tint val="96000"/>
                  <a:shade val="59000"/>
                  <a:satMod val="120000"/>
                </a:srgbClr>
              </a:gs>
              <a:gs pos="55000">
                <a:srgbClr val="0C377B">
                  <a:shade val="57000"/>
                  <a:satMod val="120000"/>
                </a:srgbClr>
              </a:gs>
              <a:gs pos="80000">
                <a:srgbClr val="0C377B">
                  <a:shade val="56000"/>
                  <a:satMod val="145000"/>
                </a:srgbClr>
              </a:gs>
              <a:gs pos="88000">
                <a:srgbClr val="0C377B">
                  <a:shade val="63000"/>
                  <a:satMod val="160000"/>
                </a:srgbClr>
              </a:gs>
              <a:gs pos="100000">
                <a:srgbClr val="0C377B">
                  <a:tint val="99555"/>
                  <a:satMod val="155000"/>
                </a:srgbClr>
              </a:gs>
            </a:gsLst>
            <a:lin ang="5400000" scaled="1"/>
          </a:gradFill>
          <a:ln w="9525" cap="flat" cmpd="sng" algn="ctr">
            <a:solidFill>
              <a:srgbClr val="0C377B">
                <a:shade val="60000"/>
                <a:satMod val="300000"/>
              </a:srgbClr>
            </a:solidFill>
            <a:prstDash val="solid"/>
          </a:ln>
          <a:effectLst>
            <a:glow rad="70000">
              <a:srgbClr val="0C377B">
                <a:tint val="30000"/>
                <a:shade val="95000"/>
                <a:satMod val="300000"/>
                <a:alpha val="50000"/>
              </a:srgbClr>
            </a:glow>
          </a:effectLst>
        </p:spPr>
        <p:txBody>
          <a:bodyPr rtlCol="0" anchor="ctr"/>
          <a:lstStyle/>
          <a:p>
            <a:pPr algn="ctr" fontAlgn="auto">
              <a:spcBef>
                <a:spcPts val="0"/>
              </a:spcBef>
              <a:spcAft>
                <a:spcPts val="0"/>
              </a:spcAft>
              <a:defRPr/>
            </a:pPr>
            <a:r>
              <a:rPr lang="fa-IR" sz="1600" kern="0" dirty="0" smtClean="0">
                <a:solidFill>
                  <a:srgbClr val="FFFFFF"/>
                </a:solidFill>
                <a:latin typeface="Arial"/>
                <a:cs typeface="B Titr" pitchFamily="2" charset="-78"/>
              </a:rPr>
              <a:t>ارزیابی</a:t>
            </a:r>
            <a:endParaRPr lang="en-GB" sz="1600" kern="0" dirty="0">
              <a:solidFill>
                <a:srgbClr val="FFFFFF"/>
              </a:solidFill>
              <a:latin typeface="Arial"/>
              <a:cs typeface="B Titr" pitchFamily="2" charset="-78"/>
            </a:endParaRPr>
          </a:p>
        </p:txBody>
      </p:sp>
      <p:sp>
        <p:nvSpPr>
          <p:cNvPr id="11" name="Pentagon 10"/>
          <p:cNvSpPr/>
          <p:nvPr/>
        </p:nvSpPr>
        <p:spPr>
          <a:xfrm>
            <a:off x="5762847" y="2428270"/>
            <a:ext cx="1151287" cy="2047290"/>
          </a:xfrm>
          <a:prstGeom prst="homePlate">
            <a:avLst>
              <a:gd name="adj" fmla="val 6934"/>
            </a:avLst>
          </a:prstGeom>
          <a:gradFill rotWithShape="1">
            <a:gsLst>
              <a:gs pos="0">
                <a:srgbClr val="0C377B">
                  <a:tint val="73000"/>
                  <a:satMod val="150000"/>
                </a:srgbClr>
              </a:gs>
              <a:gs pos="25000">
                <a:srgbClr val="0C377B">
                  <a:tint val="96000"/>
                  <a:shade val="80000"/>
                  <a:satMod val="105000"/>
                </a:srgbClr>
              </a:gs>
              <a:gs pos="38000">
                <a:srgbClr val="0C377B">
                  <a:tint val="96000"/>
                  <a:shade val="59000"/>
                  <a:satMod val="120000"/>
                </a:srgbClr>
              </a:gs>
              <a:gs pos="55000">
                <a:srgbClr val="0C377B">
                  <a:shade val="57000"/>
                  <a:satMod val="120000"/>
                </a:srgbClr>
              </a:gs>
              <a:gs pos="80000">
                <a:srgbClr val="0C377B">
                  <a:shade val="56000"/>
                  <a:satMod val="145000"/>
                </a:srgbClr>
              </a:gs>
              <a:gs pos="88000">
                <a:srgbClr val="0C377B">
                  <a:shade val="63000"/>
                  <a:satMod val="160000"/>
                </a:srgbClr>
              </a:gs>
              <a:gs pos="100000">
                <a:srgbClr val="0C377B">
                  <a:tint val="99555"/>
                  <a:satMod val="155000"/>
                </a:srgbClr>
              </a:gs>
            </a:gsLst>
            <a:lin ang="5400000" scaled="1"/>
          </a:gradFill>
          <a:ln w="9525" cap="flat" cmpd="sng" algn="ctr">
            <a:solidFill>
              <a:srgbClr val="0C377B">
                <a:shade val="60000"/>
                <a:satMod val="300000"/>
              </a:srgbClr>
            </a:solidFill>
            <a:prstDash val="solid"/>
          </a:ln>
          <a:effectLst>
            <a:glow rad="70000">
              <a:srgbClr val="0C377B">
                <a:tint val="30000"/>
                <a:shade val="95000"/>
                <a:satMod val="300000"/>
                <a:alpha val="50000"/>
              </a:srgbClr>
            </a:glow>
          </a:effectLst>
        </p:spPr>
        <p:txBody>
          <a:bodyPr rtlCol="0" anchor="ctr"/>
          <a:lstStyle/>
          <a:p>
            <a:pPr algn="ctr" fontAlgn="auto">
              <a:spcBef>
                <a:spcPts val="0"/>
              </a:spcBef>
              <a:spcAft>
                <a:spcPts val="0"/>
              </a:spcAft>
              <a:defRPr/>
            </a:pPr>
            <a:r>
              <a:rPr lang="fa-IR" sz="1600" kern="0" dirty="0" smtClean="0">
                <a:solidFill>
                  <a:srgbClr val="FFFFFF"/>
                </a:solidFill>
                <a:latin typeface="Arial"/>
                <a:cs typeface="B Titr" pitchFamily="2" charset="-78"/>
              </a:rPr>
              <a:t>بازنگری</a:t>
            </a:r>
            <a:endParaRPr lang="en-GB" sz="1600" kern="0" dirty="0">
              <a:solidFill>
                <a:srgbClr val="FFFFFF"/>
              </a:solidFill>
              <a:latin typeface="Arial"/>
              <a:cs typeface="B Titr" pitchFamily="2" charset="-78"/>
            </a:endParaRPr>
          </a:p>
        </p:txBody>
      </p:sp>
      <p:sp>
        <p:nvSpPr>
          <p:cNvPr id="12" name="Pentagon 11"/>
          <p:cNvSpPr/>
          <p:nvPr/>
        </p:nvSpPr>
        <p:spPr>
          <a:xfrm>
            <a:off x="7017962" y="3705757"/>
            <a:ext cx="1190264" cy="774684"/>
          </a:xfrm>
          <a:prstGeom prst="homePlate">
            <a:avLst>
              <a:gd name="adj" fmla="val 6934"/>
            </a:avLst>
          </a:prstGeom>
          <a:gradFill rotWithShape="1">
            <a:gsLst>
              <a:gs pos="0">
                <a:srgbClr val="0C377B">
                  <a:tint val="73000"/>
                  <a:satMod val="150000"/>
                </a:srgbClr>
              </a:gs>
              <a:gs pos="25000">
                <a:srgbClr val="0C377B">
                  <a:tint val="96000"/>
                  <a:shade val="80000"/>
                  <a:satMod val="105000"/>
                </a:srgbClr>
              </a:gs>
              <a:gs pos="38000">
                <a:srgbClr val="0C377B">
                  <a:tint val="96000"/>
                  <a:shade val="59000"/>
                  <a:satMod val="120000"/>
                </a:srgbClr>
              </a:gs>
              <a:gs pos="55000">
                <a:srgbClr val="0C377B">
                  <a:shade val="57000"/>
                  <a:satMod val="120000"/>
                </a:srgbClr>
              </a:gs>
              <a:gs pos="80000">
                <a:srgbClr val="0C377B">
                  <a:shade val="56000"/>
                  <a:satMod val="145000"/>
                </a:srgbClr>
              </a:gs>
              <a:gs pos="88000">
                <a:srgbClr val="0C377B">
                  <a:shade val="63000"/>
                  <a:satMod val="160000"/>
                </a:srgbClr>
              </a:gs>
              <a:gs pos="100000">
                <a:srgbClr val="0C377B">
                  <a:tint val="99555"/>
                  <a:satMod val="155000"/>
                </a:srgbClr>
              </a:gs>
            </a:gsLst>
            <a:lin ang="5400000" scaled="1"/>
          </a:gradFill>
          <a:ln w="9525" cap="flat" cmpd="sng" algn="ctr">
            <a:solidFill>
              <a:srgbClr val="0C377B">
                <a:shade val="60000"/>
                <a:satMod val="300000"/>
              </a:srgbClr>
            </a:solidFill>
            <a:prstDash val="solid"/>
          </a:ln>
          <a:effectLst>
            <a:glow rad="70000">
              <a:srgbClr val="0C377B">
                <a:tint val="30000"/>
                <a:shade val="95000"/>
                <a:satMod val="300000"/>
                <a:alpha val="50000"/>
              </a:srgbClr>
            </a:glow>
          </a:effectLst>
        </p:spPr>
        <p:txBody>
          <a:bodyPr rtlCol="0" anchor="ctr"/>
          <a:lstStyle/>
          <a:p>
            <a:pPr algn="ctr" fontAlgn="auto">
              <a:spcBef>
                <a:spcPts val="0"/>
              </a:spcBef>
              <a:spcAft>
                <a:spcPts val="0"/>
              </a:spcAft>
              <a:defRPr/>
            </a:pPr>
            <a:r>
              <a:rPr lang="fa-IR" sz="1600" kern="0" dirty="0" smtClean="0">
                <a:solidFill>
                  <a:srgbClr val="FFFFFF"/>
                </a:solidFill>
                <a:latin typeface="Arial"/>
                <a:cs typeface="B Titr" pitchFamily="2" charset="-78"/>
              </a:rPr>
              <a:t>فایلینگ</a:t>
            </a:r>
            <a:br>
              <a:rPr lang="fa-IR" sz="1600" kern="0" dirty="0" smtClean="0">
                <a:solidFill>
                  <a:srgbClr val="FFFFFF"/>
                </a:solidFill>
                <a:latin typeface="Arial"/>
                <a:cs typeface="B Titr" pitchFamily="2" charset="-78"/>
              </a:rPr>
            </a:br>
            <a:r>
              <a:rPr lang="fa-IR" sz="1600" kern="0" dirty="0" smtClean="0">
                <a:solidFill>
                  <a:srgbClr val="FFFFFF"/>
                </a:solidFill>
                <a:latin typeface="Arial"/>
                <a:cs typeface="B Titr" pitchFamily="2" charset="-78"/>
              </a:rPr>
              <a:t>(درخواست)</a:t>
            </a:r>
            <a:endParaRPr lang="de-CH" sz="1600" kern="0" dirty="0" smtClean="0">
              <a:solidFill>
                <a:srgbClr val="FFFFFF"/>
              </a:solidFill>
              <a:latin typeface="Arial"/>
              <a:cs typeface="B Titr" pitchFamily="2" charset="-78"/>
            </a:endParaRPr>
          </a:p>
        </p:txBody>
      </p:sp>
      <p:sp>
        <p:nvSpPr>
          <p:cNvPr id="13" name="TextBox 12"/>
          <p:cNvSpPr txBox="1"/>
          <p:nvPr/>
        </p:nvSpPr>
        <p:spPr>
          <a:xfrm>
            <a:off x="6949297" y="5427930"/>
            <a:ext cx="2282997" cy="400110"/>
          </a:xfrm>
          <a:prstGeom prst="rect">
            <a:avLst/>
          </a:prstGeom>
          <a:noFill/>
        </p:spPr>
        <p:txBody>
          <a:bodyPr wrap="none" rtlCol="0">
            <a:spAutoFit/>
          </a:bodyPr>
          <a:lstStyle/>
          <a:p>
            <a:pPr algn="ctr" fontAlgn="auto">
              <a:spcBef>
                <a:spcPts val="0"/>
              </a:spcBef>
              <a:spcAft>
                <a:spcPts val="0"/>
              </a:spcAft>
              <a:defRPr/>
            </a:pPr>
            <a:r>
              <a:rPr lang="fa-IR" sz="2000" kern="0" dirty="0" smtClean="0">
                <a:solidFill>
                  <a:srgbClr val="0C377B"/>
                </a:solidFill>
                <a:latin typeface="Calibri"/>
                <a:cs typeface="B Titr" pitchFamily="2" charset="-78"/>
              </a:rPr>
              <a:t>تاریخ فایل (درخواست)</a:t>
            </a:r>
            <a:endParaRPr lang="en-GB" sz="2000" kern="0" dirty="0">
              <a:solidFill>
                <a:srgbClr val="0C377B"/>
              </a:solidFill>
              <a:latin typeface="Calibri"/>
              <a:cs typeface="B Titr" pitchFamily="2" charset="-78"/>
            </a:endParaRPr>
          </a:p>
        </p:txBody>
      </p:sp>
      <p:sp>
        <p:nvSpPr>
          <p:cNvPr id="15" name="TextBox 14"/>
          <p:cNvSpPr txBox="1"/>
          <p:nvPr/>
        </p:nvSpPr>
        <p:spPr>
          <a:xfrm>
            <a:off x="457200" y="304800"/>
            <a:ext cx="8153400" cy="707886"/>
          </a:xfrm>
          <a:prstGeom prst="rect">
            <a:avLst/>
          </a:prstGeom>
          <a:noFill/>
        </p:spPr>
        <p:txBody>
          <a:bodyPr wrap="square" rtlCol="0">
            <a:spAutoFit/>
          </a:bodyPr>
          <a:lstStyle/>
          <a:p>
            <a:pPr algn="ctr" rtl="1" fontAlgn="auto">
              <a:spcBef>
                <a:spcPts val="0"/>
              </a:spcBef>
              <a:spcAft>
                <a:spcPts val="0"/>
              </a:spcAft>
            </a:pPr>
            <a:r>
              <a:rPr lang="fa-IR" sz="4000" dirty="0" smtClean="0">
                <a:solidFill>
                  <a:srgbClr val="C00000"/>
                </a:solidFill>
                <a:effectLst>
                  <a:outerShdw blurRad="38100" dist="38100" dir="2700000" algn="tl">
                    <a:srgbClr val="000000">
                      <a:alpha val="43137"/>
                    </a:srgbClr>
                  </a:outerShdw>
                </a:effectLst>
                <a:latin typeface="Calibri"/>
                <a:cs typeface="B Titr" pitchFamily="2" charset="-78"/>
              </a:rPr>
              <a:t>فرآیند ثبت اختراع</a:t>
            </a:r>
            <a:endParaRPr lang="en-US" sz="4000" dirty="0">
              <a:solidFill>
                <a:srgbClr val="C00000"/>
              </a:solidFill>
              <a:effectLst>
                <a:outerShdw blurRad="38100" dist="38100" dir="2700000" algn="tl">
                  <a:srgbClr val="000000">
                    <a:alpha val="43137"/>
                  </a:srgbClr>
                </a:outerShdw>
              </a:effectLst>
              <a:latin typeface="Calibri"/>
              <a:cs typeface="B Titr" pitchFamily="2" charset="-78"/>
            </a:endParaRPr>
          </a:p>
        </p:txBody>
      </p:sp>
      <p:sp>
        <p:nvSpPr>
          <p:cNvPr id="16" name="Right Arrow 15"/>
          <p:cNvSpPr/>
          <p:nvPr/>
        </p:nvSpPr>
        <p:spPr>
          <a:xfrm>
            <a:off x="8294822" y="4745417"/>
            <a:ext cx="675985" cy="44725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17" name="Right Arrow 16"/>
          <p:cNvSpPr/>
          <p:nvPr/>
        </p:nvSpPr>
        <p:spPr>
          <a:xfrm rot="10800000">
            <a:off x="7437256" y="4745416"/>
            <a:ext cx="675985" cy="44725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Tree>
    <p:extLst>
      <p:ext uri="{BB962C8B-B14F-4D97-AF65-F5344CB8AC3E}">
        <p14:creationId xmlns:p14="http://schemas.microsoft.com/office/powerpoint/2010/main" val="37127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5954"/>
            <a:ext cx="6447501" cy="1016782"/>
          </a:xfrm>
        </p:spPr>
        <p:txBody>
          <a:bodyPr>
            <a:normAutofit/>
          </a:bodyPr>
          <a:lstStyle/>
          <a:p>
            <a:pPr algn="ctr" rtl="1"/>
            <a:r>
              <a:rPr lang="fa-IR" dirty="0">
                <a:ln w="9000" cmpd="sng">
                  <a:solidFill>
                    <a:schemeClr val="accent4">
                      <a:shade val="50000"/>
                      <a:satMod val="120000"/>
                    </a:schemeClr>
                  </a:solidFill>
                  <a:prstDash val="solid"/>
                </a:ln>
                <a:latin typeface="+mn-lt"/>
                <a:ea typeface="+mn-ea"/>
                <a:cs typeface="B Titr" pitchFamily="2" charset="-78"/>
              </a:rPr>
              <a:t>استراتژی های </a:t>
            </a:r>
            <a:r>
              <a:rPr lang="fa-IR" dirty="0" smtClean="0">
                <a:ln w="9000" cmpd="sng">
                  <a:solidFill>
                    <a:schemeClr val="accent4">
                      <a:shade val="50000"/>
                      <a:satMod val="120000"/>
                    </a:schemeClr>
                  </a:solidFill>
                  <a:prstDash val="solid"/>
                </a:ln>
                <a:latin typeface="+mn-lt"/>
                <a:ea typeface="+mn-ea"/>
                <a:cs typeface="B Titr" pitchFamily="2" charset="-78"/>
              </a:rPr>
              <a:t>جستجوی پتنت</a:t>
            </a:r>
            <a:r>
              <a:rPr lang="fa-IR" dirty="0">
                <a:ln w="9000" cmpd="sng">
                  <a:solidFill>
                    <a:schemeClr val="accent4">
                      <a:shade val="50000"/>
                      <a:satMod val="120000"/>
                    </a:schemeClr>
                  </a:solidFill>
                  <a:prstDash val="solid"/>
                </a:ln>
                <a:latin typeface="+mn-lt"/>
                <a:ea typeface="+mn-ea"/>
                <a:cs typeface="B Titr" pitchFamily="2" charset="-78"/>
              </a:rPr>
              <a:t>؛</a:t>
            </a:r>
            <a:endParaRPr lang="en-US" dirty="0">
              <a:ln w="9000" cmpd="sng">
                <a:solidFill>
                  <a:schemeClr val="accent4">
                    <a:shade val="50000"/>
                    <a:satMod val="120000"/>
                  </a:schemeClr>
                </a:solidFill>
                <a:prstDash val="solid"/>
              </a:ln>
              <a:latin typeface="+mn-lt"/>
              <a:ea typeface="+mn-ea"/>
              <a:cs typeface="B Titr" pitchFamily="2" charset="-78"/>
            </a:endParaRPr>
          </a:p>
        </p:txBody>
      </p:sp>
      <p:sp>
        <p:nvSpPr>
          <p:cNvPr id="3" name="Content Placeholder 2"/>
          <p:cNvSpPr>
            <a:spLocks noGrp="1"/>
          </p:cNvSpPr>
          <p:nvPr>
            <p:ph sz="quarter" idx="1"/>
          </p:nvPr>
        </p:nvSpPr>
        <p:spPr>
          <a:xfrm>
            <a:off x="323528" y="1484785"/>
            <a:ext cx="8424936" cy="1656184"/>
          </a:xfrm>
        </p:spPr>
        <p:txBody>
          <a:bodyPr>
            <a:normAutofit/>
          </a:bodyPr>
          <a:lstStyle/>
          <a:p>
            <a:pPr marL="0" indent="0">
              <a:buNone/>
            </a:pPr>
            <a:r>
              <a:rPr lang="en-US" sz="2400" b="1" dirty="0" smtClean="0">
                <a:solidFill>
                  <a:srgbClr val="00B050"/>
                </a:solidFill>
                <a:latin typeface="HelveticaNeueLTStd-MdIt"/>
              </a:rPr>
              <a:t>Search </a:t>
            </a:r>
            <a:r>
              <a:rPr lang="en-US" sz="2400" b="1" dirty="0">
                <a:solidFill>
                  <a:srgbClr val="00B050"/>
                </a:solidFill>
                <a:latin typeface="HelveticaNeueLTStd-MdIt"/>
              </a:rPr>
              <a:t>by </a:t>
            </a:r>
            <a:r>
              <a:rPr lang="en-US" sz="2400" b="1" dirty="0" smtClean="0">
                <a:solidFill>
                  <a:srgbClr val="00B050"/>
                </a:solidFill>
                <a:latin typeface="HelveticaNeueLTStd-MdIt"/>
              </a:rPr>
              <a:t>keyword:</a:t>
            </a:r>
          </a:p>
          <a:p>
            <a:pPr>
              <a:buFont typeface="Wingdings" panose="05000000000000000000" pitchFamily="2" charset="2"/>
              <a:buChar char="q"/>
            </a:pPr>
            <a:r>
              <a:rPr lang="en-US" dirty="0" smtClean="0">
                <a:solidFill>
                  <a:srgbClr val="000000"/>
                </a:solidFill>
                <a:latin typeface="HelveticaNeueLTStd-Md"/>
              </a:rPr>
              <a:t>Word </a:t>
            </a:r>
            <a:r>
              <a:rPr lang="en-US" dirty="0">
                <a:solidFill>
                  <a:srgbClr val="000000"/>
                </a:solidFill>
                <a:latin typeface="HelveticaNeueLTStd-Md"/>
              </a:rPr>
              <a:t>operators </a:t>
            </a:r>
            <a:r>
              <a:rPr lang="en-US" dirty="0">
                <a:solidFill>
                  <a:srgbClr val="000000"/>
                </a:solidFill>
                <a:latin typeface="HelveticaNeueLTStd-Lt"/>
              </a:rPr>
              <a:t>(Boolean operators</a:t>
            </a:r>
            <a:r>
              <a:rPr lang="en-US" dirty="0" smtClean="0">
                <a:solidFill>
                  <a:srgbClr val="000000"/>
                </a:solidFill>
                <a:latin typeface="HelveticaNeueLTStd-Lt"/>
              </a:rPr>
              <a:t>):  </a:t>
            </a:r>
            <a:r>
              <a:rPr lang="en-US" dirty="0" smtClean="0">
                <a:solidFill>
                  <a:srgbClr val="FF0000"/>
                </a:solidFill>
                <a:latin typeface="HelveticaNeueLTStd-Lt"/>
              </a:rPr>
              <a:t>“AND</a:t>
            </a:r>
            <a:r>
              <a:rPr lang="en-US" dirty="0">
                <a:solidFill>
                  <a:srgbClr val="FF0000"/>
                </a:solidFill>
                <a:latin typeface="HelveticaNeueLTStd-Lt"/>
              </a:rPr>
              <a:t>”</a:t>
            </a:r>
            <a:r>
              <a:rPr lang="en-US" dirty="0">
                <a:solidFill>
                  <a:srgbClr val="000000"/>
                </a:solidFill>
                <a:latin typeface="HelveticaNeueLTStd-Lt"/>
              </a:rPr>
              <a:t>, “ANDNOT” (or simply </a:t>
            </a:r>
            <a:r>
              <a:rPr lang="en-US" dirty="0">
                <a:solidFill>
                  <a:srgbClr val="FF0000"/>
                </a:solidFill>
                <a:latin typeface="HelveticaNeueLTStd-Lt"/>
              </a:rPr>
              <a:t>“NOT”</a:t>
            </a:r>
            <a:r>
              <a:rPr lang="en-US" dirty="0">
                <a:solidFill>
                  <a:srgbClr val="000000"/>
                </a:solidFill>
                <a:latin typeface="HelveticaNeueLTStd-Lt"/>
              </a:rPr>
              <a:t>), “</a:t>
            </a:r>
            <a:r>
              <a:rPr lang="en-US" dirty="0">
                <a:solidFill>
                  <a:srgbClr val="FF0000"/>
                </a:solidFill>
                <a:latin typeface="HelveticaNeueLTStd-Lt"/>
              </a:rPr>
              <a:t>OR</a:t>
            </a:r>
            <a:r>
              <a:rPr lang="en-US" dirty="0">
                <a:solidFill>
                  <a:srgbClr val="000000"/>
                </a:solidFill>
                <a:latin typeface="HelveticaNeueLTStd-Lt"/>
              </a:rPr>
              <a:t>”</a:t>
            </a:r>
            <a:r>
              <a:rPr lang="en-US" dirty="0">
                <a:solidFill>
                  <a:schemeClr val="bg1"/>
                </a:solidFill>
                <a:latin typeface="HelveticaNeueLTStd-Lt"/>
              </a:rPr>
              <a:t>, </a:t>
            </a:r>
            <a:r>
              <a:rPr lang="en-US" dirty="0">
                <a:solidFill>
                  <a:srgbClr val="000000"/>
                </a:solidFill>
                <a:latin typeface="HelveticaNeueLTStd-Lt"/>
              </a:rPr>
              <a:t>“</a:t>
            </a:r>
            <a:r>
              <a:rPr lang="en-US" dirty="0">
                <a:solidFill>
                  <a:srgbClr val="FF0000"/>
                </a:solidFill>
                <a:latin typeface="HelveticaNeueLTStd-Lt"/>
              </a:rPr>
              <a:t>XOR</a:t>
            </a:r>
            <a:r>
              <a:rPr lang="en-US" dirty="0">
                <a:solidFill>
                  <a:srgbClr val="000000"/>
                </a:solidFill>
                <a:latin typeface="HelveticaNeueLTStd-Lt"/>
              </a:rPr>
              <a:t>”, and “</a:t>
            </a:r>
            <a:r>
              <a:rPr lang="en-US" dirty="0">
                <a:solidFill>
                  <a:srgbClr val="FF0000"/>
                </a:solidFill>
                <a:latin typeface="HelveticaNeueLTStd-Lt"/>
              </a:rPr>
              <a:t>NEAR</a:t>
            </a:r>
            <a:r>
              <a:rPr lang="en-US" dirty="0" smtClean="0">
                <a:solidFill>
                  <a:srgbClr val="000000"/>
                </a:solidFill>
                <a:latin typeface="HelveticaNeueLTStd-Lt"/>
              </a:rPr>
              <a:t>” </a:t>
            </a:r>
          </a:p>
          <a:p>
            <a:pPr marL="0" indent="0">
              <a:buNone/>
            </a:pPr>
            <a:endParaRPr lang="en-US" b="1" dirty="0">
              <a:solidFill>
                <a:srgbClr val="00B050"/>
              </a:solidFill>
            </a:endParaRPr>
          </a:p>
        </p:txBody>
      </p:sp>
      <p:sp>
        <p:nvSpPr>
          <p:cNvPr id="5" name="Slide Number Placeholder 4"/>
          <p:cNvSpPr>
            <a:spLocks noGrp="1"/>
          </p:cNvSpPr>
          <p:nvPr>
            <p:ph type="sldNum" sz="quarter" idx="15"/>
          </p:nvPr>
        </p:nvSpPr>
        <p:spPr/>
        <p:txBody>
          <a:bodyPr/>
          <a:lstStyle/>
          <a:p>
            <a:fld id="{C14CCBBD-D111-4F22-BF9B-3F3ABAFB2E50}" type="slidenum">
              <a:rPr lang="en-US" smtClean="0"/>
              <a:t>40</a:t>
            </a:fld>
            <a:endParaRPr lang="en-US"/>
          </a:p>
        </p:txBody>
      </p:sp>
      <p:pic>
        <p:nvPicPr>
          <p:cNvPr id="7" name="Picture 6"/>
          <p:cNvPicPr>
            <a:picLocks noChangeAspect="1"/>
          </p:cNvPicPr>
          <p:nvPr/>
        </p:nvPicPr>
        <p:blipFill>
          <a:blip r:embed="rId2"/>
          <a:stretch>
            <a:fillRect/>
          </a:stretch>
        </p:blipFill>
        <p:spPr>
          <a:xfrm>
            <a:off x="683568" y="3096284"/>
            <a:ext cx="8053608" cy="3343238"/>
          </a:xfrm>
          <a:prstGeom prst="rect">
            <a:avLst/>
          </a:prstGeom>
        </p:spPr>
      </p:pic>
    </p:spTree>
    <p:extLst>
      <p:ext uri="{BB962C8B-B14F-4D97-AF65-F5344CB8AC3E}">
        <p14:creationId xmlns:p14="http://schemas.microsoft.com/office/powerpoint/2010/main" val="1661756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47730"/>
            <a:ext cx="8456487" cy="777014"/>
          </a:xfrm>
        </p:spPr>
        <p:txBody>
          <a:bodyPr>
            <a:normAutofit/>
          </a:bodyPr>
          <a:lstStyle/>
          <a:p>
            <a:pPr algn="ctr" rtl="1"/>
            <a:r>
              <a:rPr lang="fa-IR" dirty="0">
                <a:ln w="9000" cmpd="sng">
                  <a:solidFill>
                    <a:schemeClr val="accent4">
                      <a:shade val="50000"/>
                      <a:satMod val="120000"/>
                    </a:schemeClr>
                  </a:solidFill>
                  <a:prstDash val="solid"/>
                </a:ln>
                <a:latin typeface="+mn-lt"/>
                <a:ea typeface="+mn-ea"/>
                <a:cs typeface="B Titr" pitchFamily="2" charset="-78"/>
              </a:rPr>
              <a:t>استراتژی های </a:t>
            </a:r>
            <a:r>
              <a:rPr lang="fa-IR" dirty="0" smtClean="0">
                <a:ln w="9000" cmpd="sng">
                  <a:solidFill>
                    <a:schemeClr val="accent4">
                      <a:shade val="50000"/>
                      <a:satMod val="120000"/>
                    </a:schemeClr>
                  </a:solidFill>
                  <a:prstDash val="solid"/>
                </a:ln>
                <a:latin typeface="+mn-lt"/>
                <a:ea typeface="+mn-ea"/>
                <a:cs typeface="B Titr" pitchFamily="2" charset="-78"/>
              </a:rPr>
              <a:t>جستجوی پتنت</a:t>
            </a:r>
            <a:endParaRPr lang="en-US" dirty="0">
              <a:ln w="9000" cmpd="sng">
                <a:solidFill>
                  <a:schemeClr val="accent4">
                    <a:shade val="50000"/>
                    <a:satMod val="120000"/>
                  </a:schemeClr>
                </a:solidFill>
                <a:prstDash val="solid"/>
              </a:ln>
              <a:latin typeface="+mn-lt"/>
              <a:ea typeface="+mn-ea"/>
              <a:cs typeface="B Titr" pitchFamily="2" charset="-78"/>
            </a:endParaRPr>
          </a:p>
        </p:txBody>
      </p:sp>
      <p:sp>
        <p:nvSpPr>
          <p:cNvPr id="3" name="Content Placeholder 2"/>
          <p:cNvSpPr>
            <a:spLocks noGrp="1"/>
          </p:cNvSpPr>
          <p:nvPr>
            <p:ph sz="quarter" idx="1"/>
          </p:nvPr>
        </p:nvSpPr>
        <p:spPr>
          <a:xfrm>
            <a:off x="251520" y="1606365"/>
            <a:ext cx="8208912" cy="1689529"/>
          </a:xfrm>
        </p:spPr>
        <p:txBody>
          <a:bodyPr/>
          <a:lstStyle/>
          <a:p>
            <a:pPr marL="0" indent="0">
              <a:buNone/>
            </a:pPr>
            <a:r>
              <a:rPr lang="en-US" sz="2400" b="1" dirty="0" smtClean="0">
                <a:solidFill>
                  <a:srgbClr val="00B050"/>
                </a:solidFill>
                <a:latin typeface="HelveticaNeueLTStd-MdIt"/>
              </a:rPr>
              <a:t>Search </a:t>
            </a:r>
            <a:r>
              <a:rPr lang="en-US" sz="2400" b="1" dirty="0">
                <a:solidFill>
                  <a:srgbClr val="00B050"/>
                </a:solidFill>
                <a:latin typeface="HelveticaNeueLTStd-MdIt"/>
              </a:rPr>
              <a:t>by </a:t>
            </a:r>
            <a:r>
              <a:rPr lang="en-US" sz="2400" b="1" dirty="0" smtClean="0">
                <a:solidFill>
                  <a:srgbClr val="00B050"/>
                </a:solidFill>
                <a:latin typeface="HelveticaNeueLTStd-MdIt"/>
              </a:rPr>
              <a:t>keyword:</a:t>
            </a:r>
          </a:p>
          <a:p>
            <a:pPr>
              <a:buFont typeface="Wingdings" panose="05000000000000000000" pitchFamily="2" charset="2"/>
              <a:buChar char="q"/>
            </a:pPr>
            <a:r>
              <a:rPr lang="en-US" sz="2000" dirty="0" smtClean="0">
                <a:solidFill>
                  <a:srgbClr val="000000"/>
                </a:solidFill>
                <a:latin typeface="HelveticaNeueLTStd-Md"/>
              </a:rPr>
              <a:t>Truncation: By </a:t>
            </a:r>
            <a:r>
              <a:rPr lang="en-US" sz="2000" dirty="0" smtClean="0">
                <a:solidFill>
                  <a:srgbClr val="000000"/>
                </a:solidFill>
                <a:latin typeface="HelveticaNeueLTStd-Lt"/>
              </a:rPr>
              <a:t>using </a:t>
            </a:r>
            <a:r>
              <a:rPr lang="en-US" sz="2000" dirty="0">
                <a:solidFill>
                  <a:srgbClr val="000000"/>
                </a:solidFill>
                <a:latin typeface="HelveticaNeueLTStd-Lt"/>
              </a:rPr>
              <a:t>an operator </a:t>
            </a:r>
            <a:r>
              <a:rPr lang="en-US" sz="2000" dirty="0" smtClean="0">
                <a:solidFill>
                  <a:srgbClr val="000000"/>
                </a:solidFill>
                <a:latin typeface="HelveticaNeueLTStd-Lt"/>
              </a:rPr>
              <a:t>called a </a:t>
            </a:r>
            <a:r>
              <a:rPr lang="en-US" sz="2000" dirty="0">
                <a:solidFill>
                  <a:srgbClr val="FF0000"/>
                </a:solidFill>
                <a:latin typeface="HelveticaNeueLTStd-Lt"/>
              </a:rPr>
              <a:t>wildcard,</a:t>
            </a:r>
            <a:r>
              <a:rPr lang="en-US" sz="2000" dirty="0">
                <a:solidFill>
                  <a:srgbClr val="000000"/>
                </a:solidFill>
                <a:latin typeface="HelveticaNeueLTStd-Lt"/>
              </a:rPr>
              <a:t> </a:t>
            </a:r>
            <a:endParaRPr lang="en-US" sz="2000" dirty="0" smtClean="0">
              <a:solidFill>
                <a:srgbClr val="000000"/>
              </a:solidFill>
              <a:latin typeface="HelveticaNeueLTStd-Lt"/>
            </a:endParaRPr>
          </a:p>
          <a:p>
            <a:pPr marL="0" indent="0">
              <a:buNone/>
            </a:pPr>
            <a:r>
              <a:rPr lang="en-US" sz="2000" dirty="0">
                <a:solidFill>
                  <a:srgbClr val="000000"/>
                </a:solidFill>
                <a:latin typeface="HelveticaNeueLTStd-Lt"/>
              </a:rPr>
              <a:t> </a:t>
            </a:r>
            <a:r>
              <a:rPr lang="en-US" sz="2000" dirty="0" smtClean="0">
                <a:solidFill>
                  <a:srgbClr val="000000"/>
                </a:solidFill>
                <a:latin typeface="HelveticaNeueLTStd-Lt"/>
              </a:rPr>
              <a:t>   usually </a:t>
            </a:r>
            <a:r>
              <a:rPr lang="en-US" sz="2000" dirty="0">
                <a:solidFill>
                  <a:srgbClr val="000000"/>
                </a:solidFill>
                <a:latin typeface="HelveticaNeueLTStd-Lt"/>
              </a:rPr>
              <a:t>an asterisk </a:t>
            </a:r>
            <a:r>
              <a:rPr lang="en-US" sz="2000" dirty="0">
                <a:solidFill>
                  <a:srgbClr val="FF0000"/>
                </a:solidFill>
                <a:latin typeface="HelveticaNeueLTStd-Lt"/>
              </a:rPr>
              <a:t>(*)</a:t>
            </a:r>
            <a:r>
              <a:rPr lang="en-US" sz="2000" dirty="0">
                <a:solidFill>
                  <a:srgbClr val="000000"/>
                </a:solidFill>
                <a:latin typeface="HelveticaNeueLTStd-Lt"/>
              </a:rPr>
              <a:t>, question mark </a:t>
            </a:r>
            <a:r>
              <a:rPr lang="en-US" sz="2000" dirty="0">
                <a:solidFill>
                  <a:srgbClr val="FF0000"/>
                </a:solidFill>
                <a:latin typeface="HelveticaNeueLTStd-Lt"/>
              </a:rPr>
              <a:t>(?)</a:t>
            </a:r>
            <a:r>
              <a:rPr lang="en-US" sz="2000" dirty="0">
                <a:solidFill>
                  <a:srgbClr val="000000"/>
                </a:solidFill>
                <a:latin typeface="HelveticaNeueLTStd-Lt"/>
              </a:rPr>
              <a:t>, dollar sign </a:t>
            </a:r>
            <a:r>
              <a:rPr lang="en-US" sz="2000" dirty="0">
                <a:solidFill>
                  <a:srgbClr val="FF0000"/>
                </a:solidFill>
                <a:latin typeface="HelveticaNeueLTStd-Lt"/>
              </a:rPr>
              <a:t>($)</a:t>
            </a:r>
            <a:r>
              <a:rPr lang="en-US" sz="2000" dirty="0">
                <a:solidFill>
                  <a:srgbClr val="000000"/>
                </a:solidFill>
                <a:latin typeface="HelveticaNeueLTStd-Lt"/>
              </a:rPr>
              <a:t>,</a:t>
            </a:r>
            <a:br>
              <a:rPr lang="en-US" sz="2000" dirty="0">
                <a:solidFill>
                  <a:srgbClr val="000000"/>
                </a:solidFill>
                <a:latin typeface="HelveticaNeueLTStd-Lt"/>
              </a:rPr>
            </a:br>
            <a:r>
              <a:rPr lang="en-US" sz="2000" dirty="0" smtClean="0">
                <a:solidFill>
                  <a:srgbClr val="000000"/>
                </a:solidFill>
                <a:latin typeface="HelveticaNeueLTStd-Lt"/>
              </a:rPr>
              <a:t>    or </a:t>
            </a:r>
            <a:r>
              <a:rPr lang="en-US" sz="2000" dirty="0">
                <a:solidFill>
                  <a:srgbClr val="000000"/>
                </a:solidFill>
                <a:latin typeface="HelveticaNeueLTStd-Lt"/>
              </a:rPr>
              <a:t>percent sign </a:t>
            </a:r>
            <a:r>
              <a:rPr lang="en-US" sz="2000" dirty="0">
                <a:solidFill>
                  <a:srgbClr val="FF0000"/>
                </a:solidFill>
                <a:latin typeface="HelveticaNeueLTStd-Lt"/>
              </a:rPr>
              <a:t>(%)</a:t>
            </a:r>
            <a:endParaRPr lang="en-US" sz="2000" b="1" dirty="0" smtClean="0">
              <a:solidFill>
                <a:srgbClr val="FF0000"/>
              </a:solidFill>
              <a:latin typeface="HelveticaNeueLTStd-MdIt"/>
            </a:endParaRPr>
          </a:p>
          <a:p>
            <a:pPr marL="0" indent="0">
              <a:buNone/>
            </a:pPr>
            <a:endParaRPr lang="en-US" b="1" dirty="0">
              <a:solidFill>
                <a:srgbClr val="00B050"/>
              </a:solidFill>
            </a:endParaRPr>
          </a:p>
        </p:txBody>
      </p:sp>
      <p:sp>
        <p:nvSpPr>
          <p:cNvPr id="5" name="Slide Number Placeholder 4"/>
          <p:cNvSpPr>
            <a:spLocks noGrp="1"/>
          </p:cNvSpPr>
          <p:nvPr>
            <p:ph type="sldNum" sz="quarter" idx="15"/>
          </p:nvPr>
        </p:nvSpPr>
        <p:spPr/>
        <p:txBody>
          <a:bodyPr/>
          <a:lstStyle/>
          <a:p>
            <a:fld id="{C14CCBBD-D111-4F22-BF9B-3F3ABAFB2E50}" type="slidenum">
              <a:rPr lang="en-US" smtClean="0"/>
              <a:t>41</a:t>
            </a:fld>
            <a:endParaRPr lang="en-US"/>
          </a:p>
        </p:txBody>
      </p:sp>
      <p:pic>
        <p:nvPicPr>
          <p:cNvPr id="8" name="Picture 7"/>
          <p:cNvPicPr>
            <a:picLocks noChangeAspect="1"/>
          </p:cNvPicPr>
          <p:nvPr/>
        </p:nvPicPr>
        <p:blipFill>
          <a:blip r:embed="rId2"/>
          <a:stretch>
            <a:fillRect/>
          </a:stretch>
        </p:blipFill>
        <p:spPr>
          <a:xfrm>
            <a:off x="755576" y="3295894"/>
            <a:ext cx="7488832" cy="3174906"/>
          </a:xfrm>
          <a:prstGeom prst="rect">
            <a:avLst/>
          </a:prstGeom>
        </p:spPr>
      </p:pic>
    </p:spTree>
    <p:extLst>
      <p:ext uri="{BB962C8B-B14F-4D97-AF65-F5344CB8AC3E}">
        <p14:creationId xmlns:p14="http://schemas.microsoft.com/office/powerpoint/2010/main" val="2449478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08001" y="347731"/>
            <a:ext cx="6447501" cy="695459"/>
          </a:xfrm>
        </p:spPr>
        <p:txBody>
          <a:bodyPr>
            <a:noAutofit/>
          </a:bodyPr>
          <a:lstStyle/>
          <a:p>
            <a:pPr algn="r" rtl="1"/>
            <a:r>
              <a:rPr lang="fa-IR" dirty="0" smtClean="0">
                <a:ln w="9000" cmpd="sng">
                  <a:solidFill>
                    <a:schemeClr val="accent4">
                      <a:shade val="50000"/>
                      <a:satMod val="120000"/>
                    </a:schemeClr>
                  </a:solidFill>
                  <a:prstDash val="solid"/>
                </a:ln>
                <a:latin typeface="+mn-lt"/>
                <a:ea typeface="+mn-ea"/>
                <a:cs typeface="B Titr" pitchFamily="2" charset="-78"/>
              </a:rPr>
              <a:t>استراتژی های جستجوی پتنت</a:t>
            </a:r>
            <a:endParaRPr lang="en-US" dirty="0">
              <a:ln w="9000" cmpd="sng">
                <a:solidFill>
                  <a:schemeClr val="accent4">
                    <a:shade val="50000"/>
                    <a:satMod val="120000"/>
                  </a:schemeClr>
                </a:solidFill>
                <a:prstDash val="solid"/>
              </a:ln>
              <a:latin typeface="+mn-lt"/>
              <a:ea typeface="+mn-ea"/>
              <a:cs typeface="B Titr" pitchFamily="2" charset="-78"/>
            </a:endParaRPr>
          </a:p>
        </p:txBody>
      </p:sp>
      <p:sp>
        <p:nvSpPr>
          <p:cNvPr id="3" name="Content Placeholder 2"/>
          <p:cNvSpPr>
            <a:spLocks noGrp="1"/>
          </p:cNvSpPr>
          <p:nvPr>
            <p:ph sz="quarter" idx="1"/>
          </p:nvPr>
        </p:nvSpPr>
        <p:spPr>
          <a:xfrm>
            <a:off x="567295" y="1268760"/>
            <a:ext cx="8208912" cy="1844740"/>
          </a:xfrm>
        </p:spPr>
        <p:txBody>
          <a:bodyPr>
            <a:normAutofit fontScale="92500"/>
          </a:bodyPr>
          <a:lstStyle/>
          <a:p>
            <a:pPr marL="0" indent="0">
              <a:buNone/>
            </a:pPr>
            <a:r>
              <a:rPr lang="en-US" sz="2400" b="1" dirty="0" smtClean="0">
                <a:solidFill>
                  <a:srgbClr val="00B050"/>
                </a:solidFill>
                <a:latin typeface="HelveticaNeueLTStd-MdIt"/>
              </a:rPr>
              <a:t>Search </a:t>
            </a:r>
            <a:r>
              <a:rPr lang="en-US" sz="2400" b="1" dirty="0">
                <a:solidFill>
                  <a:srgbClr val="00B050"/>
                </a:solidFill>
                <a:latin typeface="HelveticaNeueLTStd-MdIt"/>
              </a:rPr>
              <a:t>by keyword:</a:t>
            </a:r>
          </a:p>
          <a:p>
            <a:pPr>
              <a:buFont typeface="Wingdings" panose="05000000000000000000" pitchFamily="2" charset="2"/>
              <a:buChar char="q"/>
            </a:pPr>
            <a:r>
              <a:rPr lang="en-US" dirty="0" smtClean="0">
                <a:solidFill>
                  <a:srgbClr val="000000"/>
                </a:solidFill>
                <a:latin typeface="HelveticaNeueLTStd-Md"/>
              </a:rPr>
              <a:t>Nesting</a:t>
            </a:r>
            <a:r>
              <a:rPr lang="en-US" dirty="0">
                <a:solidFill>
                  <a:srgbClr val="000000"/>
                </a:solidFill>
                <a:latin typeface="HelveticaNeueLTStd-Roman"/>
              </a:rPr>
              <a:t>. </a:t>
            </a:r>
            <a:r>
              <a:rPr lang="en-US" dirty="0">
                <a:solidFill>
                  <a:srgbClr val="000000"/>
                </a:solidFill>
                <a:latin typeface="HelveticaNeueLTStd-Lt"/>
              </a:rPr>
              <a:t>Nesting refers to the use of </a:t>
            </a:r>
            <a:r>
              <a:rPr lang="en-US" dirty="0">
                <a:solidFill>
                  <a:srgbClr val="FF0000"/>
                </a:solidFill>
                <a:latin typeface="HelveticaNeueLTStd-Lt"/>
              </a:rPr>
              <a:t>parentheses </a:t>
            </a:r>
            <a:r>
              <a:rPr lang="en-US" dirty="0">
                <a:solidFill>
                  <a:srgbClr val="000000"/>
                </a:solidFill>
                <a:latin typeface="HelveticaNeueLTStd-Lt"/>
              </a:rPr>
              <a:t>to organize</a:t>
            </a:r>
            <a:br>
              <a:rPr lang="en-US" dirty="0">
                <a:solidFill>
                  <a:srgbClr val="000000"/>
                </a:solidFill>
                <a:latin typeface="HelveticaNeueLTStd-Lt"/>
              </a:rPr>
            </a:br>
            <a:r>
              <a:rPr lang="en-US" dirty="0">
                <a:solidFill>
                  <a:srgbClr val="000000"/>
                </a:solidFill>
                <a:latin typeface="HelveticaNeueLTStd-Lt"/>
              </a:rPr>
              <a:t>search queries in order to resolve potentially confusing search</a:t>
            </a:r>
            <a:br>
              <a:rPr lang="en-US" dirty="0">
                <a:solidFill>
                  <a:srgbClr val="000000"/>
                </a:solidFill>
                <a:latin typeface="HelveticaNeueLTStd-Lt"/>
              </a:rPr>
            </a:br>
            <a:r>
              <a:rPr lang="en-US" dirty="0">
                <a:solidFill>
                  <a:srgbClr val="000000"/>
                </a:solidFill>
                <a:latin typeface="HelveticaNeueLTStd-Lt"/>
              </a:rPr>
              <a:t>syntax, for example:</a:t>
            </a:r>
            <a:endParaRPr lang="en-US" dirty="0"/>
          </a:p>
        </p:txBody>
      </p:sp>
      <p:sp>
        <p:nvSpPr>
          <p:cNvPr id="5" name="Slide Number Placeholder 4"/>
          <p:cNvSpPr>
            <a:spLocks noGrp="1"/>
          </p:cNvSpPr>
          <p:nvPr>
            <p:ph type="sldNum" sz="quarter" idx="15"/>
          </p:nvPr>
        </p:nvSpPr>
        <p:spPr/>
        <p:txBody>
          <a:bodyPr/>
          <a:lstStyle/>
          <a:p>
            <a:fld id="{C14CCBBD-D111-4F22-BF9B-3F3ABAFB2E50}" type="slidenum">
              <a:rPr lang="en-US" smtClean="0"/>
              <a:t>42</a:t>
            </a:fld>
            <a:endParaRPr lang="en-US"/>
          </a:p>
        </p:txBody>
      </p:sp>
      <p:pic>
        <p:nvPicPr>
          <p:cNvPr id="8" name="Picture 7"/>
          <p:cNvPicPr>
            <a:picLocks noChangeAspect="1"/>
          </p:cNvPicPr>
          <p:nvPr/>
        </p:nvPicPr>
        <p:blipFill>
          <a:blip r:embed="rId2"/>
          <a:stretch>
            <a:fillRect/>
          </a:stretch>
        </p:blipFill>
        <p:spPr>
          <a:xfrm>
            <a:off x="567295" y="3284984"/>
            <a:ext cx="7848872" cy="2889628"/>
          </a:xfrm>
          <a:prstGeom prst="rect">
            <a:avLst/>
          </a:prstGeom>
        </p:spPr>
      </p:pic>
    </p:spTree>
    <p:extLst>
      <p:ext uri="{BB962C8B-B14F-4D97-AF65-F5344CB8AC3E}">
        <p14:creationId xmlns:p14="http://schemas.microsoft.com/office/powerpoint/2010/main" val="3978335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08001" y="325562"/>
            <a:ext cx="8384479" cy="739796"/>
          </a:xfrm>
        </p:spPr>
        <p:txBody>
          <a:bodyPr>
            <a:normAutofit/>
          </a:bodyPr>
          <a:lstStyle/>
          <a:p>
            <a:pPr algn="ctr" rtl="1"/>
            <a:r>
              <a:rPr lang="fa-IR" dirty="0">
                <a:ln w="9000" cmpd="sng">
                  <a:solidFill>
                    <a:schemeClr val="accent4">
                      <a:shade val="50000"/>
                      <a:satMod val="120000"/>
                    </a:schemeClr>
                  </a:solidFill>
                  <a:prstDash val="solid"/>
                </a:ln>
                <a:cs typeface="B Titr" pitchFamily="2" charset="-78"/>
              </a:rPr>
              <a:t>استراتژی های جستجوی پتنت</a:t>
            </a:r>
            <a:endParaRPr lang="en-US" dirty="0">
              <a:solidFill>
                <a:schemeClr val="tx1"/>
              </a:solidFill>
            </a:endParaRPr>
          </a:p>
        </p:txBody>
      </p:sp>
      <p:sp>
        <p:nvSpPr>
          <p:cNvPr id="3" name="Content Placeholder 2"/>
          <p:cNvSpPr>
            <a:spLocks noGrp="1"/>
          </p:cNvSpPr>
          <p:nvPr>
            <p:ph sz="quarter" idx="1"/>
          </p:nvPr>
        </p:nvSpPr>
        <p:spPr>
          <a:xfrm>
            <a:off x="508001" y="1225962"/>
            <a:ext cx="8096447" cy="2491070"/>
          </a:xfrm>
        </p:spPr>
        <p:txBody>
          <a:bodyPr>
            <a:normAutofit fontScale="85000" lnSpcReduction="10000"/>
          </a:bodyPr>
          <a:lstStyle/>
          <a:p>
            <a:pPr marL="0" indent="0">
              <a:buNone/>
            </a:pPr>
            <a:r>
              <a:rPr lang="en-US" sz="3400" b="1" dirty="0" smtClean="0">
                <a:solidFill>
                  <a:srgbClr val="00B050"/>
                </a:solidFill>
                <a:latin typeface="HelveticaNeueLTStd-MdIt"/>
              </a:rPr>
              <a:t>Search </a:t>
            </a:r>
            <a:r>
              <a:rPr lang="en-US" sz="3400" b="1" dirty="0">
                <a:solidFill>
                  <a:srgbClr val="00B050"/>
                </a:solidFill>
                <a:latin typeface="HelveticaNeueLTStd-MdIt"/>
              </a:rPr>
              <a:t>by keyword</a:t>
            </a:r>
            <a:r>
              <a:rPr lang="en-US" sz="3400" b="1" dirty="0" smtClean="0">
                <a:solidFill>
                  <a:srgbClr val="00B050"/>
                </a:solidFill>
                <a:latin typeface="HelveticaNeueLTStd-MdIt"/>
              </a:rPr>
              <a:t>:</a:t>
            </a:r>
          </a:p>
          <a:p>
            <a:pPr marL="0" indent="0">
              <a:buNone/>
            </a:pPr>
            <a:endParaRPr lang="en-US" sz="2400" b="1" dirty="0" smtClean="0">
              <a:solidFill>
                <a:srgbClr val="00B050"/>
              </a:solidFill>
              <a:latin typeface="HelveticaNeueLTStd-MdIt"/>
            </a:endParaRPr>
          </a:p>
          <a:p>
            <a:pPr>
              <a:buFont typeface="Wingdings" panose="05000000000000000000" pitchFamily="2" charset="2"/>
              <a:buChar char="q"/>
            </a:pPr>
            <a:r>
              <a:rPr lang="en-US" sz="2400" b="1" dirty="0">
                <a:solidFill>
                  <a:srgbClr val="000000"/>
                </a:solidFill>
                <a:latin typeface="HelveticaNeueLTStd-Md"/>
              </a:rPr>
              <a:t>Phrases</a:t>
            </a:r>
            <a:r>
              <a:rPr lang="en-US" sz="2400" dirty="0">
                <a:solidFill>
                  <a:srgbClr val="000000"/>
                </a:solidFill>
                <a:latin typeface="HelveticaNeueLTStd-Roman"/>
              </a:rPr>
              <a:t>. </a:t>
            </a:r>
            <a:r>
              <a:rPr lang="en-US" sz="2400" dirty="0">
                <a:solidFill>
                  <a:srgbClr val="000000"/>
                </a:solidFill>
                <a:latin typeface="HelveticaNeueLTStd-Lt"/>
              </a:rPr>
              <a:t>If you surround a group of words with </a:t>
            </a:r>
            <a:r>
              <a:rPr lang="en-US" sz="2400" dirty="0">
                <a:solidFill>
                  <a:srgbClr val="FF0000"/>
                </a:solidFill>
                <a:latin typeface="HelveticaNeueLTStd-Lt"/>
              </a:rPr>
              <a:t>quotation marks</a:t>
            </a:r>
            <a:br>
              <a:rPr lang="en-US" sz="2400" dirty="0">
                <a:solidFill>
                  <a:srgbClr val="FF0000"/>
                </a:solidFill>
                <a:latin typeface="HelveticaNeueLTStd-Lt"/>
              </a:rPr>
            </a:br>
            <a:r>
              <a:rPr lang="en-US" sz="2400" dirty="0">
                <a:solidFill>
                  <a:srgbClr val="000000"/>
                </a:solidFill>
                <a:latin typeface="HelveticaNeueLTStd-Lt"/>
              </a:rPr>
              <a:t>(</a:t>
            </a:r>
            <a:r>
              <a:rPr lang="en-US" sz="2400" dirty="0">
                <a:solidFill>
                  <a:srgbClr val="FF0000"/>
                </a:solidFill>
                <a:latin typeface="HelveticaNeueLTStd-Lt"/>
              </a:rPr>
              <a:t>«</a:t>
            </a:r>
            <a:r>
              <a:rPr lang="en-US" sz="2400" dirty="0">
                <a:solidFill>
                  <a:srgbClr val="000000"/>
                </a:solidFill>
                <a:latin typeface="HelveticaNeueLTStd-Lt"/>
              </a:rPr>
              <a:t>), everything surrounded by those quotation marks will be treated</a:t>
            </a:r>
            <a:br>
              <a:rPr lang="en-US" sz="2400" dirty="0">
                <a:solidFill>
                  <a:srgbClr val="000000"/>
                </a:solidFill>
                <a:latin typeface="HelveticaNeueLTStd-Lt"/>
              </a:rPr>
            </a:br>
            <a:r>
              <a:rPr lang="en-US" sz="2400" dirty="0">
                <a:solidFill>
                  <a:srgbClr val="000000"/>
                </a:solidFill>
                <a:latin typeface="HelveticaNeueLTStd-Lt"/>
              </a:rPr>
              <a:t>as a single search term. This allows you to search for a multi-word</a:t>
            </a:r>
            <a:br>
              <a:rPr lang="en-US" sz="2400" dirty="0">
                <a:solidFill>
                  <a:srgbClr val="000000"/>
                </a:solidFill>
                <a:latin typeface="HelveticaNeueLTStd-Lt"/>
              </a:rPr>
            </a:br>
            <a:r>
              <a:rPr lang="en-US" sz="2400" dirty="0">
                <a:solidFill>
                  <a:srgbClr val="000000"/>
                </a:solidFill>
                <a:latin typeface="HelveticaNeueLTStd-Lt"/>
              </a:rPr>
              <a:t>phrase rather than specifying each word as a separate term, for</a:t>
            </a:r>
            <a:br>
              <a:rPr lang="en-US" sz="2400" dirty="0">
                <a:solidFill>
                  <a:srgbClr val="000000"/>
                </a:solidFill>
                <a:latin typeface="HelveticaNeueLTStd-Lt"/>
              </a:rPr>
            </a:br>
            <a:r>
              <a:rPr lang="en-US" sz="2400" dirty="0">
                <a:solidFill>
                  <a:srgbClr val="000000"/>
                </a:solidFill>
                <a:latin typeface="HelveticaNeueLTStd-Lt"/>
              </a:rPr>
              <a:t>instance:</a:t>
            </a:r>
            <a:endParaRPr lang="en-US" sz="2400" b="1" dirty="0" smtClean="0">
              <a:solidFill>
                <a:srgbClr val="00B050"/>
              </a:solidFill>
              <a:latin typeface="HelveticaNeueLTStd-MdIt"/>
            </a:endParaRPr>
          </a:p>
          <a:p>
            <a:pPr>
              <a:buFont typeface="Wingdings" panose="05000000000000000000" pitchFamily="2" charset="2"/>
              <a:buChar char="q"/>
            </a:pPr>
            <a:endParaRPr lang="en-US" sz="2400" b="1" dirty="0">
              <a:solidFill>
                <a:srgbClr val="00B050"/>
              </a:solidFill>
              <a:latin typeface="HelveticaNeueLTStd-MdIt"/>
            </a:endParaRPr>
          </a:p>
        </p:txBody>
      </p:sp>
      <p:sp>
        <p:nvSpPr>
          <p:cNvPr id="5" name="Slide Number Placeholder 4"/>
          <p:cNvSpPr>
            <a:spLocks noGrp="1"/>
          </p:cNvSpPr>
          <p:nvPr>
            <p:ph type="sldNum" sz="quarter" idx="15"/>
          </p:nvPr>
        </p:nvSpPr>
        <p:spPr/>
        <p:txBody>
          <a:bodyPr/>
          <a:lstStyle/>
          <a:p>
            <a:fld id="{C14CCBBD-D111-4F22-BF9B-3F3ABAFB2E50}" type="slidenum">
              <a:rPr lang="en-US" smtClean="0"/>
              <a:t>43</a:t>
            </a:fld>
            <a:endParaRPr lang="en-US"/>
          </a:p>
        </p:txBody>
      </p:sp>
      <p:pic>
        <p:nvPicPr>
          <p:cNvPr id="9" name="Picture 8"/>
          <p:cNvPicPr>
            <a:picLocks noChangeAspect="1"/>
          </p:cNvPicPr>
          <p:nvPr/>
        </p:nvPicPr>
        <p:blipFill>
          <a:blip r:embed="rId2"/>
          <a:stretch>
            <a:fillRect/>
          </a:stretch>
        </p:blipFill>
        <p:spPr>
          <a:xfrm>
            <a:off x="590012" y="3717032"/>
            <a:ext cx="8015613" cy="2606991"/>
          </a:xfrm>
          <a:prstGeom prst="rect">
            <a:avLst/>
          </a:prstGeom>
        </p:spPr>
      </p:pic>
    </p:spTree>
    <p:extLst>
      <p:ext uri="{BB962C8B-B14F-4D97-AF65-F5344CB8AC3E}">
        <p14:creationId xmlns:p14="http://schemas.microsoft.com/office/powerpoint/2010/main" val="1090375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08001" y="325562"/>
            <a:ext cx="8312471" cy="739796"/>
          </a:xfrm>
        </p:spPr>
        <p:txBody>
          <a:bodyPr>
            <a:normAutofit/>
          </a:bodyPr>
          <a:lstStyle/>
          <a:p>
            <a:pPr algn="ctr" rtl="1"/>
            <a:r>
              <a:rPr lang="fa-IR" dirty="0">
                <a:ln w="9000" cmpd="sng">
                  <a:solidFill>
                    <a:schemeClr val="accent4">
                      <a:shade val="50000"/>
                      <a:satMod val="120000"/>
                    </a:schemeClr>
                  </a:solidFill>
                  <a:prstDash val="solid"/>
                </a:ln>
                <a:cs typeface="B Titr" pitchFamily="2" charset="-78"/>
              </a:rPr>
              <a:t>استراتژی های جستجوی پتنت</a:t>
            </a:r>
            <a:endParaRPr lang="en-US" dirty="0">
              <a:solidFill>
                <a:schemeClr val="tx1"/>
              </a:solidFill>
            </a:endParaRPr>
          </a:p>
        </p:txBody>
      </p:sp>
      <p:sp>
        <p:nvSpPr>
          <p:cNvPr id="2" name="Content Placeholder 1"/>
          <p:cNvSpPr>
            <a:spLocks noGrp="1"/>
          </p:cNvSpPr>
          <p:nvPr>
            <p:ph sz="quarter" idx="1"/>
          </p:nvPr>
        </p:nvSpPr>
        <p:spPr>
          <a:xfrm>
            <a:off x="179512" y="1484784"/>
            <a:ext cx="8964488" cy="4536504"/>
          </a:xfrm>
        </p:spPr>
        <p:txBody>
          <a:bodyPr>
            <a:normAutofit/>
          </a:bodyPr>
          <a:lstStyle/>
          <a:p>
            <a:pPr marL="0" indent="0">
              <a:lnSpc>
                <a:spcPct val="150000"/>
              </a:lnSpc>
              <a:buNone/>
            </a:pPr>
            <a:r>
              <a:rPr lang="en-US" sz="2800" b="1" dirty="0">
                <a:solidFill>
                  <a:srgbClr val="00B050"/>
                </a:solidFill>
                <a:latin typeface="HelveticaNeueLTStd-MdIt"/>
              </a:rPr>
              <a:t>Search by patent </a:t>
            </a:r>
            <a:r>
              <a:rPr lang="en-US" sz="2800" b="1" dirty="0" smtClean="0">
                <a:solidFill>
                  <a:srgbClr val="00B050"/>
                </a:solidFill>
                <a:latin typeface="HelveticaNeueLTStd-MdIt"/>
              </a:rPr>
              <a:t>classification:</a:t>
            </a:r>
          </a:p>
          <a:p>
            <a:pPr>
              <a:lnSpc>
                <a:spcPct val="150000"/>
              </a:lnSpc>
              <a:buFont typeface="Wingdings" panose="05000000000000000000" pitchFamily="2" charset="2"/>
              <a:buChar char="q"/>
            </a:pPr>
            <a:r>
              <a:rPr lang="en-US" sz="2400" b="1" dirty="0" smtClean="0">
                <a:solidFill>
                  <a:schemeClr val="tx1"/>
                </a:solidFill>
                <a:latin typeface="HelveticaNeueLTStd-MdIt"/>
              </a:rPr>
              <a:t>IPC system (international patent classification) /   ( &gt;70000) </a:t>
            </a:r>
          </a:p>
          <a:p>
            <a:pPr>
              <a:lnSpc>
                <a:spcPct val="150000"/>
              </a:lnSpc>
              <a:buFont typeface="Wingdings" panose="05000000000000000000" pitchFamily="2" charset="2"/>
              <a:buChar char="q"/>
            </a:pPr>
            <a:r>
              <a:rPr lang="en-US" sz="2400" b="1" dirty="0" smtClean="0">
                <a:solidFill>
                  <a:schemeClr val="tx1"/>
                </a:solidFill>
                <a:latin typeface="HelveticaNeueLTStd-MdIt"/>
              </a:rPr>
              <a:t>USPC</a:t>
            </a:r>
          </a:p>
          <a:p>
            <a:pPr>
              <a:lnSpc>
                <a:spcPct val="150000"/>
              </a:lnSpc>
              <a:buFont typeface="Wingdings" panose="05000000000000000000" pitchFamily="2" charset="2"/>
              <a:buChar char="q"/>
            </a:pPr>
            <a:r>
              <a:rPr lang="en-US" sz="2400" b="1" dirty="0" smtClean="0">
                <a:solidFill>
                  <a:schemeClr val="tx1"/>
                </a:solidFill>
                <a:latin typeface="HelveticaNeueLTStd-MdIt"/>
              </a:rPr>
              <a:t>ECLA /   ( &gt; 130000)</a:t>
            </a:r>
            <a:endParaRPr lang="fa-IR" sz="2400" b="1" dirty="0" smtClean="0">
              <a:solidFill>
                <a:schemeClr val="tx1"/>
              </a:solidFill>
              <a:latin typeface="HelveticaNeueLTStd-MdIt"/>
            </a:endParaRPr>
          </a:p>
          <a:p>
            <a:pPr>
              <a:lnSpc>
                <a:spcPct val="150000"/>
              </a:lnSpc>
              <a:buFont typeface="Wingdings" panose="05000000000000000000" pitchFamily="2" charset="2"/>
              <a:buChar char="q"/>
            </a:pPr>
            <a:r>
              <a:rPr lang="en-US" sz="2400" b="1" dirty="0" smtClean="0">
                <a:solidFill>
                  <a:schemeClr val="tx1"/>
                </a:solidFill>
                <a:latin typeface="HelveticaNeueLTStd-MdIt"/>
              </a:rPr>
              <a:t>FI &amp; F-terms (Japan)</a:t>
            </a:r>
          </a:p>
          <a:p>
            <a:pPr>
              <a:lnSpc>
                <a:spcPct val="150000"/>
              </a:lnSpc>
              <a:buFont typeface="Wingdings" panose="05000000000000000000" pitchFamily="2" charset="2"/>
              <a:buChar char="q"/>
            </a:pPr>
            <a:r>
              <a:rPr lang="en-US" sz="2400" b="1" dirty="0" smtClean="0">
                <a:solidFill>
                  <a:schemeClr val="tx1"/>
                </a:solidFill>
                <a:latin typeface="HelveticaNeueLTStd-MdIt"/>
              </a:rPr>
              <a:t>CPC (Cooperative patent classification) / ( &gt; 250000)</a:t>
            </a:r>
          </a:p>
        </p:txBody>
      </p:sp>
      <p:sp>
        <p:nvSpPr>
          <p:cNvPr id="5" name="Slide Number Placeholder 4"/>
          <p:cNvSpPr>
            <a:spLocks noGrp="1"/>
          </p:cNvSpPr>
          <p:nvPr>
            <p:ph type="sldNum" sz="quarter" idx="15"/>
          </p:nvPr>
        </p:nvSpPr>
        <p:spPr/>
        <p:txBody>
          <a:bodyPr/>
          <a:lstStyle/>
          <a:p>
            <a:fld id="{C14CCBBD-D111-4F22-BF9B-3F3ABAFB2E50}" type="slidenum">
              <a:rPr lang="en-US" smtClean="0"/>
              <a:t>44</a:t>
            </a:fld>
            <a:endParaRPr lang="en-US"/>
          </a:p>
        </p:txBody>
      </p:sp>
    </p:spTree>
    <p:extLst>
      <p:ext uri="{BB962C8B-B14F-4D97-AF65-F5344CB8AC3E}">
        <p14:creationId xmlns:p14="http://schemas.microsoft.com/office/powerpoint/2010/main" val="1948794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9552" y="620688"/>
            <a:ext cx="7848674" cy="709613"/>
          </a:xfrm>
          <a:extLst/>
        </p:spPr>
        <p:txBody>
          <a:bodyPr>
            <a:normAutofit/>
          </a:bodyPr>
          <a:lstStyle/>
          <a:p>
            <a:pPr algn="ctr" rtl="1" eaLnBrk="1" fontAlgn="auto" hangingPunct="1">
              <a:spcAft>
                <a:spcPts val="0"/>
              </a:spcAft>
              <a:defRPr/>
            </a:pPr>
            <a:r>
              <a:rPr lang="en-US" altLang="en-US" dirty="0">
                <a:ln w="9000" cmpd="sng">
                  <a:solidFill>
                    <a:schemeClr val="accent4">
                      <a:shade val="50000"/>
                      <a:satMod val="120000"/>
                    </a:schemeClr>
                  </a:solidFill>
                  <a:prstDash val="solid"/>
                </a:ln>
                <a:latin typeface="Times New Roman" pitchFamily="18" charset="0"/>
                <a:cs typeface="B Titr" pitchFamily="2" charset="-78"/>
              </a:rPr>
              <a:t>Cooperative Patent Classification (CPC)</a:t>
            </a:r>
          </a:p>
        </p:txBody>
      </p:sp>
      <p:pic>
        <p:nvPicPr>
          <p:cNvPr id="71683" name="Content Placeholder 6"/>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2325" t="26999" r="15593" b="7236"/>
          <a:stretch/>
        </p:blipFill>
        <p:spPr>
          <a:xfrm>
            <a:off x="289636" y="1916832"/>
            <a:ext cx="8282377" cy="4248472"/>
          </a:xfrm>
        </p:spPr>
      </p:pic>
      <p:sp>
        <p:nvSpPr>
          <p:cNvPr id="71684" name="Slide Number Placeholder 3"/>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E91AA68-9B51-4041-BF1C-2F16F874ACD5}" type="slidenum">
              <a:rPr lang="ar-SA" altLang="en-US" smtClean="0">
                <a:solidFill>
                  <a:schemeClr val="bg1"/>
                </a:solidFill>
                <a:cs typeface="B Titr" pitchFamily="2" charset="-78"/>
              </a:rPr>
              <a:pPr eaLnBrk="1" hangingPunct="1"/>
              <a:t>45</a:t>
            </a:fld>
            <a:endParaRPr lang="ar-SA" altLang="en-US" smtClean="0">
              <a:solidFill>
                <a:schemeClr val="bg1"/>
              </a:solidFill>
              <a:cs typeface="B Titr" pitchFamily="2" charset="-78"/>
            </a:endParaRPr>
          </a:p>
        </p:txBody>
      </p:sp>
    </p:spTree>
    <p:extLst>
      <p:ext uri="{BB962C8B-B14F-4D97-AF65-F5344CB8AC3E}">
        <p14:creationId xmlns:p14="http://schemas.microsoft.com/office/powerpoint/2010/main" val="1390947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10499" y="3789040"/>
            <a:ext cx="4110896" cy="3056253"/>
          </a:xfrm>
          <a:prstGeom prst="rect">
            <a:avLst/>
          </a:prstGeom>
        </p:spPr>
      </p:pic>
      <p:sp>
        <p:nvSpPr>
          <p:cNvPr id="8" name="Title 1"/>
          <p:cNvSpPr>
            <a:spLocks noGrp="1"/>
          </p:cNvSpPr>
          <p:nvPr>
            <p:ph type="title"/>
          </p:nvPr>
        </p:nvSpPr>
        <p:spPr>
          <a:xfrm>
            <a:off x="427838" y="188640"/>
            <a:ext cx="8312471" cy="739796"/>
          </a:xfrm>
        </p:spPr>
        <p:txBody>
          <a:bodyPr>
            <a:normAutofit/>
          </a:bodyPr>
          <a:lstStyle/>
          <a:p>
            <a:pPr algn="ctr" rtl="1"/>
            <a:r>
              <a:rPr lang="fa-IR" dirty="0">
                <a:ln w="9000" cmpd="sng">
                  <a:solidFill>
                    <a:schemeClr val="accent4">
                      <a:shade val="50000"/>
                      <a:satMod val="120000"/>
                    </a:schemeClr>
                  </a:solidFill>
                  <a:prstDash val="solid"/>
                </a:ln>
                <a:cs typeface="B Titr" pitchFamily="2" charset="-78"/>
              </a:rPr>
              <a:t>استراتژی های جستجوی پتنت</a:t>
            </a:r>
            <a:endParaRPr lang="en-US" dirty="0">
              <a:solidFill>
                <a:schemeClr val="tx1"/>
              </a:solidFill>
            </a:endParaRPr>
          </a:p>
        </p:txBody>
      </p:sp>
      <p:sp>
        <p:nvSpPr>
          <p:cNvPr id="2" name="Content Placeholder 1"/>
          <p:cNvSpPr>
            <a:spLocks noGrp="1"/>
          </p:cNvSpPr>
          <p:nvPr>
            <p:ph sz="quarter" idx="1"/>
          </p:nvPr>
        </p:nvSpPr>
        <p:spPr>
          <a:xfrm>
            <a:off x="410499" y="1065359"/>
            <a:ext cx="8337965" cy="2291633"/>
          </a:xfrm>
        </p:spPr>
        <p:txBody>
          <a:bodyPr>
            <a:normAutofit lnSpcReduction="10000"/>
          </a:bodyPr>
          <a:lstStyle/>
          <a:p>
            <a:pPr marL="0" indent="0">
              <a:buNone/>
            </a:pPr>
            <a:r>
              <a:rPr lang="en-US" sz="2400" b="1" dirty="0">
                <a:solidFill>
                  <a:srgbClr val="00B050"/>
                </a:solidFill>
                <a:latin typeface="HelveticaNeueLTStd-MdIt"/>
              </a:rPr>
              <a:t>Search by patent </a:t>
            </a:r>
            <a:r>
              <a:rPr lang="en-US" sz="2400" b="1" dirty="0" smtClean="0">
                <a:solidFill>
                  <a:srgbClr val="00B050"/>
                </a:solidFill>
                <a:latin typeface="HelveticaNeueLTStd-MdIt"/>
              </a:rPr>
              <a:t>classification:</a:t>
            </a:r>
          </a:p>
          <a:p>
            <a:pPr>
              <a:buFont typeface="Wingdings" panose="05000000000000000000" pitchFamily="2" charset="2"/>
              <a:buChar char="q"/>
            </a:pPr>
            <a:r>
              <a:rPr lang="en-US" sz="2000" dirty="0" smtClean="0">
                <a:solidFill>
                  <a:schemeClr val="tx1"/>
                </a:solidFill>
                <a:latin typeface="HelveticaNeueLTStd-MdIt"/>
              </a:rPr>
              <a:t>IPC system (international patent classification) /   ( &gt;70000) </a:t>
            </a:r>
          </a:p>
          <a:p>
            <a:pPr>
              <a:buFont typeface="Wingdings" panose="05000000000000000000" pitchFamily="2" charset="2"/>
              <a:buChar char="q"/>
            </a:pPr>
            <a:r>
              <a:rPr lang="en-US" sz="2000" dirty="0" smtClean="0">
                <a:solidFill>
                  <a:schemeClr val="tx1"/>
                </a:solidFill>
                <a:latin typeface="HelveticaNeueLTStd-MdIt"/>
              </a:rPr>
              <a:t>USPC</a:t>
            </a:r>
          </a:p>
          <a:p>
            <a:pPr>
              <a:buFont typeface="Wingdings" panose="05000000000000000000" pitchFamily="2" charset="2"/>
              <a:buChar char="q"/>
            </a:pPr>
            <a:r>
              <a:rPr lang="en-US" sz="2000" dirty="0" smtClean="0">
                <a:solidFill>
                  <a:schemeClr val="tx1"/>
                </a:solidFill>
                <a:latin typeface="HelveticaNeueLTStd-MdIt"/>
              </a:rPr>
              <a:t>ECLA /   ( &gt; 130000)</a:t>
            </a:r>
            <a:endParaRPr lang="fa-IR" sz="2000" dirty="0" smtClean="0">
              <a:solidFill>
                <a:schemeClr val="tx1"/>
              </a:solidFill>
              <a:latin typeface="HelveticaNeueLTStd-MdIt"/>
            </a:endParaRPr>
          </a:p>
          <a:p>
            <a:pPr>
              <a:buFont typeface="Wingdings" panose="05000000000000000000" pitchFamily="2" charset="2"/>
              <a:buChar char="q"/>
            </a:pPr>
            <a:r>
              <a:rPr lang="en-US" sz="2000" dirty="0" smtClean="0">
                <a:solidFill>
                  <a:schemeClr val="tx1"/>
                </a:solidFill>
                <a:latin typeface="HelveticaNeueLTStd-MdIt"/>
              </a:rPr>
              <a:t>FI &amp; F-terms (Japan)</a:t>
            </a:r>
          </a:p>
          <a:p>
            <a:pPr>
              <a:buFont typeface="Wingdings" panose="05000000000000000000" pitchFamily="2" charset="2"/>
              <a:buChar char="q"/>
            </a:pPr>
            <a:r>
              <a:rPr lang="en-US" sz="2000" dirty="0" smtClean="0">
                <a:solidFill>
                  <a:schemeClr val="tx1"/>
                </a:solidFill>
                <a:latin typeface="HelveticaNeueLTStd-MdIt"/>
              </a:rPr>
              <a:t>CPC (Cooperative patent classification) / ( &gt; 250000)</a:t>
            </a:r>
          </a:p>
        </p:txBody>
      </p:sp>
      <p:sp>
        <p:nvSpPr>
          <p:cNvPr id="5" name="Slide Number Placeholder 4"/>
          <p:cNvSpPr>
            <a:spLocks noGrp="1"/>
          </p:cNvSpPr>
          <p:nvPr>
            <p:ph type="sldNum" sz="quarter" idx="15"/>
          </p:nvPr>
        </p:nvSpPr>
        <p:spPr/>
        <p:txBody>
          <a:bodyPr/>
          <a:lstStyle/>
          <a:p>
            <a:fld id="{C14CCBBD-D111-4F22-BF9B-3F3ABAFB2E50}" type="slidenum">
              <a:rPr lang="en-US" smtClean="0"/>
              <a:t>46</a:t>
            </a:fld>
            <a:endParaRPr lang="en-US"/>
          </a:p>
        </p:txBody>
      </p:sp>
      <p:pic>
        <p:nvPicPr>
          <p:cNvPr id="10" name="Picture 9"/>
          <p:cNvPicPr>
            <a:picLocks noChangeAspect="1"/>
          </p:cNvPicPr>
          <p:nvPr/>
        </p:nvPicPr>
        <p:blipFill>
          <a:blip r:embed="rId3"/>
          <a:stretch>
            <a:fillRect/>
          </a:stretch>
        </p:blipFill>
        <p:spPr>
          <a:xfrm>
            <a:off x="4521395" y="3780235"/>
            <a:ext cx="4401597" cy="2962826"/>
          </a:xfrm>
          <a:prstGeom prst="rect">
            <a:avLst/>
          </a:prstGeom>
        </p:spPr>
      </p:pic>
      <p:sp>
        <p:nvSpPr>
          <p:cNvPr id="11" name="Explosion 1 10"/>
          <p:cNvSpPr/>
          <p:nvPr/>
        </p:nvSpPr>
        <p:spPr>
          <a:xfrm rot="1231407">
            <a:off x="6781359" y="2017910"/>
            <a:ext cx="2308538" cy="1519707"/>
          </a:xfrm>
          <a:prstGeom prst="irregularSeal1">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70C0"/>
                </a:solidFill>
              </a:rPr>
              <a:t>For example: </a:t>
            </a:r>
          </a:p>
          <a:p>
            <a:pPr algn="ctr"/>
            <a:r>
              <a:rPr lang="en-US" dirty="0" smtClean="0">
                <a:solidFill>
                  <a:srgbClr val="0070C0"/>
                </a:solidFill>
              </a:rPr>
              <a:t>IPC system</a:t>
            </a:r>
            <a:endParaRPr lang="en-US" dirty="0">
              <a:solidFill>
                <a:srgbClr val="0070C0"/>
              </a:solidFill>
            </a:endParaRPr>
          </a:p>
        </p:txBody>
      </p:sp>
    </p:spTree>
    <p:extLst>
      <p:ext uri="{BB962C8B-B14F-4D97-AF65-F5344CB8AC3E}">
        <p14:creationId xmlns:p14="http://schemas.microsoft.com/office/powerpoint/2010/main" val="4445512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14400" y="116632"/>
            <a:ext cx="7772400" cy="648072"/>
          </a:xfrm>
          <a:extLst/>
        </p:spPr>
        <p:txBody>
          <a:bodyPr>
            <a:noAutofit/>
          </a:bodyPr>
          <a:lstStyle/>
          <a:p>
            <a:pPr algn="ctr" rtl="1" eaLnBrk="1" hangingPunct="1">
              <a:defRPr/>
            </a:pPr>
            <a:r>
              <a:rPr lang="fa-IR" altLang="en-US" dirty="0">
                <a:ln w="9000" cmpd="sng">
                  <a:solidFill>
                    <a:schemeClr val="accent4">
                      <a:shade val="50000"/>
                      <a:satMod val="120000"/>
                    </a:schemeClr>
                  </a:solidFill>
                  <a:prstDash val="solid"/>
                </a:ln>
                <a:latin typeface="Times New Roman" pitchFamily="18" charset="0"/>
                <a:cs typeface="B Titr" pitchFamily="2" charset="-78"/>
              </a:rPr>
              <a:t>نظام طبقه بندی اختراعات</a:t>
            </a:r>
            <a:endParaRPr lang="en-US" altLang="en-US"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3" name="Content Placeholder 2"/>
          <p:cNvSpPr>
            <a:spLocks noGrp="1"/>
          </p:cNvSpPr>
          <p:nvPr>
            <p:ph sz="quarter" idx="1"/>
          </p:nvPr>
        </p:nvSpPr>
        <p:spPr>
          <a:xfrm>
            <a:off x="250825" y="692696"/>
            <a:ext cx="8641655" cy="5689054"/>
          </a:xfrm>
        </p:spPr>
        <p:txBody>
          <a:bodyPr>
            <a:normAutofit/>
          </a:bodyPr>
          <a:lstStyle/>
          <a:p>
            <a:pPr algn="r" rtl="1" eaLnBrk="1" hangingPunct="1">
              <a:lnSpc>
                <a:spcPct val="150000"/>
              </a:lnSpc>
              <a:defRPr/>
            </a:pPr>
            <a:r>
              <a:rPr lang="fa-IR" sz="2400" dirty="0" smtClean="0">
                <a:cs typeface="B Titr" panose="00000700000000000000" pitchFamily="2" charset="-78"/>
              </a:rPr>
              <a:t>سیستم طبقه بندی </a:t>
            </a:r>
            <a:r>
              <a:rPr lang="en-US" sz="2400" dirty="0" smtClean="0">
                <a:cs typeface="B Titr" panose="00000700000000000000" pitchFamily="2" charset="-78"/>
              </a:rPr>
              <a:t>CPC</a:t>
            </a:r>
            <a:r>
              <a:rPr lang="fa-IR" sz="2400" dirty="0" smtClean="0">
                <a:cs typeface="B Titr" panose="00000700000000000000" pitchFamily="2" charset="-78"/>
              </a:rPr>
              <a:t> توسط دو مجموعه </a:t>
            </a:r>
            <a:r>
              <a:rPr lang="en-US" sz="2400" dirty="0" smtClean="0">
                <a:cs typeface="B Titr" panose="00000700000000000000" pitchFamily="2" charset="-78"/>
              </a:rPr>
              <a:t>EPO</a:t>
            </a:r>
            <a:r>
              <a:rPr lang="fa-IR" sz="2400" dirty="0" smtClean="0">
                <a:cs typeface="B Titr" panose="00000700000000000000" pitchFamily="2" charset="-78"/>
              </a:rPr>
              <a:t> و </a:t>
            </a:r>
            <a:r>
              <a:rPr lang="en-US" sz="2400" dirty="0" smtClean="0">
                <a:cs typeface="B Titr" panose="00000700000000000000" pitchFamily="2" charset="-78"/>
              </a:rPr>
              <a:t>USPTO</a:t>
            </a:r>
            <a:r>
              <a:rPr lang="fa-IR" sz="2400" dirty="0" smtClean="0">
                <a:cs typeface="B Titr" panose="00000700000000000000" pitchFamily="2" charset="-78"/>
              </a:rPr>
              <a:t> برای ایجاد یک هماهنگی بیشتر در طبقه بندی ایجاد و اول ژانویه سال 2013 اعمال گردید</a:t>
            </a:r>
          </a:p>
          <a:p>
            <a:pPr algn="r" rtl="1" eaLnBrk="1" hangingPunct="1">
              <a:lnSpc>
                <a:spcPct val="150000"/>
              </a:lnSpc>
              <a:defRPr/>
            </a:pPr>
            <a:r>
              <a:rPr lang="fa-IR" sz="2400" dirty="0" smtClean="0">
                <a:cs typeface="B Titr" panose="00000700000000000000" pitchFamily="2" charset="-78"/>
              </a:rPr>
              <a:t>نظام های طبقه بندی مختلفی در دنیا وجود دارد. هم به صورت معاهدات همکاری و هم بصورت کشوری</a:t>
            </a:r>
          </a:p>
          <a:p>
            <a:pPr algn="r" rtl="1" eaLnBrk="1" hangingPunct="1">
              <a:lnSpc>
                <a:spcPct val="150000"/>
              </a:lnSpc>
              <a:defRPr/>
            </a:pPr>
            <a:r>
              <a:rPr lang="en-US" sz="2400" dirty="0" smtClean="0">
                <a:cs typeface="B Titr" panose="00000700000000000000" pitchFamily="2" charset="-78"/>
              </a:rPr>
              <a:t>ECLA, IPC, USPC, CPC, …..</a:t>
            </a:r>
          </a:p>
          <a:p>
            <a:pPr algn="r" rtl="1" eaLnBrk="1" hangingPunct="1">
              <a:lnSpc>
                <a:spcPct val="150000"/>
              </a:lnSpc>
              <a:defRPr/>
            </a:pPr>
            <a:r>
              <a:rPr lang="fa-IR" sz="2400" dirty="0" smtClean="0">
                <a:cs typeface="B Titr" panose="00000700000000000000" pitchFamily="2" charset="-78"/>
              </a:rPr>
              <a:t>این طبقه بندی ها حوزه های علوم و فناوری را در چند گروه اصلی (8 یا 9 گروه) طبقه بندی می کنند. و سپس به چند بخش و زیر بخش تقسیم بندی می شوند. عموما این لایه ها بین 4-6 عدد هستند</a:t>
            </a:r>
          </a:p>
          <a:p>
            <a:pPr algn="r" rtl="1" eaLnBrk="1" hangingPunct="1">
              <a:defRPr/>
            </a:pPr>
            <a:r>
              <a:rPr lang="fa-IR" dirty="0">
                <a:cs typeface="B Titr" panose="00000700000000000000" pitchFamily="2" charset="-78"/>
              </a:rPr>
              <a:t> </a:t>
            </a:r>
            <a:endParaRPr lang="en-US" dirty="0" smtClean="0">
              <a:cs typeface="B Titr" panose="00000700000000000000" pitchFamily="2" charset="-78"/>
            </a:endParaRPr>
          </a:p>
          <a:p>
            <a:pPr marL="0" indent="0" eaLnBrk="1" hangingPunct="1">
              <a:buFont typeface="Wingdings 3" pitchFamily="18" charset="2"/>
              <a:buNone/>
              <a:defRPr/>
            </a:pPr>
            <a:endParaRPr lang="en-US" dirty="0"/>
          </a:p>
        </p:txBody>
      </p:sp>
      <p:sp>
        <p:nvSpPr>
          <p:cNvPr id="72708" name="Slide Number Placeholder 3"/>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74029C-1C9B-4B6B-83BD-B1CA90F0D194}" type="slidenum">
              <a:rPr lang="ar-SA" altLang="en-US" smtClean="0">
                <a:solidFill>
                  <a:schemeClr val="bg1"/>
                </a:solidFill>
                <a:latin typeface="Century Gothic" pitchFamily="34" charset="0"/>
                <a:cs typeface="B Titr" pitchFamily="2" charset="-78"/>
              </a:rPr>
              <a:pPr eaLnBrk="1" hangingPunct="1"/>
              <a:t>47</a:t>
            </a:fld>
            <a:endParaRPr lang="ar-SA" altLang="en-US" smtClean="0">
              <a:solidFill>
                <a:schemeClr val="bg1"/>
              </a:solidFill>
              <a:latin typeface="Century Gothic" pitchFamily="34" charset="0"/>
              <a:cs typeface="B Titr" pitchFamily="2" charset="-78"/>
            </a:endParaRPr>
          </a:p>
        </p:txBody>
      </p:sp>
      <p:sp>
        <p:nvSpPr>
          <p:cNvPr id="7" name="Rectangle 6"/>
          <p:cNvSpPr/>
          <p:nvPr/>
        </p:nvSpPr>
        <p:spPr>
          <a:xfrm>
            <a:off x="228260" y="4919008"/>
            <a:ext cx="8217793" cy="1938992"/>
          </a:xfrm>
          <a:prstGeom prst="rect">
            <a:avLst/>
          </a:prstGeom>
        </p:spPr>
        <p:txBody>
          <a:bodyPr>
            <a:spAutoFit/>
          </a:bodyPr>
          <a:lstStyle/>
          <a:p>
            <a:pPr marL="0" lvl="5">
              <a:buFont typeface="Arial" panose="020B0604020202020204" pitchFamily="34" charset="0"/>
              <a:buChar char="•"/>
              <a:defRPr/>
            </a:pPr>
            <a:r>
              <a:rPr lang="en-US" sz="2000" b="1" dirty="0">
                <a:latin typeface="Times New Roman" panose="02020603050405020304" pitchFamily="18" charset="0"/>
                <a:cs typeface="Times New Roman" panose="02020603050405020304" pitchFamily="18" charset="0"/>
              </a:rPr>
              <a:t> </a:t>
            </a:r>
          </a:p>
          <a:p>
            <a:pPr marL="0" lvl="5">
              <a:buFont typeface="Arial" panose="020B0604020202020204" pitchFamily="34" charset="0"/>
              <a:buChar char="•"/>
              <a:defRPr/>
            </a:pPr>
            <a:r>
              <a:rPr lang="en-US" sz="2000" b="1" dirty="0">
                <a:latin typeface="Times New Roman" panose="02020603050405020304" pitchFamily="18" charset="0"/>
                <a:cs typeface="Times New Roman" panose="02020603050405020304" pitchFamily="18" charset="0"/>
                <a:hlinkClick r:id="" action="ppaction://hlinkfile"/>
              </a:rPr>
              <a:t>A61B3/00</a:t>
            </a:r>
            <a:endParaRPr lang="en-US" sz="2000" b="1" dirty="0">
              <a:latin typeface="Times New Roman" panose="02020603050405020304" pitchFamily="18" charset="0"/>
              <a:cs typeface="Times New Roman" panose="02020603050405020304" pitchFamily="18" charset="0"/>
            </a:endParaRPr>
          </a:p>
          <a:p>
            <a:pPr marL="0" lvl="5">
              <a:buFont typeface="Arial" panose="020B0604020202020204" pitchFamily="34" charset="0"/>
              <a:buChar char="•"/>
              <a:defRPr/>
            </a:pPr>
            <a:r>
              <a:rPr lang="en-US" sz="2000" b="1" dirty="0">
                <a:latin typeface="Times New Roman" panose="02020603050405020304" pitchFamily="18" charset="0"/>
                <a:cs typeface="Times New Roman" panose="02020603050405020304" pitchFamily="18" charset="0"/>
              </a:rPr>
              <a:t>Apparatus for testing the eyes; Instruments for examining the eyes (...)(eye inspection using ultrasonic, sonic or infrasonic waves </a:t>
            </a:r>
            <a:r>
              <a:rPr lang="en-US" sz="2000" b="1" dirty="0">
                <a:latin typeface="Times New Roman" panose="02020603050405020304" pitchFamily="18" charset="0"/>
                <a:cs typeface="Times New Roman" panose="02020603050405020304" pitchFamily="18" charset="0"/>
                <a:hlinkClick r:id="" action="ppaction://hlinkfile"/>
              </a:rPr>
              <a:t>A61B8/10</a:t>
            </a:r>
            <a:r>
              <a:rPr lang="en-US" sz="2000" b="1" dirty="0">
                <a:latin typeface="Times New Roman" panose="02020603050405020304" pitchFamily="18" charset="0"/>
                <a:cs typeface="Times New Roman" panose="02020603050405020304" pitchFamily="18" charset="0"/>
              </a:rPr>
              <a:t> ; devices for treatment of the eyes </a:t>
            </a:r>
            <a:r>
              <a:rPr lang="en-US" sz="2000" b="1" dirty="0">
                <a:latin typeface="Times New Roman" panose="02020603050405020304" pitchFamily="18" charset="0"/>
                <a:cs typeface="Times New Roman" panose="02020603050405020304" pitchFamily="18" charset="0"/>
                <a:hlinkClick r:id="" action="ppaction://hlinkfile"/>
              </a:rPr>
              <a:t>A61F9/00</a:t>
            </a:r>
            <a:r>
              <a:rPr lang="en-US" sz="2000" b="1" dirty="0">
                <a:latin typeface="Times New Roman" panose="02020603050405020304" pitchFamily="18" charset="0"/>
                <a:cs typeface="Times New Roman" panose="02020603050405020304" pitchFamily="18" charset="0"/>
              </a:rPr>
              <a:t> ; exercisers for the eyes </a:t>
            </a:r>
            <a:r>
              <a:rPr lang="en-US" sz="2000" b="1" dirty="0">
                <a:latin typeface="Times New Roman" panose="02020603050405020304" pitchFamily="18" charset="0"/>
                <a:cs typeface="Times New Roman" panose="02020603050405020304" pitchFamily="18" charset="0"/>
                <a:hlinkClick r:id="" action="ppaction://hlinkfile"/>
              </a:rPr>
              <a:t>A61H5/00</a:t>
            </a:r>
            <a:r>
              <a:rPr lang="en-US" sz="2000" b="1" dirty="0">
                <a:latin typeface="Times New Roman" panose="02020603050405020304" pitchFamily="18" charset="0"/>
                <a:cs typeface="Times New Roman" panose="02020603050405020304" pitchFamily="18" charset="0"/>
              </a:rPr>
              <a:t> ; optical systems in general </a:t>
            </a:r>
            <a:r>
              <a:rPr lang="en-US" sz="2000" b="1" dirty="0">
                <a:latin typeface="Times New Roman" panose="02020603050405020304" pitchFamily="18" charset="0"/>
                <a:cs typeface="Times New Roman" panose="02020603050405020304" pitchFamily="18" charset="0"/>
                <a:hlinkClick r:id="" action="ppaction://hlinkfile"/>
              </a:rPr>
              <a:t>G02B</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0507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456487" cy="929474"/>
          </a:xfrm>
        </p:spPr>
        <p:txBody>
          <a:bodyPr>
            <a:normAutofit/>
          </a:bodyPr>
          <a:lstStyle/>
          <a:p>
            <a:pPr algn="ctr" rtl="1"/>
            <a:r>
              <a:rPr lang="fa-IR" dirty="0">
                <a:ln w="9000" cmpd="sng">
                  <a:solidFill>
                    <a:schemeClr val="accent4">
                      <a:shade val="50000"/>
                      <a:satMod val="120000"/>
                    </a:schemeClr>
                  </a:solidFill>
                  <a:prstDash val="solid"/>
                </a:ln>
                <a:cs typeface="B Titr" pitchFamily="2" charset="-78"/>
              </a:rPr>
              <a:t>استراتژی های جستجوی پتنت</a:t>
            </a:r>
            <a:endParaRPr lang="en-US" dirty="0"/>
          </a:p>
        </p:txBody>
      </p:sp>
      <p:sp>
        <p:nvSpPr>
          <p:cNvPr id="3" name="Content Placeholder 2"/>
          <p:cNvSpPr>
            <a:spLocks noGrp="1"/>
          </p:cNvSpPr>
          <p:nvPr>
            <p:ph sz="quarter" idx="1"/>
          </p:nvPr>
        </p:nvSpPr>
        <p:spPr>
          <a:xfrm>
            <a:off x="508001" y="1124744"/>
            <a:ext cx="8456487" cy="5040560"/>
          </a:xfrm>
        </p:spPr>
        <p:txBody>
          <a:bodyPr>
            <a:normAutofit/>
          </a:bodyPr>
          <a:lstStyle/>
          <a:p>
            <a:pPr marL="0" indent="0">
              <a:buNone/>
            </a:pPr>
            <a:r>
              <a:rPr lang="en-US" sz="2800" b="1" dirty="0">
                <a:solidFill>
                  <a:srgbClr val="00B050"/>
                </a:solidFill>
                <a:latin typeface="HelveticaNeueLTStd-MdIt"/>
              </a:rPr>
              <a:t>Search by number/date </a:t>
            </a:r>
            <a:r>
              <a:rPr lang="en-US" sz="2800" b="1" dirty="0" smtClean="0">
                <a:solidFill>
                  <a:srgbClr val="00B050"/>
                </a:solidFill>
                <a:latin typeface="HelveticaNeueLTStd-MdIt"/>
              </a:rPr>
              <a:t>ranges: </a:t>
            </a:r>
          </a:p>
          <a:p>
            <a:pPr marL="0" indent="0">
              <a:lnSpc>
                <a:spcPct val="150000"/>
              </a:lnSpc>
              <a:buNone/>
            </a:pPr>
            <a:r>
              <a:rPr lang="en-US" sz="2400" dirty="0" smtClean="0">
                <a:solidFill>
                  <a:srgbClr val="000000"/>
                </a:solidFill>
                <a:latin typeface="Calibri" panose="020F0502020204030204" pitchFamily="34" charset="0"/>
              </a:rPr>
              <a:t> </a:t>
            </a:r>
            <a:r>
              <a:rPr lang="en-US" sz="2400" dirty="0" smtClean="0">
                <a:solidFill>
                  <a:schemeClr val="tx1"/>
                </a:solidFill>
                <a:latin typeface="Calibri" panose="020F0502020204030204" pitchFamily="34" charset="0"/>
              </a:rPr>
              <a:t>An </a:t>
            </a:r>
            <a:r>
              <a:rPr lang="en-US" sz="2400" dirty="0">
                <a:solidFill>
                  <a:schemeClr val="tx1"/>
                </a:solidFill>
                <a:latin typeface="Calibri" panose="020F0502020204030204" pitchFamily="34" charset="0"/>
              </a:rPr>
              <a:t>application </a:t>
            </a:r>
            <a:r>
              <a:rPr lang="en-US" sz="2400" dirty="0" smtClean="0">
                <a:solidFill>
                  <a:schemeClr val="tx1"/>
                </a:solidFill>
                <a:latin typeface="Calibri" panose="020F0502020204030204" pitchFamily="34" charset="0"/>
              </a:rPr>
              <a:t>number</a:t>
            </a:r>
            <a:r>
              <a:rPr lang="en-US" sz="2400" dirty="0">
                <a:solidFill>
                  <a:schemeClr val="tx1"/>
                </a:solidFill>
                <a:latin typeface="Calibri" panose="020F0502020204030204" pitchFamily="34" charset="0"/>
              </a:rPr>
              <a:t/>
            </a:r>
            <a:br>
              <a:rPr lang="en-US" sz="2400" dirty="0">
                <a:solidFill>
                  <a:schemeClr val="tx1"/>
                </a:solidFill>
                <a:latin typeface="Calibri" panose="020F0502020204030204" pitchFamily="34" charset="0"/>
              </a:rPr>
            </a:br>
            <a:r>
              <a:rPr lang="en-US" sz="2400" dirty="0" smtClean="0">
                <a:solidFill>
                  <a:schemeClr val="tx1"/>
                </a:solidFill>
                <a:latin typeface="Calibri" panose="020F0502020204030204" pitchFamily="34" charset="0"/>
              </a:rPr>
              <a:t> A publication number</a:t>
            </a:r>
            <a:r>
              <a:rPr lang="en-US" sz="2400" dirty="0">
                <a:solidFill>
                  <a:schemeClr val="tx1"/>
                </a:solidFill>
                <a:latin typeface="Calibri" panose="020F0502020204030204" pitchFamily="34" charset="0"/>
              </a:rPr>
              <a:t/>
            </a:r>
            <a:br>
              <a:rPr lang="en-US" sz="2400" dirty="0">
                <a:solidFill>
                  <a:schemeClr val="tx1"/>
                </a:solidFill>
                <a:latin typeface="Calibri" panose="020F0502020204030204" pitchFamily="34" charset="0"/>
              </a:rPr>
            </a:br>
            <a:r>
              <a:rPr lang="en-US" sz="2400" dirty="0" smtClean="0">
                <a:solidFill>
                  <a:schemeClr val="tx1"/>
                </a:solidFill>
                <a:latin typeface="Calibri" panose="020F0502020204030204" pitchFamily="34" charset="0"/>
              </a:rPr>
              <a:t>A patent number</a:t>
            </a:r>
          </a:p>
          <a:p>
            <a:pPr marL="0" indent="0">
              <a:lnSpc>
                <a:spcPct val="150000"/>
              </a:lnSpc>
              <a:buNone/>
            </a:pPr>
            <a:r>
              <a:rPr lang="en-US" sz="2400" dirty="0" smtClean="0">
                <a:solidFill>
                  <a:srgbClr val="FF0000"/>
                </a:solidFill>
                <a:latin typeface="Calibri" panose="020F0502020204030204" pitchFamily="34" charset="0"/>
              </a:rPr>
              <a:t>AND…</a:t>
            </a:r>
            <a:r>
              <a:rPr lang="en-US" sz="2400" dirty="0">
                <a:solidFill>
                  <a:schemeClr val="tx1"/>
                </a:solidFill>
                <a:latin typeface="Calibri" panose="020F0502020204030204" pitchFamily="34" charset="0"/>
              </a:rPr>
              <a:t/>
            </a:r>
            <a:br>
              <a:rPr lang="en-US" sz="2400" dirty="0">
                <a:solidFill>
                  <a:schemeClr val="tx1"/>
                </a:solidFill>
                <a:latin typeface="Calibri" panose="020F0502020204030204" pitchFamily="34" charset="0"/>
              </a:rPr>
            </a:br>
            <a:r>
              <a:rPr lang="en-US" sz="2400" dirty="0" smtClean="0">
                <a:solidFill>
                  <a:schemeClr val="tx1"/>
                </a:solidFill>
                <a:latin typeface="Calibri" panose="020F0502020204030204" pitchFamily="34" charset="0"/>
              </a:rPr>
              <a:t> Date </a:t>
            </a:r>
            <a:r>
              <a:rPr lang="en-US" sz="2400" dirty="0">
                <a:solidFill>
                  <a:schemeClr val="tx1"/>
                </a:solidFill>
                <a:latin typeface="Calibri" panose="020F0502020204030204" pitchFamily="34" charset="0"/>
              </a:rPr>
              <a:t>of </a:t>
            </a:r>
            <a:r>
              <a:rPr lang="en-US" sz="2400" dirty="0" smtClean="0">
                <a:solidFill>
                  <a:schemeClr val="tx1"/>
                </a:solidFill>
                <a:latin typeface="Calibri" panose="020F0502020204030204" pitchFamily="34" charset="0"/>
              </a:rPr>
              <a:t>filing</a:t>
            </a:r>
            <a:r>
              <a:rPr lang="en-US" sz="2400" dirty="0">
                <a:solidFill>
                  <a:schemeClr val="tx1"/>
                </a:solidFill>
                <a:latin typeface="Calibri" panose="020F0502020204030204" pitchFamily="34" charset="0"/>
              </a:rPr>
              <a:t/>
            </a:r>
            <a:br>
              <a:rPr lang="en-US" sz="2400" dirty="0">
                <a:solidFill>
                  <a:schemeClr val="tx1"/>
                </a:solidFill>
                <a:latin typeface="Calibri" panose="020F0502020204030204" pitchFamily="34" charset="0"/>
              </a:rPr>
            </a:br>
            <a:r>
              <a:rPr lang="en-US" sz="2400" dirty="0" smtClean="0">
                <a:solidFill>
                  <a:schemeClr val="tx1"/>
                </a:solidFill>
                <a:latin typeface="Calibri" panose="020F0502020204030204" pitchFamily="34" charset="0"/>
              </a:rPr>
              <a:t> Date </a:t>
            </a:r>
            <a:r>
              <a:rPr lang="en-US" sz="2400" dirty="0">
                <a:solidFill>
                  <a:schemeClr val="tx1"/>
                </a:solidFill>
                <a:latin typeface="Calibri" panose="020F0502020204030204" pitchFamily="34" charset="0"/>
              </a:rPr>
              <a:t>of </a:t>
            </a:r>
            <a:r>
              <a:rPr lang="en-US" sz="2400" dirty="0" smtClean="0">
                <a:solidFill>
                  <a:schemeClr val="tx1"/>
                </a:solidFill>
                <a:latin typeface="Calibri" panose="020F0502020204030204" pitchFamily="34" charset="0"/>
              </a:rPr>
              <a:t>publication</a:t>
            </a:r>
            <a:r>
              <a:rPr lang="en-US" sz="2400" dirty="0">
                <a:solidFill>
                  <a:schemeClr val="tx1"/>
                </a:solidFill>
                <a:latin typeface="Calibri" panose="020F0502020204030204" pitchFamily="34" charset="0"/>
              </a:rPr>
              <a:t/>
            </a:r>
            <a:br>
              <a:rPr lang="en-US" sz="2400" dirty="0">
                <a:solidFill>
                  <a:schemeClr val="tx1"/>
                </a:solidFill>
                <a:latin typeface="Calibri" panose="020F0502020204030204" pitchFamily="34" charset="0"/>
              </a:rPr>
            </a:br>
            <a:r>
              <a:rPr lang="en-US" sz="2400" dirty="0" smtClean="0">
                <a:solidFill>
                  <a:schemeClr val="tx1"/>
                </a:solidFill>
                <a:latin typeface="Calibri" panose="020F0502020204030204" pitchFamily="34" charset="0"/>
              </a:rPr>
              <a:t> Priority date</a:t>
            </a:r>
            <a:endParaRPr lang="en-US" sz="2400" b="1" dirty="0" smtClean="0">
              <a:solidFill>
                <a:schemeClr val="tx1"/>
              </a:solidFill>
              <a:latin typeface="Calibri" panose="020F0502020204030204" pitchFamily="34" charset="0"/>
            </a:endParaRPr>
          </a:p>
        </p:txBody>
      </p:sp>
      <p:sp>
        <p:nvSpPr>
          <p:cNvPr id="5" name="Slide Number Placeholder 4"/>
          <p:cNvSpPr>
            <a:spLocks noGrp="1"/>
          </p:cNvSpPr>
          <p:nvPr>
            <p:ph type="sldNum" sz="quarter" idx="15"/>
          </p:nvPr>
        </p:nvSpPr>
        <p:spPr/>
        <p:txBody>
          <a:bodyPr/>
          <a:lstStyle/>
          <a:p>
            <a:fld id="{C14CCBBD-D111-4F22-BF9B-3F3ABAFB2E50}" type="slidenum">
              <a:rPr lang="en-US" smtClean="0"/>
              <a:t>48</a:t>
            </a:fld>
            <a:endParaRPr lang="en-US"/>
          </a:p>
        </p:txBody>
      </p:sp>
    </p:spTree>
    <p:extLst>
      <p:ext uri="{BB962C8B-B14F-4D97-AF65-F5344CB8AC3E}">
        <p14:creationId xmlns:p14="http://schemas.microsoft.com/office/powerpoint/2010/main" val="2890489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a:bodyPr>
          <a:lstStyle/>
          <a:p>
            <a:pPr algn="ctr" rtl="1"/>
            <a:r>
              <a:rPr lang="fa-IR" dirty="0">
                <a:ln w="9000" cmpd="sng">
                  <a:solidFill>
                    <a:schemeClr val="accent4">
                      <a:shade val="50000"/>
                      <a:satMod val="120000"/>
                    </a:schemeClr>
                  </a:solidFill>
                  <a:prstDash val="solid"/>
                </a:ln>
                <a:cs typeface="B Titr" pitchFamily="2" charset="-78"/>
              </a:rPr>
              <a:t>استراتژی های جستجوی پتنت</a:t>
            </a:r>
            <a:endParaRPr lang="en-US" dirty="0"/>
          </a:p>
        </p:txBody>
      </p:sp>
      <p:sp>
        <p:nvSpPr>
          <p:cNvPr id="3" name="Content Placeholder 2"/>
          <p:cNvSpPr>
            <a:spLocks noGrp="1"/>
          </p:cNvSpPr>
          <p:nvPr>
            <p:ph sz="quarter" idx="1"/>
          </p:nvPr>
        </p:nvSpPr>
        <p:spPr>
          <a:xfrm>
            <a:off x="323528" y="1447800"/>
            <a:ext cx="8568952" cy="4572000"/>
          </a:xfrm>
        </p:spPr>
        <p:txBody>
          <a:bodyPr>
            <a:normAutofit/>
          </a:bodyPr>
          <a:lstStyle/>
          <a:p>
            <a:pPr marL="0" indent="0">
              <a:lnSpc>
                <a:spcPct val="150000"/>
              </a:lnSpc>
              <a:buNone/>
            </a:pPr>
            <a:r>
              <a:rPr lang="en-US" sz="2800" b="1" dirty="0">
                <a:solidFill>
                  <a:srgbClr val="00B050"/>
                </a:solidFill>
                <a:latin typeface="HelveticaNeueLTStd-MdIt"/>
                <a:cs typeface="B Titr" pitchFamily="2" charset="-78"/>
              </a:rPr>
              <a:t>Search by applicant/assignee name or by inventor </a:t>
            </a:r>
            <a:r>
              <a:rPr lang="en-US" sz="2800" b="1" dirty="0" smtClean="0">
                <a:solidFill>
                  <a:srgbClr val="00B050"/>
                </a:solidFill>
                <a:latin typeface="HelveticaNeueLTStd-MdIt"/>
                <a:cs typeface="B Titr" pitchFamily="2" charset="-78"/>
              </a:rPr>
              <a:t>name:</a:t>
            </a:r>
            <a:endParaRPr lang="fa-IR" sz="2800" b="1" dirty="0" smtClean="0">
              <a:solidFill>
                <a:srgbClr val="00B050"/>
              </a:solidFill>
              <a:latin typeface="HelveticaNeueLTStd-MdIt"/>
              <a:cs typeface="B Titr" pitchFamily="2" charset="-78"/>
            </a:endParaRPr>
          </a:p>
          <a:p>
            <a:pPr marL="0" indent="0" algn="r" rtl="1">
              <a:lnSpc>
                <a:spcPct val="150000"/>
              </a:lnSpc>
              <a:buNone/>
            </a:pPr>
            <a:endParaRPr lang="en-US" sz="2800" b="1" dirty="0" smtClean="0">
              <a:solidFill>
                <a:srgbClr val="00B050"/>
              </a:solidFill>
              <a:latin typeface="HelveticaNeueLTStd-MdIt"/>
              <a:cs typeface="B Titr" pitchFamily="2" charset="-78"/>
            </a:endParaRPr>
          </a:p>
          <a:p>
            <a:pPr algn="r" rtl="1">
              <a:lnSpc>
                <a:spcPct val="150000"/>
              </a:lnSpc>
              <a:buFont typeface="Wingdings" panose="05000000000000000000" pitchFamily="2" charset="2"/>
              <a:buChar char="ü"/>
            </a:pPr>
            <a:r>
              <a:rPr lang="fa-IR" sz="2400" dirty="0" smtClean="0">
                <a:solidFill>
                  <a:schemeClr val="tx1"/>
                </a:solidFill>
                <a:latin typeface="HelveticaNeueLTStd-MdIt"/>
                <a:cs typeface="B Titr" pitchFamily="2" charset="-78"/>
              </a:rPr>
              <a:t>با هدف کسب اطلاع از پتنت/ پتنت های فرد یا شرکت و یا یک ارگان خاص از استراتژی های بخش جستجوی کلید واژه در این قسمت میتوان استفاده نمود</a:t>
            </a:r>
          </a:p>
          <a:p>
            <a:pPr algn="r" rtl="1">
              <a:lnSpc>
                <a:spcPct val="150000"/>
              </a:lnSpc>
              <a:buFont typeface="Wingdings" panose="05000000000000000000" pitchFamily="2" charset="2"/>
              <a:buChar char="ü"/>
            </a:pPr>
            <a:r>
              <a:rPr lang="en-US" sz="2400" dirty="0" smtClean="0">
                <a:solidFill>
                  <a:schemeClr val="tx1"/>
                </a:solidFill>
                <a:latin typeface="HelveticaNeueLTStd-MdIt"/>
                <a:cs typeface="B Titr" pitchFamily="2" charset="-78"/>
              </a:rPr>
              <a:t>Misspelling , abbreviations,… </a:t>
            </a:r>
            <a:endParaRPr lang="en-US" sz="2400" dirty="0">
              <a:solidFill>
                <a:schemeClr val="tx1"/>
              </a:solidFill>
              <a:cs typeface="B Titr" pitchFamily="2" charset="-78"/>
            </a:endParaRPr>
          </a:p>
        </p:txBody>
      </p:sp>
      <p:sp>
        <p:nvSpPr>
          <p:cNvPr id="5" name="Slide Number Placeholder 4"/>
          <p:cNvSpPr>
            <a:spLocks noGrp="1"/>
          </p:cNvSpPr>
          <p:nvPr>
            <p:ph type="sldNum" sz="quarter" idx="15"/>
          </p:nvPr>
        </p:nvSpPr>
        <p:spPr/>
        <p:txBody>
          <a:bodyPr/>
          <a:lstStyle/>
          <a:p>
            <a:fld id="{C14CCBBD-D111-4F22-BF9B-3F3ABAFB2E50}" type="slidenum">
              <a:rPr lang="en-US" smtClean="0"/>
              <a:t>49</a:t>
            </a:fld>
            <a:endParaRPr lang="en-US"/>
          </a:p>
        </p:txBody>
      </p:sp>
    </p:spTree>
    <p:extLst>
      <p:ext uri="{BB962C8B-B14F-4D97-AF65-F5344CB8AC3E}">
        <p14:creationId xmlns:p14="http://schemas.microsoft.com/office/powerpoint/2010/main" val="1681358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27014" y="2406345"/>
            <a:ext cx="8526360" cy="1041990"/>
          </a:xfrm>
          <a:prstGeom prst="rect">
            <a:avLst/>
          </a:prstGeom>
          <a:solidFill>
            <a:srgbClr val="FFFFFF">
              <a:lumMod val="85000"/>
              <a:alpha val="40000"/>
            </a:srgbClr>
          </a:solidFill>
          <a:ln w="19050" cap="flat" cmpd="sng" algn="ctr">
            <a:noFill/>
            <a:prstDash val="solid"/>
          </a:ln>
          <a:effectLst/>
        </p:spPr>
        <p:txBody>
          <a:bodyPr vert="vert270" rtlCol="0" anchor="t"/>
          <a:lstStyle/>
          <a:p>
            <a:pPr algn="ctr" fontAlgn="auto">
              <a:spcBef>
                <a:spcPts val="0"/>
              </a:spcBef>
              <a:spcAft>
                <a:spcPts val="0"/>
              </a:spcAft>
              <a:defRPr/>
            </a:pPr>
            <a:r>
              <a:rPr lang="fa-IR" sz="1600" u="sng" kern="0" dirty="0" smtClean="0">
                <a:solidFill>
                  <a:srgbClr val="0C377B"/>
                </a:solidFill>
                <a:latin typeface="Arial"/>
                <a:cs typeface="B Titr" pitchFamily="2" charset="-78"/>
              </a:rPr>
              <a:t>مخترع</a:t>
            </a:r>
            <a:endParaRPr lang="en-GB" sz="1600" u="sng" kern="0" dirty="0">
              <a:solidFill>
                <a:srgbClr val="0C377B"/>
              </a:solidFill>
              <a:latin typeface="Arial"/>
              <a:cs typeface="B Titr" pitchFamily="2" charset="-78"/>
            </a:endParaRPr>
          </a:p>
        </p:txBody>
      </p:sp>
      <p:sp>
        <p:nvSpPr>
          <p:cNvPr id="16" name="Rectangle 15"/>
          <p:cNvSpPr/>
          <p:nvPr/>
        </p:nvSpPr>
        <p:spPr>
          <a:xfrm>
            <a:off x="327014" y="3555628"/>
            <a:ext cx="8526360" cy="1041990"/>
          </a:xfrm>
          <a:prstGeom prst="rect">
            <a:avLst/>
          </a:prstGeom>
          <a:solidFill>
            <a:srgbClr val="FFFFFF">
              <a:lumMod val="85000"/>
              <a:alpha val="40000"/>
            </a:srgbClr>
          </a:solidFill>
          <a:ln w="19050" cap="flat" cmpd="sng" algn="ctr">
            <a:noFill/>
            <a:prstDash val="solid"/>
          </a:ln>
          <a:effectLst/>
        </p:spPr>
        <p:txBody>
          <a:bodyPr vert="vert270" rtlCol="0" anchor="t"/>
          <a:lstStyle/>
          <a:p>
            <a:pPr algn="ctr" fontAlgn="auto">
              <a:spcBef>
                <a:spcPts val="0"/>
              </a:spcBef>
              <a:spcAft>
                <a:spcPts val="0"/>
              </a:spcAft>
              <a:defRPr/>
            </a:pPr>
            <a:r>
              <a:rPr lang="fa-IR" sz="1600" u="sng" kern="0" dirty="0" smtClean="0">
                <a:solidFill>
                  <a:srgbClr val="0C377B"/>
                </a:solidFill>
                <a:latin typeface="Arial"/>
                <a:cs typeface="B Titr" pitchFamily="2" charset="-78"/>
              </a:rPr>
              <a:t>کارگزار پتنت</a:t>
            </a:r>
            <a:endParaRPr lang="en-GB" sz="1600" u="sng" kern="0" dirty="0">
              <a:solidFill>
                <a:srgbClr val="0C377B"/>
              </a:solidFill>
              <a:latin typeface="Arial"/>
              <a:cs typeface="B Titr" pitchFamily="2" charset="-78"/>
            </a:endParaRPr>
          </a:p>
        </p:txBody>
      </p:sp>
      <p:sp>
        <p:nvSpPr>
          <p:cNvPr id="17" name="Rectangle 16"/>
          <p:cNvSpPr/>
          <p:nvPr/>
        </p:nvSpPr>
        <p:spPr>
          <a:xfrm>
            <a:off x="327014" y="4709106"/>
            <a:ext cx="8526360" cy="1041990"/>
          </a:xfrm>
          <a:prstGeom prst="rect">
            <a:avLst/>
          </a:prstGeom>
          <a:solidFill>
            <a:srgbClr val="FFFFFF">
              <a:lumMod val="85000"/>
              <a:alpha val="40000"/>
            </a:srgbClr>
          </a:solidFill>
          <a:ln w="19050" cap="flat" cmpd="sng" algn="ctr">
            <a:noFill/>
            <a:prstDash val="solid"/>
          </a:ln>
          <a:effectLst/>
        </p:spPr>
        <p:txBody>
          <a:bodyPr vert="vert270" rtlCol="0" anchor="t"/>
          <a:lstStyle/>
          <a:p>
            <a:pPr algn="ctr" fontAlgn="auto">
              <a:spcBef>
                <a:spcPts val="0"/>
              </a:spcBef>
              <a:spcAft>
                <a:spcPts val="0"/>
              </a:spcAft>
              <a:defRPr/>
            </a:pPr>
            <a:r>
              <a:rPr lang="fa-IR" sz="1600" u="sng" kern="0" dirty="0" smtClean="0">
                <a:solidFill>
                  <a:srgbClr val="0C377B"/>
                </a:solidFill>
                <a:latin typeface="Arial"/>
                <a:cs typeface="B Titr" pitchFamily="2" charset="-78"/>
              </a:rPr>
              <a:t>اداره اختراع</a:t>
            </a:r>
            <a:endParaRPr lang="en-GB" sz="1600" u="sng" kern="0" dirty="0">
              <a:solidFill>
                <a:srgbClr val="0C377B"/>
              </a:solidFill>
              <a:latin typeface="Arial"/>
              <a:cs typeface="B Titr" pitchFamily="2" charset="-78"/>
            </a:endParaRPr>
          </a:p>
        </p:txBody>
      </p:sp>
      <p:sp>
        <p:nvSpPr>
          <p:cNvPr id="18" name="Pentagon 17"/>
          <p:cNvSpPr/>
          <p:nvPr/>
        </p:nvSpPr>
        <p:spPr>
          <a:xfrm>
            <a:off x="2094614" y="4850468"/>
            <a:ext cx="1041993" cy="759265"/>
          </a:xfrm>
          <a:prstGeom prst="homePlate">
            <a:avLst>
              <a:gd name="adj" fmla="val 6934"/>
            </a:avLst>
          </a:prstGeom>
          <a:gradFill rotWithShape="1">
            <a:gsLst>
              <a:gs pos="0">
                <a:srgbClr val="0C377B">
                  <a:tint val="73000"/>
                  <a:satMod val="150000"/>
                </a:srgbClr>
              </a:gs>
              <a:gs pos="25000">
                <a:srgbClr val="0C377B">
                  <a:tint val="96000"/>
                  <a:shade val="80000"/>
                  <a:satMod val="105000"/>
                </a:srgbClr>
              </a:gs>
              <a:gs pos="38000">
                <a:srgbClr val="0C377B">
                  <a:tint val="96000"/>
                  <a:shade val="59000"/>
                  <a:satMod val="120000"/>
                </a:srgbClr>
              </a:gs>
              <a:gs pos="55000">
                <a:srgbClr val="0C377B">
                  <a:shade val="57000"/>
                  <a:satMod val="120000"/>
                </a:srgbClr>
              </a:gs>
              <a:gs pos="80000">
                <a:srgbClr val="0C377B">
                  <a:shade val="56000"/>
                  <a:satMod val="145000"/>
                </a:srgbClr>
              </a:gs>
              <a:gs pos="88000">
                <a:srgbClr val="0C377B">
                  <a:shade val="63000"/>
                  <a:satMod val="160000"/>
                </a:srgbClr>
              </a:gs>
              <a:gs pos="100000">
                <a:srgbClr val="0C377B">
                  <a:tint val="99555"/>
                  <a:satMod val="155000"/>
                </a:srgbClr>
              </a:gs>
            </a:gsLst>
            <a:lin ang="5400000" scaled="1"/>
          </a:gradFill>
          <a:ln w="9525" cap="flat" cmpd="sng" algn="ctr">
            <a:solidFill>
              <a:srgbClr val="0C377B">
                <a:shade val="60000"/>
                <a:satMod val="300000"/>
              </a:srgbClr>
            </a:solidFill>
            <a:prstDash val="solid"/>
          </a:ln>
          <a:effectLst>
            <a:glow rad="70000">
              <a:srgbClr val="0C377B">
                <a:tint val="30000"/>
                <a:shade val="95000"/>
                <a:satMod val="300000"/>
                <a:alpha val="50000"/>
              </a:srgbClr>
            </a:glow>
          </a:effectLst>
        </p:spPr>
        <p:txBody>
          <a:bodyPr rtlCol="0" anchor="ctr"/>
          <a:lstStyle/>
          <a:p>
            <a:pPr algn="ctr" fontAlgn="auto">
              <a:spcBef>
                <a:spcPts val="0"/>
              </a:spcBef>
              <a:spcAft>
                <a:spcPts val="0"/>
              </a:spcAft>
              <a:defRPr/>
            </a:pPr>
            <a:r>
              <a:rPr lang="fa-IR" sz="1600" kern="0" dirty="0" smtClean="0">
                <a:solidFill>
                  <a:srgbClr val="FFFFFF"/>
                </a:solidFill>
                <a:latin typeface="Arial"/>
                <a:cs typeface="B Titr" pitchFamily="2" charset="-78"/>
              </a:rPr>
              <a:t>جستجو</a:t>
            </a:r>
            <a:endParaRPr lang="de-CH" sz="1600" kern="0" dirty="0" smtClean="0">
              <a:solidFill>
                <a:srgbClr val="FFFFFF"/>
              </a:solidFill>
              <a:latin typeface="Arial"/>
              <a:cs typeface="B Titr" pitchFamily="2" charset="-78"/>
            </a:endParaRPr>
          </a:p>
        </p:txBody>
      </p:sp>
      <p:sp>
        <p:nvSpPr>
          <p:cNvPr id="19" name="Oval 18"/>
          <p:cNvSpPr/>
          <p:nvPr/>
        </p:nvSpPr>
        <p:spPr>
          <a:xfrm>
            <a:off x="1071769" y="5208619"/>
            <a:ext cx="173192" cy="155135"/>
          </a:xfrm>
          <a:prstGeom prst="ellipse">
            <a:avLst/>
          </a:prstGeom>
          <a:solidFill>
            <a:srgbClr val="FF0000"/>
          </a:solidFill>
          <a:ln w="9525" cap="flat" cmpd="sng" algn="ctr">
            <a:solidFill>
              <a:srgbClr val="DDDDDD">
                <a:shade val="60000"/>
                <a:satMod val="300000"/>
              </a:srgbClr>
            </a:solidFill>
            <a:prstDash val="solid"/>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20" name="Pentagon 19"/>
          <p:cNvSpPr/>
          <p:nvPr/>
        </p:nvSpPr>
        <p:spPr>
          <a:xfrm>
            <a:off x="3136606" y="2406345"/>
            <a:ext cx="1259137" cy="2191273"/>
          </a:xfrm>
          <a:prstGeom prst="homePlate">
            <a:avLst>
              <a:gd name="adj" fmla="val 6934"/>
            </a:avLst>
          </a:prstGeom>
          <a:gradFill rotWithShape="1">
            <a:gsLst>
              <a:gs pos="0">
                <a:srgbClr val="0C377B">
                  <a:tint val="73000"/>
                  <a:satMod val="150000"/>
                </a:srgbClr>
              </a:gs>
              <a:gs pos="25000">
                <a:srgbClr val="0C377B">
                  <a:tint val="96000"/>
                  <a:shade val="80000"/>
                  <a:satMod val="105000"/>
                </a:srgbClr>
              </a:gs>
              <a:gs pos="38000">
                <a:srgbClr val="0C377B">
                  <a:tint val="96000"/>
                  <a:shade val="59000"/>
                  <a:satMod val="120000"/>
                </a:srgbClr>
              </a:gs>
              <a:gs pos="55000">
                <a:srgbClr val="0C377B">
                  <a:shade val="57000"/>
                  <a:satMod val="120000"/>
                </a:srgbClr>
              </a:gs>
              <a:gs pos="80000">
                <a:srgbClr val="0C377B">
                  <a:shade val="56000"/>
                  <a:satMod val="145000"/>
                </a:srgbClr>
              </a:gs>
              <a:gs pos="88000">
                <a:srgbClr val="0C377B">
                  <a:shade val="63000"/>
                  <a:satMod val="160000"/>
                </a:srgbClr>
              </a:gs>
              <a:gs pos="100000">
                <a:srgbClr val="0C377B">
                  <a:tint val="99555"/>
                  <a:satMod val="155000"/>
                </a:srgbClr>
              </a:gs>
            </a:gsLst>
            <a:lin ang="5400000" scaled="1"/>
          </a:gradFill>
          <a:ln w="9525" cap="flat" cmpd="sng" algn="ctr">
            <a:solidFill>
              <a:srgbClr val="0C377B">
                <a:shade val="60000"/>
                <a:satMod val="300000"/>
              </a:srgbClr>
            </a:solidFill>
            <a:prstDash val="solid"/>
          </a:ln>
          <a:effectLst>
            <a:glow rad="70000">
              <a:srgbClr val="0C377B">
                <a:tint val="30000"/>
                <a:shade val="95000"/>
                <a:satMod val="300000"/>
                <a:alpha val="50000"/>
              </a:srgbClr>
            </a:glow>
          </a:effectLst>
        </p:spPr>
        <p:txBody>
          <a:bodyPr rtlCol="0" anchor="ctr"/>
          <a:lstStyle/>
          <a:p>
            <a:pPr algn="ctr" fontAlgn="auto">
              <a:spcBef>
                <a:spcPts val="0"/>
              </a:spcBef>
              <a:spcAft>
                <a:spcPts val="0"/>
              </a:spcAft>
              <a:defRPr/>
            </a:pPr>
            <a:r>
              <a:rPr lang="fa-IR" sz="1600" kern="0" dirty="0" smtClean="0">
                <a:solidFill>
                  <a:srgbClr val="FFFFFF"/>
                </a:solidFill>
                <a:latin typeface="Arial"/>
                <a:cs typeface="B Titr" pitchFamily="2" charset="-78"/>
              </a:rPr>
              <a:t>ارزیابی و پاسخ</a:t>
            </a:r>
            <a:endParaRPr lang="en-GB" sz="1600" kern="0" dirty="0">
              <a:solidFill>
                <a:srgbClr val="FFFFFF"/>
              </a:solidFill>
              <a:latin typeface="Arial"/>
              <a:cs typeface="B Titr" pitchFamily="2" charset="-78"/>
            </a:endParaRPr>
          </a:p>
        </p:txBody>
      </p:sp>
      <p:sp>
        <p:nvSpPr>
          <p:cNvPr id="21" name="Pentagon 20"/>
          <p:cNvSpPr/>
          <p:nvPr/>
        </p:nvSpPr>
        <p:spPr>
          <a:xfrm>
            <a:off x="4395744" y="4842759"/>
            <a:ext cx="3295618" cy="774684"/>
          </a:xfrm>
          <a:prstGeom prst="homePlate">
            <a:avLst>
              <a:gd name="adj" fmla="val 6934"/>
            </a:avLst>
          </a:prstGeom>
          <a:gradFill rotWithShape="1">
            <a:gsLst>
              <a:gs pos="0">
                <a:srgbClr val="0C377B">
                  <a:tint val="73000"/>
                  <a:satMod val="150000"/>
                </a:srgbClr>
              </a:gs>
              <a:gs pos="25000">
                <a:srgbClr val="0C377B">
                  <a:tint val="96000"/>
                  <a:shade val="80000"/>
                  <a:satMod val="105000"/>
                </a:srgbClr>
              </a:gs>
              <a:gs pos="38000">
                <a:srgbClr val="0C377B">
                  <a:tint val="96000"/>
                  <a:shade val="59000"/>
                  <a:satMod val="120000"/>
                </a:srgbClr>
              </a:gs>
              <a:gs pos="55000">
                <a:srgbClr val="0C377B">
                  <a:shade val="57000"/>
                  <a:satMod val="120000"/>
                </a:srgbClr>
              </a:gs>
              <a:gs pos="80000">
                <a:srgbClr val="0C377B">
                  <a:shade val="56000"/>
                  <a:satMod val="145000"/>
                </a:srgbClr>
              </a:gs>
              <a:gs pos="88000">
                <a:srgbClr val="0C377B">
                  <a:shade val="63000"/>
                  <a:satMod val="160000"/>
                </a:srgbClr>
              </a:gs>
              <a:gs pos="100000">
                <a:srgbClr val="0C377B">
                  <a:tint val="99555"/>
                  <a:satMod val="155000"/>
                </a:srgbClr>
              </a:gs>
            </a:gsLst>
            <a:lin ang="5400000" scaled="1"/>
          </a:gradFill>
          <a:ln w="9525" cap="flat" cmpd="sng" algn="ctr">
            <a:solidFill>
              <a:srgbClr val="0C377B">
                <a:shade val="60000"/>
                <a:satMod val="300000"/>
              </a:srgbClr>
            </a:solidFill>
            <a:prstDash val="solid"/>
          </a:ln>
          <a:effectLst>
            <a:glow rad="70000">
              <a:srgbClr val="0C377B">
                <a:tint val="30000"/>
                <a:shade val="95000"/>
                <a:satMod val="300000"/>
                <a:alpha val="50000"/>
              </a:srgbClr>
            </a:glow>
          </a:effectLst>
        </p:spPr>
        <p:txBody>
          <a:bodyPr rtlCol="0" anchor="ctr"/>
          <a:lstStyle/>
          <a:p>
            <a:pPr algn="ctr" fontAlgn="auto">
              <a:spcBef>
                <a:spcPts val="0"/>
              </a:spcBef>
              <a:spcAft>
                <a:spcPts val="0"/>
              </a:spcAft>
              <a:defRPr/>
            </a:pPr>
            <a:r>
              <a:rPr lang="fa-IR" sz="1600" kern="0" dirty="0" smtClean="0">
                <a:solidFill>
                  <a:srgbClr val="FFFFFF"/>
                </a:solidFill>
                <a:latin typeface="Arial"/>
                <a:cs typeface="B Titr" pitchFamily="2" charset="-78"/>
              </a:rPr>
              <a:t>بررسی ماهوی</a:t>
            </a:r>
            <a:endParaRPr lang="de-CH" sz="1600" kern="0" dirty="0" smtClean="0">
              <a:solidFill>
                <a:srgbClr val="FFFFFF"/>
              </a:solidFill>
              <a:latin typeface="Arial"/>
              <a:cs typeface="B Titr" pitchFamily="2" charset="-78"/>
            </a:endParaRPr>
          </a:p>
        </p:txBody>
      </p:sp>
      <p:sp>
        <p:nvSpPr>
          <p:cNvPr id="22" name="Pentagon 21"/>
          <p:cNvSpPr/>
          <p:nvPr/>
        </p:nvSpPr>
        <p:spPr>
          <a:xfrm>
            <a:off x="5571941" y="2406345"/>
            <a:ext cx="1259137" cy="2191272"/>
          </a:xfrm>
          <a:prstGeom prst="homePlate">
            <a:avLst>
              <a:gd name="adj" fmla="val 6934"/>
            </a:avLst>
          </a:prstGeom>
          <a:gradFill rotWithShape="1">
            <a:gsLst>
              <a:gs pos="0">
                <a:srgbClr val="0C377B">
                  <a:tint val="73000"/>
                  <a:satMod val="150000"/>
                </a:srgbClr>
              </a:gs>
              <a:gs pos="25000">
                <a:srgbClr val="0C377B">
                  <a:tint val="96000"/>
                  <a:shade val="80000"/>
                  <a:satMod val="105000"/>
                </a:srgbClr>
              </a:gs>
              <a:gs pos="38000">
                <a:srgbClr val="0C377B">
                  <a:tint val="96000"/>
                  <a:shade val="59000"/>
                  <a:satMod val="120000"/>
                </a:srgbClr>
              </a:gs>
              <a:gs pos="55000">
                <a:srgbClr val="0C377B">
                  <a:shade val="57000"/>
                  <a:satMod val="120000"/>
                </a:srgbClr>
              </a:gs>
              <a:gs pos="80000">
                <a:srgbClr val="0C377B">
                  <a:shade val="56000"/>
                  <a:satMod val="145000"/>
                </a:srgbClr>
              </a:gs>
              <a:gs pos="88000">
                <a:srgbClr val="0C377B">
                  <a:shade val="63000"/>
                  <a:satMod val="160000"/>
                </a:srgbClr>
              </a:gs>
              <a:gs pos="100000">
                <a:srgbClr val="0C377B">
                  <a:tint val="99555"/>
                  <a:satMod val="155000"/>
                </a:srgbClr>
              </a:gs>
            </a:gsLst>
            <a:lin ang="5400000" scaled="1"/>
          </a:gradFill>
          <a:ln w="9525" cap="flat" cmpd="sng" algn="ctr">
            <a:solidFill>
              <a:srgbClr val="0C377B">
                <a:shade val="60000"/>
                <a:satMod val="300000"/>
              </a:srgbClr>
            </a:solidFill>
            <a:prstDash val="solid"/>
          </a:ln>
          <a:effectLst>
            <a:glow rad="70000">
              <a:srgbClr val="0C377B">
                <a:tint val="30000"/>
                <a:shade val="95000"/>
                <a:satMod val="300000"/>
                <a:alpha val="50000"/>
              </a:srgbClr>
            </a:glow>
          </a:effectLst>
        </p:spPr>
        <p:txBody>
          <a:bodyPr rtlCol="0" anchor="ctr"/>
          <a:lstStyle/>
          <a:p>
            <a:pPr algn="ctr" fontAlgn="auto">
              <a:spcBef>
                <a:spcPts val="0"/>
              </a:spcBef>
              <a:spcAft>
                <a:spcPts val="0"/>
              </a:spcAft>
              <a:defRPr/>
            </a:pPr>
            <a:r>
              <a:rPr lang="fa-IR" sz="1600" kern="0" dirty="0" smtClean="0">
                <a:solidFill>
                  <a:srgbClr val="FFFFFF"/>
                </a:solidFill>
                <a:latin typeface="Arial"/>
                <a:cs typeface="B Titr" pitchFamily="2" charset="-78"/>
              </a:rPr>
              <a:t>ارزیابی و پاسخ</a:t>
            </a:r>
            <a:endParaRPr lang="en-GB" sz="1600" kern="0" dirty="0">
              <a:solidFill>
                <a:srgbClr val="FFFFFF"/>
              </a:solidFill>
              <a:latin typeface="Arial"/>
              <a:cs typeface="B Titr" pitchFamily="2" charset="-78"/>
            </a:endParaRPr>
          </a:p>
        </p:txBody>
      </p:sp>
      <p:sp>
        <p:nvSpPr>
          <p:cNvPr id="23" name="Curved Left Arrow 22"/>
          <p:cNvSpPr/>
          <p:nvPr/>
        </p:nvSpPr>
        <p:spPr>
          <a:xfrm>
            <a:off x="6831078" y="2922460"/>
            <a:ext cx="672443" cy="2064210"/>
          </a:xfrm>
          <a:prstGeom prst="curvedLeftArrow">
            <a:avLst/>
          </a:prstGeom>
          <a:gradFill rotWithShape="1">
            <a:gsLst>
              <a:gs pos="0">
                <a:srgbClr val="DDDDDD">
                  <a:tint val="73000"/>
                  <a:satMod val="150000"/>
                </a:srgbClr>
              </a:gs>
              <a:gs pos="25000">
                <a:srgbClr val="DDDDDD">
                  <a:tint val="96000"/>
                  <a:shade val="80000"/>
                  <a:satMod val="105000"/>
                </a:srgbClr>
              </a:gs>
              <a:gs pos="38000">
                <a:srgbClr val="DDDDDD">
                  <a:tint val="96000"/>
                  <a:shade val="59000"/>
                  <a:satMod val="120000"/>
                </a:srgbClr>
              </a:gs>
              <a:gs pos="55000">
                <a:srgbClr val="DDDDDD">
                  <a:shade val="57000"/>
                  <a:satMod val="120000"/>
                </a:srgbClr>
              </a:gs>
              <a:gs pos="80000">
                <a:srgbClr val="DDDDDD">
                  <a:shade val="56000"/>
                  <a:satMod val="145000"/>
                </a:srgbClr>
              </a:gs>
              <a:gs pos="88000">
                <a:srgbClr val="DDDDDD">
                  <a:shade val="63000"/>
                  <a:satMod val="160000"/>
                </a:srgbClr>
              </a:gs>
              <a:gs pos="100000">
                <a:srgbClr val="DDDDDD">
                  <a:tint val="99555"/>
                  <a:satMod val="155000"/>
                </a:srgbClr>
              </a:gs>
            </a:gsLst>
            <a:lin ang="5400000" scaled="1"/>
          </a:gradFill>
          <a:ln w="9525" cap="flat" cmpd="sng" algn="ctr">
            <a:solidFill>
              <a:srgbClr val="DDDDDD">
                <a:shade val="60000"/>
                <a:satMod val="300000"/>
              </a:srgbClr>
            </a:solidFill>
            <a:prstDash val="solid"/>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sz="2000" kern="0">
              <a:solidFill>
                <a:srgbClr val="0C377B"/>
              </a:solidFill>
              <a:latin typeface="Arial"/>
              <a:cs typeface="B Titr" pitchFamily="2" charset="-78"/>
            </a:endParaRPr>
          </a:p>
        </p:txBody>
      </p:sp>
      <p:sp>
        <p:nvSpPr>
          <p:cNvPr id="24" name="Curved Left Arrow 23"/>
          <p:cNvSpPr/>
          <p:nvPr/>
        </p:nvSpPr>
        <p:spPr>
          <a:xfrm rot="10800000">
            <a:off x="4899498" y="2822509"/>
            <a:ext cx="672443" cy="2064210"/>
          </a:xfrm>
          <a:prstGeom prst="curvedLeftArrow">
            <a:avLst/>
          </a:prstGeom>
          <a:gradFill rotWithShape="1">
            <a:gsLst>
              <a:gs pos="0">
                <a:srgbClr val="DDDDDD">
                  <a:tint val="73000"/>
                  <a:satMod val="150000"/>
                </a:srgbClr>
              </a:gs>
              <a:gs pos="25000">
                <a:srgbClr val="DDDDDD">
                  <a:tint val="96000"/>
                  <a:shade val="80000"/>
                  <a:satMod val="105000"/>
                </a:srgbClr>
              </a:gs>
              <a:gs pos="38000">
                <a:srgbClr val="DDDDDD">
                  <a:tint val="96000"/>
                  <a:shade val="59000"/>
                  <a:satMod val="120000"/>
                </a:srgbClr>
              </a:gs>
              <a:gs pos="55000">
                <a:srgbClr val="DDDDDD">
                  <a:shade val="57000"/>
                  <a:satMod val="120000"/>
                </a:srgbClr>
              </a:gs>
              <a:gs pos="80000">
                <a:srgbClr val="DDDDDD">
                  <a:shade val="56000"/>
                  <a:satMod val="145000"/>
                </a:srgbClr>
              </a:gs>
              <a:gs pos="88000">
                <a:srgbClr val="DDDDDD">
                  <a:shade val="63000"/>
                  <a:satMod val="160000"/>
                </a:srgbClr>
              </a:gs>
              <a:gs pos="100000">
                <a:srgbClr val="DDDDDD">
                  <a:tint val="99555"/>
                  <a:satMod val="155000"/>
                </a:srgbClr>
              </a:gs>
            </a:gsLst>
            <a:lin ang="5400000" scaled="1"/>
          </a:gradFill>
          <a:ln w="9525" cap="flat" cmpd="sng" algn="ctr">
            <a:solidFill>
              <a:srgbClr val="DDDDDD">
                <a:shade val="60000"/>
                <a:satMod val="300000"/>
              </a:srgbClr>
            </a:solidFill>
            <a:prstDash val="solid"/>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sz="2000" kern="0">
              <a:solidFill>
                <a:srgbClr val="0C377B"/>
              </a:solidFill>
              <a:latin typeface="Arial"/>
              <a:cs typeface="B Titr" pitchFamily="2" charset="-78"/>
            </a:endParaRPr>
          </a:p>
        </p:txBody>
      </p:sp>
      <p:sp>
        <p:nvSpPr>
          <p:cNvPr id="25" name="Oval 24"/>
          <p:cNvSpPr/>
          <p:nvPr/>
        </p:nvSpPr>
        <p:spPr>
          <a:xfrm>
            <a:off x="7654390" y="5152533"/>
            <a:ext cx="173192" cy="155135"/>
          </a:xfrm>
          <a:prstGeom prst="ellipse">
            <a:avLst/>
          </a:prstGeom>
          <a:solidFill>
            <a:srgbClr val="FF0000"/>
          </a:solidFill>
          <a:ln w="9525" cap="flat" cmpd="sng" algn="ctr">
            <a:solidFill>
              <a:srgbClr val="DDDDDD">
                <a:shade val="60000"/>
                <a:satMod val="300000"/>
              </a:srgbClr>
            </a:solidFill>
            <a:prstDash val="solid"/>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26" name="TextBox 25"/>
          <p:cNvSpPr txBox="1"/>
          <p:nvPr/>
        </p:nvSpPr>
        <p:spPr>
          <a:xfrm>
            <a:off x="432044" y="5751096"/>
            <a:ext cx="1452642" cy="707886"/>
          </a:xfrm>
          <a:prstGeom prst="rect">
            <a:avLst/>
          </a:prstGeom>
          <a:noFill/>
        </p:spPr>
        <p:txBody>
          <a:bodyPr wrap="none" rtlCol="0">
            <a:spAutoFit/>
          </a:bodyPr>
          <a:lstStyle/>
          <a:p>
            <a:pPr algn="ctr" fontAlgn="auto">
              <a:spcBef>
                <a:spcPts val="0"/>
              </a:spcBef>
              <a:spcAft>
                <a:spcPts val="0"/>
              </a:spcAft>
              <a:defRPr/>
            </a:pPr>
            <a:r>
              <a:rPr lang="fa-IR" sz="2000" kern="0" dirty="0" smtClean="0">
                <a:solidFill>
                  <a:srgbClr val="0C377B"/>
                </a:solidFill>
                <a:latin typeface="Calibri"/>
                <a:cs typeface="B Titr" pitchFamily="2" charset="-78"/>
              </a:rPr>
              <a:t>تاریخ فایلینگ </a:t>
            </a:r>
          </a:p>
          <a:p>
            <a:pPr algn="ctr" fontAlgn="auto">
              <a:spcBef>
                <a:spcPts val="0"/>
              </a:spcBef>
              <a:spcAft>
                <a:spcPts val="0"/>
              </a:spcAft>
              <a:defRPr/>
            </a:pPr>
            <a:r>
              <a:rPr lang="fa-IR" sz="2000" kern="0" dirty="0" smtClean="0">
                <a:solidFill>
                  <a:srgbClr val="0C377B"/>
                </a:solidFill>
                <a:latin typeface="Calibri"/>
                <a:cs typeface="B Titr" pitchFamily="2" charset="-78"/>
              </a:rPr>
              <a:t>(درخواست)</a:t>
            </a:r>
            <a:endParaRPr lang="en-GB" sz="2000" kern="0" dirty="0">
              <a:solidFill>
                <a:srgbClr val="0C377B"/>
              </a:solidFill>
              <a:latin typeface="Calibri"/>
              <a:cs typeface="B Titr" pitchFamily="2" charset="-78"/>
            </a:endParaRPr>
          </a:p>
        </p:txBody>
      </p:sp>
      <p:sp>
        <p:nvSpPr>
          <p:cNvPr id="27" name="TextBox 26"/>
          <p:cNvSpPr txBox="1"/>
          <p:nvPr/>
        </p:nvSpPr>
        <p:spPr>
          <a:xfrm>
            <a:off x="7067636" y="5785591"/>
            <a:ext cx="1247457" cy="400110"/>
          </a:xfrm>
          <a:prstGeom prst="rect">
            <a:avLst/>
          </a:prstGeom>
          <a:noFill/>
        </p:spPr>
        <p:txBody>
          <a:bodyPr wrap="none" rtlCol="0">
            <a:spAutoFit/>
          </a:bodyPr>
          <a:lstStyle/>
          <a:p>
            <a:pPr algn="ctr" fontAlgn="auto">
              <a:spcBef>
                <a:spcPts val="0"/>
              </a:spcBef>
              <a:spcAft>
                <a:spcPts val="0"/>
              </a:spcAft>
              <a:defRPr/>
            </a:pPr>
            <a:r>
              <a:rPr lang="fa-IR" sz="2000" kern="0" dirty="0" smtClean="0">
                <a:solidFill>
                  <a:srgbClr val="0C377B"/>
                </a:solidFill>
                <a:latin typeface="Calibri"/>
                <a:cs typeface="B Titr" pitchFamily="2" charset="-78"/>
              </a:rPr>
              <a:t>اعطای پتنت</a:t>
            </a:r>
            <a:endParaRPr lang="en-GB" sz="2000" kern="0" dirty="0">
              <a:solidFill>
                <a:srgbClr val="0C377B"/>
              </a:solidFill>
              <a:latin typeface="Calibri"/>
              <a:cs typeface="B Titr" pitchFamily="2" charset="-78"/>
            </a:endParaRPr>
          </a:p>
        </p:txBody>
      </p:sp>
      <p:sp>
        <p:nvSpPr>
          <p:cNvPr id="28" name="Rectangle 27"/>
          <p:cNvSpPr/>
          <p:nvPr/>
        </p:nvSpPr>
        <p:spPr>
          <a:xfrm>
            <a:off x="152400" y="533400"/>
            <a:ext cx="8305799" cy="707886"/>
          </a:xfrm>
          <a:prstGeom prst="rect">
            <a:avLst/>
          </a:prstGeom>
        </p:spPr>
        <p:txBody>
          <a:bodyPr wrap="square">
            <a:spAutoFit/>
          </a:bodyPr>
          <a:lstStyle/>
          <a:p>
            <a:pPr algn="ctr" rtl="1" fontAlgn="auto">
              <a:spcBef>
                <a:spcPts val="0"/>
              </a:spcBef>
              <a:spcAft>
                <a:spcPts val="0"/>
              </a:spcAft>
            </a:pPr>
            <a:r>
              <a:rPr lang="fa-IR" sz="4000" dirty="0" smtClean="0">
                <a:solidFill>
                  <a:srgbClr val="C00000"/>
                </a:solidFill>
                <a:effectLst>
                  <a:outerShdw blurRad="38100" dist="38100" dir="2700000" algn="tl">
                    <a:srgbClr val="000000">
                      <a:alpha val="43137"/>
                    </a:srgbClr>
                  </a:outerShdw>
                </a:effectLst>
                <a:latin typeface="Calibri"/>
                <a:cs typeface="B Titr" pitchFamily="2" charset="-78"/>
              </a:rPr>
              <a:t>فرآیند ثبت اختراع</a:t>
            </a:r>
            <a:endParaRPr lang="en-US" sz="4000" dirty="0">
              <a:solidFill>
                <a:srgbClr val="C00000"/>
              </a:solidFill>
              <a:effectLst>
                <a:outerShdw blurRad="38100" dist="38100" dir="2700000" algn="tl">
                  <a:srgbClr val="000000">
                    <a:alpha val="43137"/>
                  </a:srgbClr>
                </a:outerShdw>
              </a:effectLst>
              <a:latin typeface="Calibri"/>
              <a:cs typeface="B Titr" pitchFamily="2" charset="-78"/>
            </a:endParaRPr>
          </a:p>
        </p:txBody>
      </p:sp>
    </p:spTree>
    <p:extLst>
      <p:ext uri="{BB962C8B-B14F-4D97-AF65-F5344CB8AC3E}">
        <p14:creationId xmlns:p14="http://schemas.microsoft.com/office/powerpoint/2010/main" val="39191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636912"/>
            <a:ext cx="6172200" cy="2053590"/>
          </a:xfrm>
        </p:spPr>
        <p:txBody>
          <a:bodyPr>
            <a:noAutofit/>
          </a:bodyPr>
          <a:lstStyle/>
          <a:p>
            <a:pPr algn="ctr" rtl="1">
              <a:lnSpc>
                <a:spcPct val="150000"/>
              </a:lnSpc>
            </a:pPr>
            <a:r>
              <a:rPr lang="fa-IR" sz="4400" dirty="0" smtClean="0">
                <a:solidFill>
                  <a:srgbClr val="FFC000"/>
                </a:solidFill>
                <a:effectLst>
                  <a:outerShdw blurRad="38100" dist="38100" dir="2700000" algn="tl">
                    <a:srgbClr val="000000">
                      <a:alpha val="43137"/>
                    </a:srgbClr>
                  </a:outerShdw>
                </a:effectLst>
                <a:cs typeface="B Titr" pitchFamily="2" charset="-78"/>
              </a:rPr>
              <a:t>اختراعات حوزه سلامت</a:t>
            </a:r>
            <a:br>
              <a:rPr lang="fa-IR" sz="4400" dirty="0" smtClean="0">
                <a:solidFill>
                  <a:srgbClr val="FFC000"/>
                </a:solidFill>
                <a:effectLst>
                  <a:outerShdw blurRad="38100" dist="38100" dir="2700000" algn="tl">
                    <a:srgbClr val="000000">
                      <a:alpha val="43137"/>
                    </a:srgbClr>
                  </a:outerShdw>
                </a:effectLst>
                <a:cs typeface="B Titr" pitchFamily="2" charset="-78"/>
              </a:rPr>
            </a:br>
            <a:r>
              <a:rPr lang="fa-IR" sz="4400" dirty="0" smtClean="0">
                <a:solidFill>
                  <a:srgbClr val="FFC000"/>
                </a:solidFill>
                <a:effectLst>
                  <a:outerShdw blurRad="38100" dist="38100" dir="2700000" algn="tl">
                    <a:srgbClr val="000000">
                      <a:alpha val="43137"/>
                    </a:srgbClr>
                  </a:outerShdw>
                </a:effectLst>
                <a:cs typeface="B Titr" pitchFamily="2" charset="-78"/>
              </a:rPr>
              <a:t>و ادعاهای اختراعات دارویی</a:t>
            </a:r>
            <a:endParaRPr lang="en-US" sz="4400" dirty="0">
              <a:solidFill>
                <a:srgbClr val="FFC000"/>
              </a:solidFill>
              <a:effectLst>
                <a:outerShdw blurRad="38100" dist="38100" dir="2700000" algn="tl">
                  <a:srgbClr val="000000">
                    <a:alpha val="43137"/>
                  </a:srgbClr>
                </a:outerShdw>
              </a:effectLst>
              <a:cs typeface="B Titr" pitchFamily="2" charset="-78"/>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ar-SA"/>
          </a:p>
        </p:txBody>
      </p:sp>
    </p:spTree>
    <p:extLst>
      <p:ext uri="{BB962C8B-B14F-4D97-AF65-F5344CB8AC3E}">
        <p14:creationId xmlns:p14="http://schemas.microsoft.com/office/powerpoint/2010/main" val="36621810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C00000"/>
                </a:solidFill>
                <a:cs typeface="B Titr" pitchFamily="2" charset="-78"/>
              </a:rPr>
              <a:t>داروی اصیل و ژنریک</a:t>
            </a:r>
            <a:endParaRPr lang="en-US" dirty="0">
              <a:solidFill>
                <a:srgbClr val="C00000"/>
              </a:solidFill>
              <a:cs typeface="B Titr" pitchFamily="2" charset="-78"/>
            </a:endParaRPr>
          </a:p>
        </p:txBody>
      </p:sp>
      <p:sp>
        <p:nvSpPr>
          <p:cNvPr id="3" name="Content Placeholder 2"/>
          <p:cNvSpPr>
            <a:spLocks noGrp="1"/>
          </p:cNvSpPr>
          <p:nvPr>
            <p:ph sz="quarter" idx="1"/>
          </p:nvPr>
        </p:nvSpPr>
        <p:spPr>
          <a:xfrm>
            <a:off x="323528" y="1600200"/>
            <a:ext cx="8363272" cy="4709120"/>
          </a:xfrm>
        </p:spPr>
        <p:txBody>
          <a:bodyPr>
            <a:normAutofit/>
          </a:bodyPr>
          <a:lstStyle/>
          <a:p>
            <a:pPr algn="just" rtl="1">
              <a:lnSpc>
                <a:spcPct val="150000"/>
              </a:lnSpc>
            </a:pPr>
            <a:r>
              <a:rPr lang="fa-IR" dirty="0" smtClean="0">
                <a:cs typeface="B Titr" pitchFamily="2" charset="-78"/>
              </a:rPr>
              <a:t>داروهای اصیل و جدید حاصل از تحقیق و پژوهش اصیل توسط شرکتهای داروسازی مبتکر (دارای پتنت)</a:t>
            </a:r>
          </a:p>
          <a:p>
            <a:pPr algn="just" rtl="1">
              <a:lnSpc>
                <a:spcPct val="150000"/>
              </a:lnSpc>
            </a:pPr>
            <a:r>
              <a:rPr lang="fa-IR" dirty="0" smtClean="0">
                <a:cs typeface="B Titr" pitchFamily="2" charset="-78"/>
              </a:rPr>
              <a:t>داروهای ژنریک که پس از به اتمام رسیدن زمان تولید انحصاری داروی اصلی، این شرکت ها داروی مشابه داروی اصلی را وارد بازار می کنند</a:t>
            </a:r>
          </a:p>
          <a:p>
            <a:pPr lvl="2" algn="just" rtl="1">
              <a:lnSpc>
                <a:spcPct val="150000"/>
              </a:lnSpc>
            </a:pPr>
            <a:r>
              <a:rPr lang="fa-IR" dirty="0" smtClean="0">
                <a:cs typeface="B Titr" pitchFamily="2" charset="-78"/>
              </a:rPr>
              <a:t>کنترل قیمت</a:t>
            </a:r>
          </a:p>
          <a:p>
            <a:pPr lvl="2" algn="just" rtl="1">
              <a:lnSpc>
                <a:spcPct val="150000"/>
              </a:lnSpc>
            </a:pPr>
            <a:r>
              <a:rPr lang="fa-IR" dirty="0" smtClean="0">
                <a:cs typeface="B Titr" pitchFamily="2" charset="-78"/>
              </a:rPr>
              <a:t>افزایش دسترسی</a:t>
            </a:r>
            <a:endParaRPr lang="en-US" dirty="0">
              <a:cs typeface="B Titr" pitchFamily="2" charset="-78"/>
            </a:endParaRPr>
          </a:p>
        </p:txBody>
      </p:sp>
    </p:spTree>
    <p:extLst>
      <p:ext uri="{BB962C8B-B14F-4D97-AF65-F5344CB8AC3E}">
        <p14:creationId xmlns:p14="http://schemas.microsoft.com/office/powerpoint/2010/main" val="483920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563072" cy="1143000"/>
          </a:xfrm>
        </p:spPr>
        <p:txBody>
          <a:bodyPr/>
          <a:lstStyle/>
          <a:p>
            <a:r>
              <a:rPr lang="fa-IR" dirty="0" smtClean="0"/>
              <a:t> </a:t>
            </a:r>
            <a:endParaRPr lang="en-US" dirty="0"/>
          </a:p>
        </p:txBody>
      </p:sp>
      <p:sp>
        <p:nvSpPr>
          <p:cNvPr id="3" name="Content Placeholder 2"/>
          <p:cNvSpPr>
            <a:spLocks noGrp="1"/>
          </p:cNvSpPr>
          <p:nvPr>
            <p:ph sz="quarter" idx="1"/>
          </p:nvPr>
        </p:nvSpPr>
        <p:spPr>
          <a:xfrm>
            <a:off x="251520" y="1600200"/>
            <a:ext cx="8712968" cy="4997152"/>
          </a:xfrm>
        </p:spPr>
        <p:txBody>
          <a:bodyPr>
            <a:normAutofit/>
          </a:bodyPr>
          <a:lstStyle/>
          <a:p>
            <a:pPr algn="just" rtl="1">
              <a:lnSpc>
                <a:spcPct val="150000"/>
              </a:lnSpc>
              <a:buFont typeface="Wingdings" pitchFamily="2" charset="2"/>
              <a:buChar char="Ø"/>
            </a:pPr>
            <a:r>
              <a:rPr lang="fa-IR" dirty="0" smtClean="0">
                <a:cs typeface="B Titr" pitchFamily="2" charset="-78"/>
              </a:rPr>
              <a:t>قبل از موافقت نامه تریپس بیش از 50 کشور دنیا مطلقا از اختراعات دارویی حمایت نمیکردند (منظور از دارو عام و شامل واکسن و معرف ها و کیت های تشخیصی آزمایشگاهای و پاراکلینیکی است)</a:t>
            </a:r>
          </a:p>
          <a:p>
            <a:pPr algn="just" rtl="1">
              <a:lnSpc>
                <a:spcPct val="150000"/>
              </a:lnSpc>
              <a:buFont typeface="Wingdings" pitchFamily="2" charset="2"/>
              <a:buChar char="Ø"/>
            </a:pPr>
            <a:r>
              <a:rPr lang="fa-IR" dirty="0" smtClean="0">
                <a:cs typeface="B Titr" pitchFamily="2" charset="-78"/>
              </a:rPr>
              <a:t>بسیاری کشورها هم فقط از فرآیند های جدید ساخت دارو حمایت میکردند و نه از فرآورده ها</a:t>
            </a:r>
          </a:p>
          <a:p>
            <a:pPr algn="just" rtl="1">
              <a:lnSpc>
                <a:spcPct val="150000"/>
              </a:lnSpc>
              <a:buFont typeface="Wingdings" pitchFamily="2" charset="2"/>
              <a:buChar char="Ø"/>
            </a:pPr>
            <a:r>
              <a:rPr lang="fa-IR" dirty="0" smtClean="0">
                <a:cs typeface="B Titr" pitchFamily="2" charset="-78"/>
              </a:rPr>
              <a:t>برخی کشورها هم مدت حمایت از دارو کمتر از بیست سال بود</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1219"/>
            <a:ext cx="6120680"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736" cy="133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815376"/>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rtl="1"/>
            <a:r>
              <a:rPr lang="en-US" sz="6000" b="1" dirty="0" smtClean="0">
                <a:effectLst>
                  <a:outerShdw blurRad="38100" dist="38100" dir="2700000" algn="tl">
                    <a:srgbClr val="000000">
                      <a:alpha val="43137"/>
                    </a:srgbClr>
                  </a:outerShdw>
                </a:effectLst>
              </a:rPr>
              <a:t>TRIPs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3212976"/>
            <a:ext cx="8229600" cy="2913187"/>
          </a:xfrm>
        </p:spPr>
        <p:txBody>
          <a:bodyPr>
            <a:normAutofit/>
          </a:bodyPr>
          <a:lstStyle/>
          <a:p>
            <a:pPr algn="just" rtl="1"/>
            <a:r>
              <a:rPr lang="fa-IR" b="1" dirty="0" smtClean="0">
                <a:cs typeface="B Titr" pitchFamily="2" charset="-78"/>
              </a:rPr>
              <a:t>تریپس در پایان مذاکرات دور اوروگوئه در خصوص گات در سال 1994 مصوب و از موافقت نامه های تحت سازمان تجارت جهانی است.</a:t>
            </a:r>
          </a:p>
          <a:p>
            <a:pPr marL="0" indent="0" algn="just">
              <a:buNone/>
            </a:pPr>
            <a:r>
              <a:rPr lang="en-US" sz="2400" b="1" dirty="0" smtClean="0">
                <a:cs typeface="B Titr" pitchFamily="2" charset="-78"/>
                <a:hlinkClick r:id="rId4" tooltip="General Agreement on Tariffs and Trade"/>
              </a:rPr>
              <a:t>General Agreement on Tariffs and Trade</a:t>
            </a:r>
            <a:r>
              <a:rPr lang="en-US" sz="2400" b="1" dirty="0" smtClean="0">
                <a:cs typeface="B Titr" pitchFamily="2" charset="-78"/>
              </a:rPr>
              <a:t> (GATT)</a:t>
            </a:r>
            <a:endParaRPr lang="fa-IR" sz="2400" b="1" dirty="0" smtClean="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696089817"/>
              </p:ext>
            </p:extLst>
          </p:nvPr>
        </p:nvGraphicFramePr>
        <p:xfrm>
          <a:off x="1619672" y="5805263"/>
          <a:ext cx="5976664" cy="731520"/>
        </p:xfrm>
        <a:graphic>
          <a:graphicData uri="http://schemas.openxmlformats.org/drawingml/2006/table">
            <a:tbl>
              <a:tblPr/>
              <a:tblGrid>
                <a:gridCol w="2988332">
                  <a:extLst>
                    <a:ext uri="{9D8B030D-6E8A-4147-A177-3AD203B41FA5}">
                      <a16:colId xmlns:a16="http://schemas.microsoft.com/office/drawing/2014/main" val="20000"/>
                    </a:ext>
                  </a:extLst>
                </a:gridCol>
                <a:gridCol w="2988332">
                  <a:extLst>
                    <a:ext uri="{9D8B030D-6E8A-4147-A177-3AD203B41FA5}">
                      <a16:colId xmlns:a16="http://schemas.microsoft.com/office/drawing/2014/main" val="20001"/>
                    </a:ext>
                  </a:extLst>
                </a:gridCol>
              </a:tblGrid>
              <a:tr h="293752">
                <a:tc>
                  <a:txBody>
                    <a:bodyPr/>
                    <a:lstStyle/>
                    <a:p>
                      <a:pPr algn="l" fontAlgn="t"/>
                      <a:r>
                        <a:rPr lang="en-US" b="1" dirty="0">
                          <a:effectLst/>
                        </a:rPr>
                        <a:t>Effective</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b="1" dirty="0">
                          <a:effectLst/>
                        </a:rPr>
                        <a:t>1 January </a:t>
                      </a:r>
                      <a:r>
                        <a:rPr lang="en-US" b="1" dirty="0" smtClean="0">
                          <a:effectLst/>
                        </a:rPr>
                        <a:t>1995</a:t>
                      </a:r>
                      <a:endParaRPr lang="en-US" b="1"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0"/>
                  </a:ext>
                </a:extLst>
              </a:tr>
              <a:tr h="0">
                <a:tc>
                  <a:txBody>
                    <a:bodyPr/>
                    <a:lstStyle/>
                    <a:p>
                      <a:pPr algn="l" fontAlgn="t"/>
                      <a:r>
                        <a:rPr lang="en-US" b="1">
                          <a:effectLst/>
                        </a:rPr>
                        <a:t>Parties</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b="1" dirty="0">
                          <a:effectLst/>
                        </a:rPr>
                        <a:t>162 (All WTO </a:t>
                      </a:r>
                      <a:r>
                        <a:rPr lang="en-US" b="1" dirty="0" smtClean="0">
                          <a:effectLst/>
                        </a:rPr>
                        <a:t>members</a:t>
                      </a:r>
                      <a:r>
                        <a:rPr lang="fa-IR" b="1" dirty="0" smtClean="0">
                          <a:effectLst/>
                        </a:rPr>
                        <a:t>(</a:t>
                      </a:r>
                      <a:endParaRPr lang="en-US" b="1"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55956957"/>
      </p:ext>
    </p:extLst>
  </p:cSld>
  <p:clrMapOvr>
    <a:masterClrMapping/>
  </p:clrMapOvr>
  <p:transition spd="slow">
    <p:wheel spokes="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sp>
        <p:nvSpPr>
          <p:cNvPr id="3" name="Content Placeholder 2"/>
          <p:cNvSpPr>
            <a:spLocks noGrp="1"/>
          </p:cNvSpPr>
          <p:nvPr>
            <p:ph sz="quarter" idx="1"/>
          </p:nvPr>
        </p:nvSpPr>
        <p:spPr>
          <a:xfrm>
            <a:off x="179512" y="1326600"/>
            <a:ext cx="8784976" cy="5198743"/>
          </a:xfrm>
        </p:spPr>
        <p:txBody>
          <a:bodyPr>
            <a:normAutofit/>
          </a:bodyPr>
          <a:lstStyle/>
          <a:p>
            <a:pPr algn="just" rtl="1">
              <a:lnSpc>
                <a:spcPct val="150000"/>
              </a:lnSpc>
              <a:buFont typeface="Wingdings" pitchFamily="2" charset="2"/>
              <a:buChar char="Ø"/>
            </a:pPr>
            <a:r>
              <a:rPr lang="fa-IR" dirty="0" smtClean="0">
                <a:cs typeface="B Titr" pitchFamily="2" charset="-78"/>
              </a:rPr>
              <a:t>تریپس برای اولین بار مقررات و الزامات بسیار گسترده و فراگیری وضع نمود :</a:t>
            </a:r>
          </a:p>
          <a:p>
            <a:pPr algn="just" rtl="1">
              <a:lnSpc>
                <a:spcPct val="150000"/>
              </a:lnSpc>
              <a:buFont typeface="Wingdings" pitchFamily="2" charset="2"/>
              <a:buChar char="Ø"/>
            </a:pPr>
            <a:r>
              <a:rPr lang="fa-IR" dirty="0" smtClean="0">
                <a:cs typeface="B Titr" pitchFamily="2" charset="-78"/>
              </a:rPr>
              <a:t>ممنوعیت استثنا نمودن حمایت از اختراعات دارویی</a:t>
            </a:r>
          </a:p>
          <a:p>
            <a:pPr algn="just" rtl="1">
              <a:lnSpc>
                <a:spcPct val="150000"/>
              </a:lnSpc>
              <a:buFont typeface="Wingdings" pitchFamily="2" charset="2"/>
              <a:buChar char="Ø"/>
            </a:pPr>
            <a:r>
              <a:rPr lang="fa-IR" dirty="0" smtClean="0">
                <a:cs typeface="B Titr" pitchFamily="2" charset="-78"/>
              </a:rPr>
              <a:t>ممنوعیت عدم حمایت از فرآورده جدید دارویی</a:t>
            </a:r>
          </a:p>
          <a:p>
            <a:pPr algn="just" rtl="1">
              <a:lnSpc>
                <a:spcPct val="150000"/>
              </a:lnSpc>
              <a:buFont typeface="Wingdings" pitchFamily="2" charset="2"/>
              <a:buChar char="Ø"/>
            </a:pPr>
            <a:r>
              <a:rPr lang="fa-IR" dirty="0" smtClean="0">
                <a:cs typeface="B Titr" pitchFamily="2" charset="-78"/>
              </a:rPr>
              <a:t>تعیین حداقل بیست سال برای حمایت از همه اختراعات از جمله دارو</a:t>
            </a:r>
          </a:p>
          <a:p>
            <a:pPr marL="0" indent="0" algn="ctr" rtl="1">
              <a:lnSpc>
                <a:spcPct val="150000"/>
              </a:lnSpc>
              <a:buNone/>
            </a:pPr>
            <a:r>
              <a:rPr lang="fa-IR" dirty="0" smtClean="0">
                <a:solidFill>
                  <a:srgbClr val="0070C0"/>
                </a:solidFill>
                <a:effectLst>
                  <a:outerShdw blurRad="38100" dist="38100" dir="2700000" algn="tl">
                    <a:srgbClr val="000000">
                      <a:alpha val="43137"/>
                    </a:srgbClr>
                  </a:outerShdw>
                </a:effectLst>
                <a:cs typeface="B Titr" pitchFamily="2" charset="-78"/>
              </a:rPr>
              <a:t>نتیجه : عدم دسترسی به هدف تریپس برای ایجاد تعادل منافع دارندگان حق و استفاده کنندگان (موارد 7 و 8 تریپس)</a:t>
            </a:r>
            <a:endParaRPr lang="en-US" dirty="0">
              <a:solidFill>
                <a:srgbClr val="0070C0"/>
              </a:solidFill>
              <a:effectLst>
                <a:outerShdw blurRad="38100" dist="38100" dir="2700000" algn="tl">
                  <a:srgbClr val="000000">
                    <a:alpha val="43137"/>
                  </a:srgbClr>
                </a:outerShdw>
              </a:effectLst>
              <a:cs typeface="B Titr"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8026"/>
            <a:ext cx="5904656"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4950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653" y="1340768"/>
            <a:ext cx="356388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0"/>
            <a:ext cx="8229600" cy="922114"/>
          </a:xfrm>
        </p:spPr>
        <p:txBody>
          <a:bodyPr>
            <a:normAutofit/>
          </a:bodyPr>
          <a:lstStyle/>
          <a:p>
            <a:pPr algn="ctr" rtl="1"/>
            <a:r>
              <a:rPr lang="fa-IR" sz="4000" dirty="0" smtClean="0">
                <a:solidFill>
                  <a:srgbClr val="C00000"/>
                </a:solidFill>
                <a:effectLst>
                  <a:outerShdw blurRad="38100" dist="38100" dir="2700000" algn="tl">
                    <a:srgbClr val="000000">
                      <a:alpha val="43137"/>
                    </a:srgbClr>
                  </a:outerShdw>
                </a:effectLst>
                <a:cs typeface="B Titr" pitchFamily="2" charset="-78"/>
              </a:rPr>
              <a:t>اعلامیه دوحه (</a:t>
            </a:r>
            <a:r>
              <a:rPr lang="en-US" sz="4000" dirty="0" smtClean="0">
                <a:solidFill>
                  <a:srgbClr val="C00000"/>
                </a:solidFill>
                <a:effectLst>
                  <a:outerShdw blurRad="38100" dist="38100" dir="2700000" algn="tl">
                    <a:srgbClr val="000000">
                      <a:alpha val="43137"/>
                    </a:srgbClr>
                  </a:outerShdw>
                </a:effectLst>
                <a:cs typeface="B Titr" pitchFamily="2" charset="-78"/>
                <a:hlinkClick r:id="rId4" tooltip="Doha Declaration"/>
              </a:rPr>
              <a:t>Doha Declaration</a:t>
            </a:r>
            <a:r>
              <a:rPr lang="fa-IR" sz="4000" dirty="0" smtClean="0">
                <a:solidFill>
                  <a:srgbClr val="C00000"/>
                </a:solidFill>
                <a:effectLst>
                  <a:outerShdw blurRad="38100" dist="38100" dir="2700000" algn="tl">
                    <a:srgbClr val="000000">
                      <a:alpha val="43137"/>
                    </a:srgbClr>
                  </a:outerShdw>
                </a:effectLst>
                <a:cs typeface="B Titr" pitchFamily="2" charset="-78"/>
              </a:rPr>
              <a:t>)</a:t>
            </a:r>
            <a:endParaRPr lang="en-US" sz="4000" dirty="0">
              <a:solidFill>
                <a:srgbClr val="C00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sz="quarter" idx="1"/>
          </p:nvPr>
        </p:nvSpPr>
        <p:spPr>
          <a:xfrm>
            <a:off x="3563888" y="1196752"/>
            <a:ext cx="5400600" cy="5040560"/>
          </a:xfrm>
        </p:spPr>
        <p:txBody>
          <a:bodyPr>
            <a:normAutofit lnSpcReduction="10000"/>
          </a:bodyPr>
          <a:lstStyle/>
          <a:p>
            <a:pPr algn="just" rtl="1">
              <a:lnSpc>
                <a:spcPct val="150000"/>
              </a:lnSpc>
            </a:pPr>
            <a:r>
              <a:rPr lang="fa-IR" sz="2400" dirty="0" smtClean="0">
                <a:cs typeface="B Titr" pitchFamily="2" charset="-78"/>
              </a:rPr>
              <a:t>کشورهای در حال توسعه بر این موضوع تمرکز کردند که تریپس تامین کننده منافع کشورهای توسعه یافته است لذا در 14 نوامبر 2001 گفتگوها منجر به اعلامیه دوحه گردید.</a:t>
            </a:r>
          </a:p>
          <a:p>
            <a:pPr algn="just" rtl="1">
              <a:lnSpc>
                <a:spcPct val="150000"/>
              </a:lnSpc>
            </a:pPr>
            <a:r>
              <a:rPr lang="fa-IR" sz="2400" dirty="0" smtClean="0">
                <a:cs typeface="B Titr" pitchFamily="2" charset="-78"/>
              </a:rPr>
              <a:t>این اعلامیه، از بیانیه های </a:t>
            </a:r>
            <a:r>
              <a:rPr lang="en-US" sz="2400" dirty="0" smtClean="0">
                <a:cs typeface="B Titr" pitchFamily="2" charset="-78"/>
              </a:rPr>
              <a:t>WTO</a:t>
            </a:r>
            <a:r>
              <a:rPr lang="fa-IR" sz="2400" dirty="0" smtClean="0">
                <a:cs typeface="B Titr" pitchFamily="2" charset="-78"/>
              </a:rPr>
              <a:t> است که دامنه تریپس را شفاف تر می کند.</a:t>
            </a:r>
          </a:p>
          <a:p>
            <a:pPr algn="just" rtl="1">
              <a:lnSpc>
                <a:spcPct val="150000"/>
              </a:lnSpc>
            </a:pPr>
            <a:r>
              <a:rPr lang="fa-IR" sz="2400" dirty="0" smtClean="0">
                <a:cs typeface="B Titr" pitchFamily="2" charset="-78"/>
              </a:rPr>
              <a:t>به طور مثال اعلام میکند تریپس می تواند و باید در راستای تامین هدف «ارتقا دسترسی به داروها برای همه» تفسیر گردد</a:t>
            </a:r>
          </a:p>
        </p:txBody>
      </p:sp>
      <p:sp>
        <p:nvSpPr>
          <p:cNvPr id="4" name="TextBox 3"/>
          <p:cNvSpPr txBox="1"/>
          <p:nvPr/>
        </p:nvSpPr>
        <p:spPr>
          <a:xfrm>
            <a:off x="188417" y="4919007"/>
            <a:ext cx="3240360" cy="1631216"/>
          </a:xfrm>
          <a:prstGeom prst="rect">
            <a:avLst/>
          </a:prstGeom>
          <a:noFill/>
        </p:spPr>
        <p:txBody>
          <a:bodyPr wrap="square" rtlCol="0">
            <a:spAutoFit/>
          </a:bodyPr>
          <a:lstStyle/>
          <a:p>
            <a:pPr algn="r" rtl="1"/>
            <a:r>
              <a:rPr lang="fa-IR" sz="2000" dirty="0" smtClean="0">
                <a:solidFill>
                  <a:prstClr val="black"/>
                </a:solidFill>
                <a:cs typeface="B Titr" pitchFamily="2" charset="-78"/>
              </a:rPr>
              <a:t>انعطاف پذیری هایی هم در خود تریپس اعمال شد (2005) :</a:t>
            </a:r>
          </a:p>
          <a:p>
            <a:pPr marL="342900" indent="-342900" algn="r" rtl="1">
              <a:buFont typeface="Wingdings" pitchFamily="2" charset="2"/>
              <a:buChar char="ü"/>
            </a:pPr>
            <a:r>
              <a:rPr lang="fa-IR" sz="2000" dirty="0" smtClean="0">
                <a:solidFill>
                  <a:prstClr val="black"/>
                </a:solidFill>
                <a:cs typeface="B Titr" pitchFamily="2" charset="-78"/>
              </a:rPr>
              <a:t>مجوزهای اجباری</a:t>
            </a:r>
          </a:p>
          <a:p>
            <a:pPr marL="342900" indent="-342900" algn="r" rtl="1">
              <a:buFont typeface="Wingdings" pitchFamily="2" charset="2"/>
              <a:buChar char="ü"/>
            </a:pPr>
            <a:r>
              <a:rPr lang="fa-IR" sz="2000" dirty="0" smtClean="0">
                <a:solidFill>
                  <a:prstClr val="black"/>
                </a:solidFill>
                <a:cs typeface="B Titr" pitchFamily="2" charset="-78"/>
              </a:rPr>
              <a:t>واردات موازی</a:t>
            </a:r>
          </a:p>
          <a:p>
            <a:endParaRPr lang="en-US" sz="2000" dirty="0">
              <a:solidFill>
                <a:prstClr val="black"/>
              </a:solidFill>
              <a:cs typeface="B Titr" pitchFamily="2" charset="-78"/>
            </a:endParaRPr>
          </a:p>
        </p:txBody>
      </p:sp>
    </p:spTree>
    <p:extLst>
      <p:ext uri="{BB962C8B-B14F-4D97-AF65-F5344CB8AC3E}">
        <p14:creationId xmlns:p14="http://schemas.microsoft.com/office/powerpoint/2010/main" val="12722500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ctr" rtl="1"/>
            <a:r>
              <a:rPr lang="fa-IR" dirty="0" smtClean="0">
                <a:solidFill>
                  <a:srgbClr val="C00000"/>
                </a:solidFill>
                <a:cs typeface="B Titr" pitchFamily="2" charset="-78"/>
              </a:rPr>
              <a:t>اعلامیه دوحه</a:t>
            </a:r>
            <a:endParaRPr lang="en-US" dirty="0">
              <a:solidFill>
                <a:srgbClr val="C00000"/>
              </a:solidFill>
              <a:cs typeface="B Titr" pitchFamily="2" charset="-78"/>
            </a:endParaRPr>
          </a:p>
        </p:txBody>
      </p:sp>
      <p:sp>
        <p:nvSpPr>
          <p:cNvPr id="3" name="Content Placeholder 2"/>
          <p:cNvSpPr>
            <a:spLocks noGrp="1"/>
          </p:cNvSpPr>
          <p:nvPr>
            <p:ph sz="quarter" idx="1"/>
          </p:nvPr>
        </p:nvSpPr>
        <p:spPr>
          <a:xfrm>
            <a:off x="179512" y="980728"/>
            <a:ext cx="8640960" cy="5145435"/>
          </a:xfrm>
        </p:spPr>
        <p:txBody>
          <a:bodyPr>
            <a:noAutofit/>
          </a:bodyPr>
          <a:lstStyle/>
          <a:p>
            <a:r>
              <a:rPr lang="en-US" sz="2600" dirty="0" smtClean="0">
                <a:latin typeface="Times New Roman" pitchFamily="18" charset="0"/>
                <a:cs typeface="Times New Roman" pitchFamily="18" charset="0"/>
              </a:rPr>
              <a:t>I</a:t>
            </a:r>
            <a:r>
              <a:rPr lang="en-US" sz="2600" dirty="0">
                <a:latin typeface="Times New Roman" pitchFamily="18" charset="0"/>
                <a:cs typeface="Times New Roman" pitchFamily="18" charset="0"/>
              </a:rPr>
              <a:t>n Paragraphs 4 to 6 of the Doha Declaration, governments agreed that:</a:t>
            </a:r>
          </a:p>
          <a:p>
            <a:r>
              <a:rPr lang="en-US" sz="2600" dirty="0" smtClean="0">
                <a:latin typeface="Times New Roman" pitchFamily="18" charset="0"/>
                <a:cs typeface="Times New Roman" pitchFamily="18" charset="0"/>
              </a:rPr>
              <a:t>"</a:t>
            </a:r>
            <a:r>
              <a:rPr lang="en-US" sz="2600" b="1" dirty="0" smtClean="0">
                <a:latin typeface="Times New Roman" pitchFamily="18" charset="0"/>
                <a:cs typeface="Times New Roman" pitchFamily="18" charset="0"/>
              </a:rPr>
              <a:t>4</a:t>
            </a:r>
            <a:r>
              <a:rPr lang="en-US" sz="2600" dirty="0" smtClean="0">
                <a:latin typeface="Times New Roman" pitchFamily="18" charset="0"/>
                <a:cs typeface="Times New Roman" pitchFamily="18" charset="0"/>
              </a:rPr>
              <a:t>. The TRIPS Agreement does not and should not prevent Members from taking measures to protect public health. Accordingly, while reiterating our commitment to the TRIPS Agreement, we affirm that </a:t>
            </a:r>
            <a:r>
              <a:rPr lang="en-US" sz="2600" dirty="0" smtClean="0">
                <a:solidFill>
                  <a:srgbClr val="C00000"/>
                </a:solidFill>
                <a:latin typeface="Times New Roman" pitchFamily="18" charset="0"/>
                <a:cs typeface="Times New Roman" pitchFamily="18" charset="0"/>
              </a:rPr>
              <a:t>the Agreement can and should be interpreted and implemented in a manner supportive of WTO Members' right to protect public health and, in particular, to promote access to medicines for all.</a:t>
            </a:r>
          </a:p>
          <a:p>
            <a:r>
              <a:rPr lang="en-US" sz="2600" dirty="0">
                <a:latin typeface="Times New Roman" pitchFamily="18" charset="0"/>
                <a:cs typeface="Times New Roman" pitchFamily="18" charset="0"/>
              </a:rPr>
              <a:t>In this connection, we reaffirm the right of WTO Members to use, to the full, the provisions in the TRIPS Agreement, which provide flexibility for this purpose.</a:t>
            </a:r>
          </a:p>
        </p:txBody>
      </p:sp>
    </p:spTree>
    <p:extLst>
      <p:ext uri="{BB962C8B-B14F-4D97-AF65-F5344CB8AC3E}">
        <p14:creationId xmlns:p14="http://schemas.microsoft.com/office/powerpoint/2010/main" val="2007543591"/>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1"/>
            <a:ext cx="8229600" cy="634082"/>
          </a:xfrm>
        </p:spPr>
        <p:txBody>
          <a:bodyPr>
            <a:normAutofit/>
          </a:bodyPr>
          <a:lstStyle/>
          <a:p>
            <a:pPr algn="ctr" rtl="1"/>
            <a:r>
              <a:rPr lang="fa-IR" dirty="0" smtClean="0">
                <a:cs typeface="B Titr" pitchFamily="2" charset="-78"/>
              </a:rPr>
              <a:t>اعلامیه دوحه</a:t>
            </a:r>
            <a:endParaRPr lang="en-US" dirty="0"/>
          </a:p>
        </p:txBody>
      </p:sp>
      <p:sp>
        <p:nvSpPr>
          <p:cNvPr id="3" name="Content Placeholder 2"/>
          <p:cNvSpPr>
            <a:spLocks noGrp="1"/>
          </p:cNvSpPr>
          <p:nvPr>
            <p:ph sz="quarter" idx="1"/>
          </p:nvPr>
        </p:nvSpPr>
        <p:spPr>
          <a:xfrm>
            <a:off x="107504" y="836712"/>
            <a:ext cx="8928992" cy="5832648"/>
          </a:xfrm>
        </p:spPr>
        <p:txBody>
          <a:bodyPr>
            <a:noAutofit/>
          </a:bodyPr>
          <a:lstStyle/>
          <a:p>
            <a:pPr marL="0" indent="0" algn="just">
              <a:buNone/>
            </a:pPr>
            <a:r>
              <a:rPr lang="en-US" sz="1800" b="1" dirty="0" smtClean="0">
                <a:latin typeface="Times New Roman" pitchFamily="18" charset="0"/>
                <a:cs typeface="Times New Roman" pitchFamily="18" charset="0"/>
              </a:rPr>
              <a:t>5.</a:t>
            </a:r>
            <a:r>
              <a:rPr lang="en-US" sz="1800" dirty="0" smtClean="0">
                <a:latin typeface="Times New Roman" pitchFamily="18" charset="0"/>
                <a:cs typeface="Times New Roman" pitchFamily="18" charset="0"/>
              </a:rPr>
              <a:t> Accordingly and in the light of paragraph 4 above, while maintaining our commitments in the TRIPS Agreement, we recognize that these flexibilities include:</a:t>
            </a:r>
            <a:endParaRPr lang="fa-IR" sz="1800" dirty="0" smtClean="0">
              <a:latin typeface="Times New Roman" pitchFamily="18" charset="0"/>
              <a:cs typeface="Times New Roman" pitchFamily="18" charset="0"/>
            </a:endParaRPr>
          </a:p>
          <a:p>
            <a:pPr algn="just">
              <a:buFont typeface="Wingdings" pitchFamily="2" charset="2"/>
              <a:buChar char="Ø"/>
            </a:pPr>
            <a:r>
              <a:rPr lang="en-US" sz="1800" dirty="0" smtClean="0">
                <a:latin typeface="Times New Roman" pitchFamily="18" charset="0"/>
                <a:cs typeface="Times New Roman" pitchFamily="18" charset="0"/>
              </a:rPr>
              <a:t>In applying the customary rules of interpretation of public international law, each provision of the TRIPS Agreement shall be read in the light of the object and purpose of the Agreement as expressed, in particular, in its objectives and principles.</a:t>
            </a:r>
            <a:endParaRPr lang="fa-IR" sz="1800" dirty="0" smtClean="0">
              <a:latin typeface="Times New Roman" pitchFamily="18" charset="0"/>
              <a:cs typeface="Times New Roman" pitchFamily="18" charset="0"/>
            </a:endParaRPr>
          </a:p>
          <a:p>
            <a:pPr algn="just">
              <a:buFont typeface="Wingdings" pitchFamily="2" charset="2"/>
              <a:buChar char="Ø"/>
            </a:pPr>
            <a:r>
              <a:rPr lang="en-US" sz="1800" dirty="0" smtClean="0">
                <a:latin typeface="Times New Roman" pitchFamily="18" charset="0"/>
                <a:cs typeface="Times New Roman" pitchFamily="18" charset="0"/>
              </a:rPr>
              <a:t>(b) Each Member has the right to grant</a:t>
            </a:r>
            <a:r>
              <a:rPr lang="fa-IR"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b="1" dirty="0" smtClean="0">
                <a:solidFill>
                  <a:srgbClr val="C00000"/>
                </a:solidFill>
                <a:latin typeface="Times New Roman" pitchFamily="18" charset="0"/>
                <a:cs typeface="Times New Roman" pitchFamily="18" charset="0"/>
              </a:rPr>
              <a:t>compulsory Licenses  </a:t>
            </a:r>
            <a:r>
              <a:rPr lang="en-US" sz="1800" dirty="0" smtClean="0">
                <a:latin typeface="Times New Roman" pitchFamily="18" charset="0"/>
                <a:cs typeface="Times New Roman" pitchFamily="18" charset="0"/>
              </a:rPr>
              <a:t>and the </a:t>
            </a:r>
            <a:r>
              <a:rPr lang="en-US" sz="1800" b="1" dirty="0" smtClean="0">
                <a:solidFill>
                  <a:srgbClr val="C00000"/>
                </a:solidFill>
                <a:latin typeface="Times New Roman" pitchFamily="18" charset="0"/>
                <a:cs typeface="Times New Roman" pitchFamily="18" charset="0"/>
              </a:rPr>
              <a:t>freedom to determine </a:t>
            </a:r>
            <a:r>
              <a:rPr lang="en-US" sz="1800" dirty="0" smtClean="0">
                <a:latin typeface="Times New Roman" pitchFamily="18" charset="0"/>
                <a:cs typeface="Times New Roman" pitchFamily="18" charset="0"/>
              </a:rPr>
              <a:t>the grounds upon which such licenses are granted.</a:t>
            </a:r>
            <a:endParaRPr lang="fa-IR" sz="1800" dirty="0" smtClean="0">
              <a:latin typeface="Times New Roman" pitchFamily="18" charset="0"/>
              <a:cs typeface="Times New Roman" pitchFamily="18" charset="0"/>
            </a:endParaRPr>
          </a:p>
          <a:p>
            <a:pPr algn="just">
              <a:buFont typeface="Wingdings" pitchFamily="2" charset="2"/>
              <a:buChar char="Ø"/>
            </a:pPr>
            <a:r>
              <a:rPr lang="en-US" sz="1800" dirty="0" smtClean="0">
                <a:latin typeface="Times New Roman" pitchFamily="18" charset="0"/>
                <a:cs typeface="Times New Roman" pitchFamily="18" charset="0"/>
              </a:rPr>
              <a:t>(c) Each Member has the right to determine what constitutes a </a:t>
            </a:r>
            <a:r>
              <a:rPr lang="en-US" sz="1800" dirty="0" smtClean="0">
                <a:solidFill>
                  <a:srgbClr val="C00000"/>
                </a:solidFill>
                <a:latin typeface="Times New Roman" pitchFamily="18" charset="0"/>
                <a:cs typeface="Times New Roman" pitchFamily="18" charset="0"/>
              </a:rPr>
              <a:t>national emergency or other circumstances of extreme urgenc</a:t>
            </a:r>
            <a:r>
              <a:rPr lang="en-US" sz="1800" dirty="0" smtClean="0">
                <a:latin typeface="Times New Roman" pitchFamily="18" charset="0"/>
                <a:cs typeface="Times New Roman" pitchFamily="18" charset="0"/>
              </a:rPr>
              <a:t>y, it being understood that </a:t>
            </a:r>
            <a:r>
              <a:rPr lang="en-US" sz="1800" b="1" dirty="0" smtClean="0">
                <a:solidFill>
                  <a:srgbClr val="C00000"/>
                </a:solidFill>
                <a:latin typeface="Times New Roman" pitchFamily="18" charset="0"/>
                <a:cs typeface="Times New Roman" pitchFamily="18" charset="0"/>
              </a:rPr>
              <a:t>public health crises</a:t>
            </a:r>
            <a:r>
              <a:rPr lang="en-US" sz="1800" dirty="0" smtClean="0">
                <a:latin typeface="Times New Roman" pitchFamily="18" charset="0"/>
                <a:cs typeface="Times New Roman" pitchFamily="18" charset="0"/>
              </a:rPr>
              <a:t>, including those relating to </a:t>
            </a:r>
            <a:r>
              <a:rPr lang="en-US" sz="1800" dirty="0" smtClean="0">
                <a:solidFill>
                  <a:srgbClr val="C00000"/>
                </a:solidFill>
                <a:latin typeface="Times New Roman" pitchFamily="18" charset="0"/>
                <a:cs typeface="Times New Roman" pitchFamily="18" charset="0"/>
              </a:rPr>
              <a:t>HIV/AIDS, tuberculosis, malaria and other epidemics</a:t>
            </a:r>
            <a:r>
              <a:rPr lang="en-US" sz="1800" dirty="0" smtClean="0">
                <a:latin typeface="Times New Roman" pitchFamily="18" charset="0"/>
                <a:cs typeface="Times New Roman" pitchFamily="18" charset="0"/>
              </a:rPr>
              <a:t>, can represent a national emergency or other circumstances of extreme urgency.</a:t>
            </a:r>
            <a:endParaRPr lang="fa-IR" sz="1800" dirty="0" smtClean="0">
              <a:latin typeface="Times New Roman" pitchFamily="18" charset="0"/>
              <a:cs typeface="Times New Roman" pitchFamily="18" charset="0"/>
            </a:endParaRPr>
          </a:p>
          <a:p>
            <a:pPr algn="just">
              <a:buFont typeface="Wingdings" pitchFamily="2" charset="2"/>
              <a:buChar char="Ø"/>
            </a:pPr>
            <a:r>
              <a:rPr lang="en-US" sz="1800" dirty="0" smtClean="0">
                <a:latin typeface="Times New Roman" pitchFamily="18" charset="0"/>
                <a:cs typeface="Times New Roman" pitchFamily="18" charset="0"/>
              </a:rPr>
              <a:t>(d) The effect of the provisions in the TRIPS Agreement that are relevant to the exhaustion of intellectual property rights is to </a:t>
            </a:r>
            <a:r>
              <a:rPr lang="en-US" sz="1800" b="1" dirty="0" smtClean="0">
                <a:solidFill>
                  <a:srgbClr val="C00000"/>
                </a:solidFill>
                <a:latin typeface="Times New Roman" pitchFamily="18" charset="0"/>
                <a:cs typeface="Times New Roman" pitchFamily="18" charset="0"/>
              </a:rPr>
              <a:t>leave each Member free to establish its own regime for such exhaustion without challenge</a:t>
            </a:r>
            <a:r>
              <a:rPr lang="en-US" sz="1800" dirty="0" smtClean="0">
                <a:latin typeface="Times New Roman" pitchFamily="18" charset="0"/>
                <a:cs typeface="Times New Roman" pitchFamily="18" charset="0"/>
              </a:rPr>
              <a:t>, subject to the MFN and national treatment provisions of Articles 3 and 4.6. </a:t>
            </a:r>
            <a:r>
              <a:rPr lang="en-US" sz="1800" b="1" dirty="0" smtClean="0">
                <a:solidFill>
                  <a:srgbClr val="C00000"/>
                </a:solidFill>
                <a:latin typeface="Times New Roman" pitchFamily="18" charset="0"/>
                <a:cs typeface="Times New Roman" pitchFamily="18" charset="0"/>
              </a:rPr>
              <a:t>We recognize that WTO Members with insufficient or no manufacturing capacities in the pharmaceutical sector could face difficulties in making effective use of compulsory licensing under the TRIPS Agreement.</a:t>
            </a:r>
            <a:r>
              <a:rPr lang="en-US" sz="1800" dirty="0" smtClean="0">
                <a:latin typeface="Times New Roman" pitchFamily="18" charset="0"/>
                <a:cs typeface="Times New Roman" pitchFamily="18" charset="0"/>
              </a:rPr>
              <a:t> We instruct the Council for TRIPS to find an expeditious solution to this problem and to report to the General Council before the end of 2002."</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41745722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Autofit/>
          </a:bodyPr>
          <a:lstStyle/>
          <a:p>
            <a:pPr algn="ct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TRIPs : SECTION 5: PATENTS</a:t>
            </a:r>
            <a:r>
              <a:rPr lang="fa-IR"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fa-IR"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Article 27 :  Patentable Subject Matter </a:t>
            </a:r>
            <a:endPar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79512" y="1600200"/>
            <a:ext cx="8712968" cy="5069160"/>
          </a:xfrm>
        </p:spPr>
        <p:txBody>
          <a:bodyPr>
            <a:noAutofit/>
          </a:bodyPr>
          <a:lstStyle/>
          <a:p>
            <a:pPr marL="0" indent="0">
              <a:buNone/>
            </a:pPr>
            <a:r>
              <a:rPr lang="en-US" sz="1800" dirty="0" smtClean="0">
                <a:latin typeface="Times New Roman" pitchFamily="18" charset="0"/>
                <a:cs typeface="Times New Roman" pitchFamily="18" charset="0"/>
              </a:rPr>
              <a:t>1. Subject to the provisions of paragraphs 2 and 3, </a:t>
            </a:r>
            <a:r>
              <a:rPr lang="en-US" sz="1800" b="1" dirty="0" smtClean="0">
                <a:solidFill>
                  <a:srgbClr val="C00000"/>
                </a:solidFill>
                <a:latin typeface="Times New Roman" pitchFamily="18" charset="0"/>
                <a:cs typeface="Times New Roman" pitchFamily="18" charset="0"/>
              </a:rPr>
              <a:t>patents shall be available for any inventions, whether products or processes</a:t>
            </a:r>
            <a:r>
              <a:rPr lang="en-US" sz="1800" dirty="0" smtClean="0">
                <a:latin typeface="Times New Roman" pitchFamily="18" charset="0"/>
                <a:cs typeface="Times New Roman" pitchFamily="18" charset="0"/>
              </a:rPr>
              <a:t>, in all fields of technology, provided that they are new, involve an inventive step and are capable of industrial application.5 Subject to paragraph 4 of Article 65, paragraph 8 of Article 70 and paragraph 3 of this Article, patents shall be available and patent rights enjoyable without discrimination as to the place of invention, the field of technology and whether products are imported or locally produced.</a:t>
            </a:r>
          </a:p>
          <a:p>
            <a:pPr marL="0" indent="0">
              <a:buNone/>
            </a:pPr>
            <a:r>
              <a:rPr lang="en-US" sz="1800" dirty="0" smtClean="0">
                <a:latin typeface="Times New Roman" pitchFamily="18" charset="0"/>
                <a:cs typeface="Times New Roman" pitchFamily="18" charset="0"/>
              </a:rPr>
              <a:t> 2. </a:t>
            </a:r>
            <a:r>
              <a:rPr lang="en-US" sz="1800" b="1" dirty="0" smtClean="0">
                <a:solidFill>
                  <a:srgbClr val="C00000"/>
                </a:solidFill>
                <a:latin typeface="Times New Roman" pitchFamily="18" charset="0"/>
                <a:cs typeface="Times New Roman" pitchFamily="18" charset="0"/>
              </a:rPr>
              <a:t>Members may exclude from patentability inventions, the prevention within their territory of the commercial exploitation of which is necessary to protect order public or morality, including to protect human, animal or plant life or health or to avoid serious prejudice to the environment</a:t>
            </a:r>
            <a:r>
              <a:rPr lang="en-US" sz="1800" dirty="0" smtClean="0">
                <a:latin typeface="Times New Roman" pitchFamily="18" charset="0"/>
                <a:cs typeface="Times New Roman" pitchFamily="18" charset="0"/>
              </a:rPr>
              <a:t>, provided that such exclusion is not made merely because the exploitation is prohibited by their law. </a:t>
            </a:r>
          </a:p>
          <a:p>
            <a:pPr marL="0" indent="0">
              <a:buNone/>
            </a:pPr>
            <a:r>
              <a:rPr lang="en-US" sz="1800" dirty="0" smtClean="0">
                <a:latin typeface="Times New Roman" pitchFamily="18" charset="0"/>
                <a:cs typeface="Times New Roman" pitchFamily="18" charset="0"/>
              </a:rPr>
              <a:t>3. </a:t>
            </a:r>
            <a:r>
              <a:rPr lang="en-US" sz="1800" b="1" dirty="0" smtClean="0">
                <a:solidFill>
                  <a:srgbClr val="C00000"/>
                </a:solidFill>
                <a:latin typeface="Times New Roman" pitchFamily="18" charset="0"/>
                <a:cs typeface="Times New Roman" pitchFamily="18" charset="0"/>
              </a:rPr>
              <a:t>Members may also exclude from patentability: (a) diagnostic, therapeutic and surgical methods for the treatment of humans or animals; (b) plants and animals other than micro-organisms, and essentially biological processes for the production of plants or animals other than non-biological and microbiological processes</a:t>
            </a:r>
            <a:r>
              <a:rPr lang="en-US" sz="1800" dirty="0" smtClean="0">
                <a:latin typeface="Times New Roman" pitchFamily="18" charset="0"/>
                <a:cs typeface="Times New Roman" pitchFamily="18" charset="0"/>
              </a:rPr>
              <a:t>. However, Members shall provide for the protection of plant varieties either by patents or by an effective sui generis system or by any combination thereof. The provisions of this subparagraph shall be reviewed four years after the date of entry into force of the WTO Agreement.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33039344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Autofit/>
          </a:bodyPr>
          <a:lstStyle/>
          <a:p>
            <a:pPr algn="ct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TRIPs:</a:t>
            </a:r>
            <a:b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Article 30 Exceptions to Rights Conferred</a:t>
            </a:r>
            <a:endPar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79512" y="1916832"/>
            <a:ext cx="8784976" cy="4464496"/>
          </a:xfrm>
        </p:spPr>
        <p:txBody>
          <a:bodyPr/>
          <a:lstStyle/>
          <a:p>
            <a:r>
              <a:rPr lang="en-US" b="1" dirty="0" smtClean="0">
                <a:solidFill>
                  <a:srgbClr val="C00000"/>
                </a:solidFill>
                <a:latin typeface="Times New Roman" pitchFamily="18" charset="0"/>
                <a:cs typeface="Times New Roman" pitchFamily="18" charset="0"/>
              </a:rPr>
              <a:t>Members may provide limited exceptions to the exclusive rights conferred by a paten</a:t>
            </a:r>
            <a:r>
              <a:rPr lang="en-US" dirty="0" smtClean="0">
                <a:latin typeface="Times New Roman" pitchFamily="18" charset="0"/>
                <a:cs typeface="Times New Roman" pitchFamily="18" charset="0"/>
              </a:rPr>
              <a:t>t, provided that such exceptions do not unreasonably conflict with a normal exploitation of the patent and do not unreasonably prejudice the legitimate interests of the patent owner, taking account of the legitimate interests of third parties.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95022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stCxn id="64" idx="2"/>
          </p:cNvCxnSpPr>
          <p:nvPr/>
        </p:nvCxnSpPr>
        <p:spPr>
          <a:xfrm>
            <a:off x="2230641" y="1118955"/>
            <a:ext cx="0" cy="1319753"/>
          </a:xfrm>
          <a:prstGeom prst="line">
            <a:avLst/>
          </a:prstGeom>
          <a:noFill/>
          <a:ln w="19050" cap="flat" cmpd="sng" algn="ctr">
            <a:solidFill>
              <a:srgbClr val="B2B2B2">
                <a:lumMod val="40000"/>
                <a:lumOff val="60000"/>
              </a:srgbClr>
            </a:solidFill>
            <a:prstDash val="dash"/>
          </a:ln>
          <a:effectLst/>
        </p:spPr>
      </p:cxnSp>
      <p:cxnSp>
        <p:nvCxnSpPr>
          <p:cNvPr id="3" name="Straight Connector 2"/>
          <p:cNvCxnSpPr>
            <a:stCxn id="70" idx="2"/>
          </p:cNvCxnSpPr>
          <p:nvPr/>
        </p:nvCxnSpPr>
        <p:spPr>
          <a:xfrm flipH="1">
            <a:off x="1645631" y="1806468"/>
            <a:ext cx="3946" cy="632240"/>
          </a:xfrm>
          <a:prstGeom prst="line">
            <a:avLst/>
          </a:prstGeom>
          <a:noFill/>
          <a:ln w="19050" cap="flat" cmpd="sng" algn="ctr">
            <a:solidFill>
              <a:srgbClr val="B2B2B2">
                <a:lumMod val="40000"/>
                <a:lumOff val="60000"/>
              </a:srgbClr>
            </a:solidFill>
            <a:prstDash val="dash"/>
          </a:ln>
          <a:effectLst/>
        </p:spPr>
      </p:cxnSp>
      <p:cxnSp>
        <p:nvCxnSpPr>
          <p:cNvPr id="7" name="Straight Connector 6"/>
          <p:cNvCxnSpPr>
            <a:stCxn id="30" idx="4"/>
          </p:cNvCxnSpPr>
          <p:nvPr/>
        </p:nvCxnSpPr>
        <p:spPr>
          <a:xfrm>
            <a:off x="7626937" y="1152502"/>
            <a:ext cx="0" cy="4118703"/>
          </a:xfrm>
          <a:prstGeom prst="line">
            <a:avLst/>
          </a:prstGeom>
          <a:noFill/>
          <a:ln w="19050" cap="flat" cmpd="sng" algn="ctr">
            <a:solidFill>
              <a:srgbClr val="C00000"/>
            </a:solidFill>
            <a:prstDash val="dash"/>
          </a:ln>
          <a:effectLst/>
        </p:spPr>
      </p:cxnSp>
      <p:cxnSp>
        <p:nvCxnSpPr>
          <p:cNvPr id="8" name="Straight Connector 7"/>
          <p:cNvCxnSpPr>
            <a:stCxn id="34" idx="4"/>
            <a:endCxn id="56" idx="0"/>
          </p:cNvCxnSpPr>
          <p:nvPr/>
        </p:nvCxnSpPr>
        <p:spPr>
          <a:xfrm>
            <a:off x="8004788" y="1865826"/>
            <a:ext cx="12596" cy="3357376"/>
          </a:xfrm>
          <a:prstGeom prst="line">
            <a:avLst/>
          </a:prstGeom>
          <a:noFill/>
          <a:ln w="19050" cap="flat" cmpd="sng" algn="ctr">
            <a:solidFill>
              <a:srgbClr val="C00000"/>
            </a:solidFill>
            <a:prstDash val="dash"/>
          </a:ln>
          <a:effectLst/>
        </p:spPr>
      </p:cxnSp>
      <p:cxnSp>
        <p:nvCxnSpPr>
          <p:cNvPr id="9" name="Straight Connector 8"/>
          <p:cNvCxnSpPr>
            <a:stCxn id="41" idx="4"/>
          </p:cNvCxnSpPr>
          <p:nvPr/>
        </p:nvCxnSpPr>
        <p:spPr>
          <a:xfrm>
            <a:off x="8575029" y="4124296"/>
            <a:ext cx="12596" cy="1153209"/>
          </a:xfrm>
          <a:prstGeom prst="line">
            <a:avLst/>
          </a:prstGeom>
          <a:noFill/>
          <a:ln w="19050" cap="flat" cmpd="sng" algn="ctr">
            <a:solidFill>
              <a:srgbClr val="C00000"/>
            </a:solidFill>
            <a:prstDash val="dash"/>
          </a:ln>
          <a:effectLst/>
        </p:spPr>
      </p:cxnSp>
      <p:cxnSp>
        <p:nvCxnSpPr>
          <p:cNvPr id="10" name="Straight Connector 9"/>
          <p:cNvCxnSpPr>
            <a:endCxn id="48" idx="0"/>
          </p:cNvCxnSpPr>
          <p:nvPr/>
        </p:nvCxnSpPr>
        <p:spPr>
          <a:xfrm>
            <a:off x="5673446" y="1041109"/>
            <a:ext cx="0" cy="4165863"/>
          </a:xfrm>
          <a:prstGeom prst="line">
            <a:avLst/>
          </a:prstGeom>
          <a:noFill/>
          <a:ln w="19050" cap="flat" cmpd="sng" algn="ctr">
            <a:solidFill>
              <a:srgbClr val="0C377B">
                <a:lumMod val="60000"/>
                <a:lumOff val="40000"/>
              </a:srgbClr>
            </a:solidFill>
            <a:prstDash val="dash"/>
          </a:ln>
          <a:effectLst/>
        </p:spPr>
      </p:cxnSp>
      <p:cxnSp>
        <p:nvCxnSpPr>
          <p:cNvPr id="11" name="Straight Connector 10"/>
          <p:cNvCxnSpPr>
            <a:endCxn id="50" idx="0"/>
          </p:cNvCxnSpPr>
          <p:nvPr/>
        </p:nvCxnSpPr>
        <p:spPr>
          <a:xfrm>
            <a:off x="6012252" y="2453575"/>
            <a:ext cx="0" cy="2745840"/>
          </a:xfrm>
          <a:prstGeom prst="line">
            <a:avLst/>
          </a:prstGeom>
          <a:noFill/>
          <a:ln w="19050" cap="flat" cmpd="sng" algn="ctr">
            <a:solidFill>
              <a:srgbClr val="0C377B">
                <a:lumMod val="60000"/>
                <a:lumOff val="40000"/>
              </a:srgbClr>
            </a:solidFill>
            <a:prstDash val="dash"/>
          </a:ln>
          <a:effectLst/>
        </p:spPr>
      </p:cxnSp>
      <p:cxnSp>
        <p:nvCxnSpPr>
          <p:cNvPr id="12" name="Straight Connector 11"/>
          <p:cNvCxnSpPr>
            <a:endCxn id="49" idx="0"/>
          </p:cNvCxnSpPr>
          <p:nvPr/>
        </p:nvCxnSpPr>
        <p:spPr>
          <a:xfrm>
            <a:off x="5805694" y="4004471"/>
            <a:ext cx="10076" cy="1202500"/>
          </a:xfrm>
          <a:prstGeom prst="line">
            <a:avLst/>
          </a:prstGeom>
          <a:noFill/>
          <a:ln w="19050" cap="flat" cmpd="sng" algn="ctr">
            <a:solidFill>
              <a:srgbClr val="0C377B">
                <a:lumMod val="60000"/>
                <a:lumOff val="40000"/>
              </a:srgbClr>
            </a:solidFill>
            <a:prstDash val="dash"/>
          </a:ln>
          <a:effectLst/>
        </p:spPr>
      </p:cxnSp>
      <p:cxnSp>
        <p:nvCxnSpPr>
          <p:cNvPr id="13" name="Straight Connector 12"/>
          <p:cNvCxnSpPr>
            <a:endCxn id="51" idx="0"/>
          </p:cNvCxnSpPr>
          <p:nvPr/>
        </p:nvCxnSpPr>
        <p:spPr>
          <a:xfrm>
            <a:off x="6516683" y="4913049"/>
            <a:ext cx="0" cy="300222"/>
          </a:xfrm>
          <a:prstGeom prst="line">
            <a:avLst/>
          </a:prstGeom>
          <a:noFill/>
          <a:ln w="19050" cap="flat" cmpd="sng" algn="ctr">
            <a:solidFill>
              <a:srgbClr val="0C377B">
                <a:lumMod val="60000"/>
                <a:lumOff val="40000"/>
              </a:srgbClr>
            </a:solidFill>
            <a:prstDash val="dash"/>
          </a:ln>
          <a:effectLst/>
        </p:spPr>
      </p:cxnSp>
      <p:cxnSp>
        <p:nvCxnSpPr>
          <p:cNvPr id="14" name="Straight Connector 13"/>
          <p:cNvCxnSpPr>
            <a:endCxn id="47" idx="0"/>
          </p:cNvCxnSpPr>
          <p:nvPr/>
        </p:nvCxnSpPr>
        <p:spPr>
          <a:xfrm>
            <a:off x="3379888" y="2447423"/>
            <a:ext cx="0" cy="2759549"/>
          </a:xfrm>
          <a:prstGeom prst="line">
            <a:avLst/>
          </a:prstGeom>
          <a:noFill/>
          <a:ln w="19050" cap="flat" cmpd="sng" algn="ctr">
            <a:solidFill>
              <a:srgbClr val="0C377B">
                <a:lumMod val="60000"/>
                <a:lumOff val="40000"/>
              </a:srgbClr>
            </a:solidFill>
            <a:prstDash val="dash"/>
          </a:ln>
          <a:effectLst/>
        </p:spPr>
      </p:cxnSp>
      <p:cxnSp>
        <p:nvCxnSpPr>
          <p:cNvPr id="15" name="Straight Connector 14"/>
          <p:cNvCxnSpPr/>
          <p:nvPr/>
        </p:nvCxnSpPr>
        <p:spPr>
          <a:xfrm>
            <a:off x="2230641" y="2460023"/>
            <a:ext cx="0" cy="2769627"/>
          </a:xfrm>
          <a:prstGeom prst="line">
            <a:avLst/>
          </a:prstGeom>
          <a:noFill/>
          <a:ln w="19050" cap="flat" cmpd="sng" algn="ctr">
            <a:solidFill>
              <a:srgbClr val="0C377B">
                <a:lumMod val="60000"/>
                <a:lumOff val="40000"/>
              </a:srgbClr>
            </a:solidFill>
            <a:prstDash val="dash"/>
          </a:ln>
          <a:effectLst/>
        </p:spPr>
      </p:cxnSp>
      <p:cxnSp>
        <p:nvCxnSpPr>
          <p:cNvPr id="16" name="Straight Connector 15"/>
          <p:cNvCxnSpPr>
            <a:endCxn id="45" idx="0"/>
          </p:cNvCxnSpPr>
          <p:nvPr/>
        </p:nvCxnSpPr>
        <p:spPr>
          <a:xfrm>
            <a:off x="659359" y="2447423"/>
            <a:ext cx="0" cy="2765848"/>
          </a:xfrm>
          <a:prstGeom prst="line">
            <a:avLst/>
          </a:prstGeom>
          <a:noFill/>
          <a:ln w="19050" cap="flat" cmpd="sng" algn="ctr">
            <a:solidFill>
              <a:srgbClr val="0C377B">
                <a:lumMod val="60000"/>
                <a:lumOff val="40000"/>
              </a:srgbClr>
            </a:solidFill>
            <a:prstDash val="dash"/>
          </a:ln>
          <a:effectLst/>
        </p:spPr>
      </p:cxnSp>
      <p:sp>
        <p:nvSpPr>
          <p:cNvPr id="17" name="Oval 16"/>
          <p:cNvSpPr/>
          <p:nvPr/>
        </p:nvSpPr>
        <p:spPr>
          <a:xfrm>
            <a:off x="527111" y="2326504"/>
            <a:ext cx="264496" cy="241825"/>
          </a:xfrm>
          <a:prstGeom prst="ellipse">
            <a:avLst/>
          </a:prstGeom>
          <a:solidFill>
            <a:srgbClr val="FFFFFF"/>
          </a:solidFill>
          <a:ln w="76200" cap="flat" cmpd="sng" algn="ctr">
            <a:solidFill>
              <a:srgbClr val="0C377B">
                <a:lumMod val="75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18" name="Oval 17"/>
          <p:cNvSpPr/>
          <p:nvPr/>
        </p:nvSpPr>
        <p:spPr>
          <a:xfrm>
            <a:off x="3247640" y="2326495"/>
            <a:ext cx="264496" cy="241825"/>
          </a:xfrm>
          <a:prstGeom prst="ellipse">
            <a:avLst/>
          </a:prstGeom>
          <a:solidFill>
            <a:srgbClr val="FFFFFF"/>
          </a:solidFill>
          <a:ln w="76200" cap="flat" cmpd="sng" algn="ctr">
            <a:solidFill>
              <a:srgbClr val="0C377B">
                <a:lumMod val="75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19" name="Oval 18"/>
          <p:cNvSpPr/>
          <p:nvPr/>
        </p:nvSpPr>
        <p:spPr>
          <a:xfrm>
            <a:off x="5880004" y="2326494"/>
            <a:ext cx="264496" cy="241825"/>
          </a:xfrm>
          <a:prstGeom prst="ellipse">
            <a:avLst/>
          </a:prstGeom>
          <a:solidFill>
            <a:srgbClr val="FFFFFF"/>
          </a:solidFill>
          <a:ln w="76200" cap="flat" cmpd="sng" algn="ctr">
            <a:solidFill>
              <a:srgbClr val="0C377B">
                <a:lumMod val="75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cxnSp>
        <p:nvCxnSpPr>
          <p:cNvPr id="20" name="Straight Connector 19"/>
          <p:cNvCxnSpPr>
            <a:stCxn id="17" idx="6"/>
          </p:cNvCxnSpPr>
          <p:nvPr/>
        </p:nvCxnSpPr>
        <p:spPr>
          <a:xfrm flipV="1">
            <a:off x="791607" y="2439867"/>
            <a:ext cx="1292252" cy="7550"/>
          </a:xfrm>
          <a:prstGeom prst="line">
            <a:avLst/>
          </a:prstGeom>
          <a:noFill/>
          <a:ln w="76200" cap="flat" cmpd="sng" algn="ctr">
            <a:solidFill>
              <a:srgbClr val="0C377B">
                <a:lumMod val="75000"/>
              </a:srgbClr>
            </a:solidFill>
            <a:prstDash val="solid"/>
          </a:ln>
          <a:effectLst/>
        </p:spPr>
      </p:cxnSp>
      <p:cxnSp>
        <p:nvCxnSpPr>
          <p:cNvPr id="21" name="Straight Connector 20"/>
          <p:cNvCxnSpPr/>
          <p:nvPr/>
        </p:nvCxnSpPr>
        <p:spPr>
          <a:xfrm flipV="1">
            <a:off x="2083859" y="2438708"/>
            <a:ext cx="1133553" cy="3"/>
          </a:xfrm>
          <a:prstGeom prst="line">
            <a:avLst/>
          </a:prstGeom>
          <a:noFill/>
          <a:ln w="76200" cap="flat" cmpd="sng" algn="ctr">
            <a:solidFill>
              <a:srgbClr val="0C377B">
                <a:lumMod val="75000"/>
              </a:srgbClr>
            </a:solidFill>
            <a:prstDash val="solid"/>
          </a:ln>
          <a:effectLst/>
        </p:spPr>
      </p:cxnSp>
      <p:cxnSp>
        <p:nvCxnSpPr>
          <p:cNvPr id="22" name="Straight Connector 21"/>
          <p:cNvCxnSpPr>
            <a:stCxn id="18" idx="6"/>
            <a:endCxn id="19" idx="2"/>
          </p:cNvCxnSpPr>
          <p:nvPr/>
        </p:nvCxnSpPr>
        <p:spPr>
          <a:xfrm flipV="1">
            <a:off x="3512136" y="2447407"/>
            <a:ext cx="2367868" cy="1"/>
          </a:xfrm>
          <a:prstGeom prst="line">
            <a:avLst/>
          </a:prstGeom>
          <a:noFill/>
          <a:ln w="76200" cap="flat" cmpd="sng" algn="ctr">
            <a:solidFill>
              <a:srgbClr val="0C377B">
                <a:lumMod val="75000"/>
              </a:srgbClr>
            </a:solidFill>
            <a:prstDash val="solid"/>
          </a:ln>
          <a:effectLst/>
        </p:spPr>
      </p:cxnSp>
      <p:sp>
        <p:nvSpPr>
          <p:cNvPr id="23" name="Oval 22"/>
          <p:cNvSpPr/>
          <p:nvPr/>
        </p:nvSpPr>
        <p:spPr>
          <a:xfrm>
            <a:off x="5541198" y="922159"/>
            <a:ext cx="264496" cy="241825"/>
          </a:xfrm>
          <a:prstGeom prst="ellipse">
            <a:avLst/>
          </a:prstGeom>
          <a:solidFill>
            <a:srgbClr val="FFFFFF"/>
          </a:solidFill>
          <a:ln w="76200" cap="flat" cmpd="sng" algn="ctr">
            <a:solidFill>
              <a:srgbClr val="0C377B">
                <a:lumMod val="75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24" name="Oval 23"/>
          <p:cNvSpPr/>
          <p:nvPr/>
        </p:nvSpPr>
        <p:spPr>
          <a:xfrm>
            <a:off x="5672187" y="3882474"/>
            <a:ext cx="264496" cy="241825"/>
          </a:xfrm>
          <a:prstGeom prst="ellipse">
            <a:avLst/>
          </a:prstGeom>
          <a:solidFill>
            <a:srgbClr val="FFFFFF"/>
          </a:solidFill>
          <a:ln w="76200" cap="flat" cmpd="sng" algn="ctr">
            <a:solidFill>
              <a:srgbClr val="0C377B">
                <a:lumMod val="75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cxnSp>
        <p:nvCxnSpPr>
          <p:cNvPr id="25" name="Straight Connector 24"/>
          <p:cNvCxnSpPr>
            <a:stCxn id="18" idx="7"/>
            <a:endCxn id="23" idx="3"/>
          </p:cNvCxnSpPr>
          <p:nvPr/>
        </p:nvCxnSpPr>
        <p:spPr>
          <a:xfrm flipV="1">
            <a:off x="3473401" y="1128570"/>
            <a:ext cx="2106532" cy="1233339"/>
          </a:xfrm>
          <a:prstGeom prst="line">
            <a:avLst/>
          </a:prstGeom>
          <a:noFill/>
          <a:ln w="76200" cap="flat" cmpd="sng" algn="ctr">
            <a:solidFill>
              <a:srgbClr val="0C377B">
                <a:lumMod val="75000"/>
              </a:srgbClr>
            </a:solidFill>
            <a:prstDash val="solid"/>
          </a:ln>
          <a:effectLst/>
        </p:spPr>
      </p:cxnSp>
      <p:cxnSp>
        <p:nvCxnSpPr>
          <p:cNvPr id="26" name="Straight Connector 25"/>
          <p:cNvCxnSpPr>
            <a:stCxn id="18" idx="5"/>
            <a:endCxn id="24" idx="1"/>
          </p:cNvCxnSpPr>
          <p:nvPr/>
        </p:nvCxnSpPr>
        <p:spPr>
          <a:xfrm>
            <a:off x="3473401" y="2532906"/>
            <a:ext cx="2237521" cy="1384982"/>
          </a:xfrm>
          <a:prstGeom prst="line">
            <a:avLst/>
          </a:prstGeom>
          <a:noFill/>
          <a:ln w="76200" cap="flat" cmpd="sng" algn="ctr">
            <a:solidFill>
              <a:srgbClr val="0C377B">
                <a:lumMod val="75000"/>
              </a:srgbClr>
            </a:solidFill>
            <a:prstDash val="solid"/>
          </a:ln>
          <a:effectLst/>
        </p:spPr>
      </p:cxnSp>
      <p:sp>
        <p:nvSpPr>
          <p:cNvPr id="27" name="TextBox 26"/>
          <p:cNvSpPr txBox="1"/>
          <p:nvPr/>
        </p:nvSpPr>
        <p:spPr>
          <a:xfrm>
            <a:off x="4036915" y="1254669"/>
            <a:ext cx="617477"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solidFill>
                <a:latin typeface="Calibri"/>
                <a:cs typeface="B Titr" pitchFamily="2" charset="-78"/>
              </a:rPr>
              <a:t>USA</a:t>
            </a:r>
            <a:endParaRPr lang="en-GB" sz="2000" kern="0" dirty="0">
              <a:solidFill>
                <a:srgbClr val="0C377B"/>
              </a:solidFill>
              <a:latin typeface="Calibri"/>
              <a:cs typeface="B Titr" pitchFamily="2" charset="-78"/>
            </a:endParaRPr>
          </a:p>
        </p:txBody>
      </p:sp>
      <p:sp>
        <p:nvSpPr>
          <p:cNvPr id="28" name="TextBox 27"/>
          <p:cNvSpPr txBox="1"/>
          <p:nvPr/>
        </p:nvSpPr>
        <p:spPr>
          <a:xfrm>
            <a:off x="4696070" y="2963031"/>
            <a:ext cx="782587"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solidFill>
                <a:latin typeface="Calibri"/>
                <a:cs typeface="B Titr" pitchFamily="2" charset="-78"/>
              </a:rPr>
              <a:t>Japan</a:t>
            </a:r>
            <a:endParaRPr lang="en-GB" sz="2000" kern="0" dirty="0">
              <a:solidFill>
                <a:srgbClr val="0C377B"/>
              </a:solidFill>
              <a:latin typeface="Calibri"/>
              <a:cs typeface="B Titr" pitchFamily="2" charset="-78"/>
            </a:endParaRPr>
          </a:p>
        </p:txBody>
      </p:sp>
      <p:cxnSp>
        <p:nvCxnSpPr>
          <p:cNvPr id="29" name="Straight Connector 28"/>
          <p:cNvCxnSpPr/>
          <p:nvPr/>
        </p:nvCxnSpPr>
        <p:spPr>
          <a:xfrm flipV="1">
            <a:off x="5805694" y="1039146"/>
            <a:ext cx="1688995" cy="3927"/>
          </a:xfrm>
          <a:prstGeom prst="line">
            <a:avLst/>
          </a:prstGeom>
          <a:noFill/>
          <a:ln w="76200" cap="flat" cmpd="sng" algn="ctr">
            <a:solidFill>
              <a:srgbClr val="0C377B">
                <a:lumMod val="75000"/>
              </a:srgbClr>
            </a:solidFill>
            <a:prstDash val="solid"/>
          </a:ln>
          <a:effectLst/>
        </p:spPr>
      </p:cxnSp>
      <p:sp>
        <p:nvSpPr>
          <p:cNvPr id="30" name="Oval 29"/>
          <p:cNvSpPr/>
          <p:nvPr/>
        </p:nvSpPr>
        <p:spPr>
          <a:xfrm>
            <a:off x="7494689" y="910677"/>
            <a:ext cx="264496" cy="241825"/>
          </a:xfrm>
          <a:prstGeom prst="ellipse">
            <a:avLst/>
          </a:prstGeom>
          <a:solidFill>
            <a:srgbClr val="FFFFFF"/>
          </a:solidFill>
          <a:ln w="76200" cap="flat" cmpd="sng" algn="ctr">
            <a:solidFill>
              <a:srgbClr val="C00000"/>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cxnSp>
        <p:nvCxnSpPr>
          <p:cNvPr id="31" name="Straight Connector 30"/>
          <p:cNvCxnSpPr>
            <a:endCxn id="33" idx="2"/>
          </p:cNvCxnSpPr>
          <p:nvPr/>
        </p:nvCxnSpPr>
        <p:spPr>
          <a:xfrm flipV="1">
            <a:off x="6144500" y="2447406"/>
            <a:ext cx="1740636" cy="16"/>
          </a:xfrm>
          <a:prstGeom prst="line">
            <a:avLst/>
          </a:prstGeom>
          <a:noFill/>
          <a:ln w="76200" cap="flat" cmpd="sng" algn="ctr">
            <a:solidFill>
              <a:srgbClr val="0C377B">
                <a:lumMod val="75000"/>
              </a:srgbClr>
            </a:solidFill>
            <a:prstDash val="solid"/>
          </a:ln>
          <a:effectLst/>
        </p:spPr>
      </p:cxnSp>
      <p:cxnSp>
        <p:nvCxnSpPr>
          <p:cNvPr id="32" name="Straight Connector 31"/>
          <p:cNvCxnSpPr>
            <a:endCxn id="34" idx="2"/>
          </p:cNvCxnSpPr>
          <p:nvPr/>
        </p:nvCxnSpPr>
        <p:spPr>
          <a:xfrm flipV="1">
            <a:off x="6105765" y="1744914"/>
            <a:ext cx="1766775" cy="616996"/>
          </a:xfrm>
          <a:prstGeom prst="line">
            <a:avLst/>
          </a:prstGeom>
          <a:noFill/>
          <a:ln w="76200" cap="flat" cmpd="sng" algn="ctr">
            <a:solidFill>
              <a:srgbClr val="0C377B">
                <a:lumMod val="75000"/>
              </a:srgbClr>
            </a:solidFill>
            <a:prstDash val="solid"/>
          </a:ln>
          <a:effectLst/>
        </p:spPr>
      </p:cxnSp>
      <p:sp>
        <p:nvSpPr>
          <p:cNvPr id="33" name="Oval 32"/>
          <p:cNvSpPr/>
          <p:nvPr/>
        </p:nvSpPr>
        <p:spPr>
          <a:xfrm>
            <a:off x="7885136" y="2326493"/>
            <a:ext cx="264496" cy="241825"/>
          </a:xfrm>
          <a:prstGeom prst="ellipse">
            <a:avLst/>
          </a:prstGeom>
          <a:solidFill>
            <a:srgbClr val="FFFFFF"/>
          </a:solidFill>
          <a:ln w="76200" cap="flat" cmpd="sng" algn="ctr">
            <a:solidFill>
              <a:srgbClr val="C00000"/>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34" name="Oval 33"/>
          <p:cNvSpPr/>
          <p:nvPr/>
        </p:nvSpPr>
        <p:spPr>
          <a:xfrm>
            <a:off x="7872540" y="1624001"/>
            <a:ext cx="264496" cy="241825"/>
          </a:xfrm>
          <a:prstGeom prst="ellipse">
            <a:avLst/>
          </a:prstGeom>
          <a:solidFill>
            <a:srgbClr val="FFFFFF"/>
          </a:solidFill>
          <a:ln w="76200" cap="flat" cmpd="sng" algn="ctr">
            <a:solidFill>
              <a:srgbClr val="C00000"/>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cxnSp>
        <p:nvCxnSpPr>
          <p:cNvPr id="35" name="Straight Connector 34"/>
          <p:cNvCxnSpPr>
            <a:stCxn id="19" idx="5"/>
            <a:endCxn id="36" idx="2"/>
          </p:cNvCxnSpPr>
          <p:nvPr/>
        </p:nvCxnSpPr>
        <p:spPr>
          <a:xfrm>
            <a:off x="6105765" y="2532905"/>
            <a:ext cx="1779371" cy="614792"/>
          </a:xfrm>
          <a:prstGeom prst="line">
            <a:avLst/>
          </a:prstGeom>
          <a:noFill/>
          <a:ln w="76200" cap="flat" cmpd="sng" algn="ctr">
            <a:solidFill>
              <a:srgbClr val="0C377B">
                <a:lumMod val="75000"/>
              </a:srgbClr>
            </a:solidFill>
            <a:prstDash val="solid"/>
          </a:ln>
          <a:effectLst/>
        </p:spPr>
      </p:cxnSp>
      <p:sp>
        <p:nvSpPr>
          <p:cNvPr id="36" name="Oval 35"/>
          <p:cNvSpPr/>
          <p:nvPr/>
        </p:nvSpPr>
        <p:spPr>
          <a:xfrm>
            <a:off x="7885136" y="3026784"/>
            <a:ext cx="264496" cy="241825"/>
          </a:xfrm>
          <a:prstGeom prst="ellipse">
            <a:avLst/>
          </a:prstGeom>
          <a:solidFill>
            <a:srgbClr val="FFFFFF"/>
          </a:solidFill>
          <a:ln w="76200" cap="flat" cmpd="sng" algn="ctr">
            <a:solidFill>
              <a:srgbClr val="C00000"/>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cxnSp>
        <p:nvCxnSpPr>
          <p:cNvPr id="37" name="Straight Connector 36"/>
          <p:cNvCxnSpPr>
            <a:stCxn id="18" idx="5"/>
            <a:endCxn id="39" idx="1"/>
          </p:cNvCxnSpPr>
          <p:nvPr/>
        </p:nvCxnSpPr>
        <p:spPr>
          <a:xfrm>
            <a:off x="3473401" y="2532906"/>
            <a:ext cx="2951029" cy="2288492"/>
          </a:xfrm>
          <a:prstGeom prst="line">
            <a:avLst/>
          </a:prstGeom>
          <a:noFill/>
          <a:ln w="76200" cap="flat" cmpd="sng" algn="ctr">
            <a:solidFill>
              <a:srgbClr val="0C377B">
                <a:lumMod val="75000"/>
              </a:srgbClr>
            </a:solidFill>
            <a:prstDash val="solid"/>
          </a:ln>
          <a:effectLst/>
        </p:spPr>
      </p:cxnSp>
      <p:sp>
        <p:nvSpPr>
          <p:cNvPr id="38" name="TextBox 37"/>
          <p:cNvSpPr txBox="1"/>
          <p:nvPr/>
        </p:nvSpPr>
        <p:spPr>
          <a:xfrm>
            <a:off x="4206220" y="4003383"/>
            <a:ext cx="1034257"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solidFill>
                <a:latin typeface="Calibri"/>
                <a:cs typeface="B Titr" pitchFamily="2" charset="-78"/>
              </a:rPr>
              <a:t>S. Korea</a:t>
            </a:r>
            <a:endParaRPr lang="en-GB" sz="2000" kern="0" dirty="0">
              <a:solidFill>
                <a:srgbClr val="0C377B"/>
              </a:solidFill>
              <a:latin typeface="Calibri"/>
              <a:cs typeface="B Titr" pitchFamily="2" charset="-78"/>
            </a:endParaRPr>
          </a:p>
        </p:txBody>
      </p:sp>
      <p:sp>
        <p:nvSpPr>
          <p:cNvPr id="39" name="Oval 38"/>
          <p:cNvSpPr/>
          <p:nvPr/>
        </p:nvSpPr>
        <p:spPr>
          <a:xfrm>
            <a:off x="6385695" y="4785984"/>
            <a:ext cx="264496" cy="241825"/>
          </a:xfrm>
          <a:prstGeom prst="ellipse">
            <a:avLst/>
          </a:prstGeom>
          <a:solidFill>
            <a:srgbClr val="FFFFFF"/>
          </a:solidFill>
          <a:ln w="76200" cap="flat" cmpd="sng" algn="ctr">
            <a:solidFill>
              <a:srgbClr val="0C377B">
                <a:lumMod val="75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cxnSp>
        <p:nvCxnSpPr>
          <p:cNvPr id="40" name="Straight Connector 39"/>
          <p:cNvCxnSpPr>
            <a:stCxn id="24" idx="6"/>
            <a:endCxn id="41" idx="2"/>
          </p:cNvCxnSpPr>
          <p:nvPr/>
        </p:nvCxnSpPr>
        <p:spPr>
          <a:xfrm flipV="1">
            <a:off x="5936683" y="4003384"/>
            <a:ext cx="2506098" cy="3"/>
          </a:xfrm>
          <a:prstGeom prst="line">
            <a:avLst/>
          </a:prstGeom>
          <a:noFill/>
          <a:ln w="76200" cap="flat" cmpd="sng" algn="ctr">
            <a:solidFill>
              <a:srgbClr val="0C377B">
                <a:lumMod val="75000"/>
              </a:srgbClr>
            </a:solidFill>
            <a:prstDash val="solid"/>
          </a:ln>
          <a:effectLst/>
        </p:spPr>
      </p:cxnSp>
      <p:sp>
        <p:nvSpPr>
          <p:cNvPr id="41" name="Oval 40"/>
          <p:cNvSpPr/>
          <p:nvPr/>
        </p:nvSpPr>
        <p:spPr>
          <a:xfrm>
            <a:off x="8442781" y="3882471"/>
            <a:ext cx="264496" cy="241825"/>
          </a:xfrm>
          <a:prstGeom prst="ellipse">
            <a:avLst/>
          </a:prstGeom>
          <a:solidFill>
            <a:srgbClr val="FFFFFF"/>
          </a:solidFill>
          <a:ln w="76200" cap="flat" cmpd="sng" algn="ctr">
            <a:solidFill>
              <a:srgbClr val="C00000"/>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cxnSp>
        <p:nvCxnSpPr>
          <p:cNvPr id="42" name="Straight Connector 41"/>
          <p:cNvCxnSpPr/>
          <p:nvPr/>
        </p:nvCxnSpPr>
        <p:spPr>
          <a:xfrm flipV="1">
            <a:off x="6650191" y="4892263"/>
            <a:ext cx="1270210" cy="2"/>
          </a:xfrm>
          <a:prstGeom prst="line">
            <a:avLst/>
          </a:prstGeom>
          <a:noFill/>
          <a:ln w="76200" cap="flat" cmpd="sng" algn="ctr">
            <a:solidFill>
              <a:srgbClr val="0C377B">
                <a:lumMod val="75000"/>
              </a:srgbClr>
            </a:solidFill>
            <a:prstDash val="solid"/>
          </a:ln>
          <a:effectLst/>
        </p:spPr>
      </p:cxnSp>
      <p:sp>
        <p:nvSpPr>
          <p:cNvPr id="43" name="Oval 42"/>
          <p:cNvSpPr/>
          <p:nvPr/>
        </p:nvSpPr>
        <p:spPr>
          <a:xfrm>
            <a:off x="7872540" y="4771350"/>
            <a:ext cx="264496" cy="241825"/>
          </a:xfrm>
          <a:prstGeom prst="ellipse">
            <a:avLst/>
          </a:prstGeom>
          <a:solidFill>
            <a:srgbClr val="FFFFFF"/>
          </a:solidFill>
          <a:ln w="76200" cap="flat" cmpd="sng" algn="ctr">
            <a:solidFill>
              <a:srgbClr val="C00000"/>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cxnSp>
        <p:nvCxnSpPr>
          <p:cNvPr id="44" name="Straight Arrow Connector 43"/>
          <p:cNvCxnSpPr>
            <a:stCxn id="45" idx="2"/>
          </p:cNvCxnSpPr>
          <p:nvPr/>
        </p:nvCxnSpPr>
        <p:spPr>
          <a:xfrm>
            <a:off x="595124" y="5277506"/>
            <a:ext cx="8483595" cy="16378"/>
          </a:xfrm>
          <a:prstGeom prst="straightConnector1">
            <a:avLst/>
          </a:prstGeom>
          <a:noFill/>
          <a:ln w="38100" cap="flat" cmpd="sng" algn="ctr">
            <a:solidFill>
              <a:srgbClr val="0C377B">
                <a:lumMod val="60000"/>
                <a:lumOff val="40000"/>
              </a:srgbClr>
            </a:solidFill>
            <a:prstDash val="solid"/>
            <a:tailEnd type="arrow"/>
          </a:ln>
          <a:effectLst/>
        </p:spPr>
      </p:cxnSp>
      <p:sp>
        <p:nvSpPr>
          <p:cNvPr id="45" name="Oval 44"/>
          <p:cNvSpPr/>
          <p:nvPr/>
        </p:nvSpPr>
        <p:spPr>
          <a:xfrm>
            <a:off x="595124" y="5213271"/>
            <a:ext cx="128469" cy="128469"/>
          </a:xfrm>
          <a:prstGeom prst="ellipse">
            <a:avLst/>
          </a:prstGeom>
          <a:solidFill>
            <a:srgbClr val="0C377B">
              <a:lumMod val="60000"/>
              <a:lumOff val="40000"/>
            </a:srgbClr>
          </a:solidFill>
          <a:ln w="9525" cap="flat" cmpd="sng" algn="ctr">
            <a:solidFill>
              <a:srgbClr val="0C377B">
                <a:lumMod val="60000"/>
                <a:lumOff val="40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46" name="Oval 45"/>
          <p:cNvSpPr/>
          <p:nvPr/>
        </p:nvSpPr>
        <p:spPr>
          <a:xfrm>
            <a:off x="2172183" y="5193445"/>
            <a:ext cx="128469" cy="128469"/>
          </a:xfrm>
          <a:prstGeom prst="ellipse">
            <a:avLst/>
          </a:prstGeom>
          <a:solidFill>
            <a:srgbClr val="0C377B">
              <a:lumMod val="60000"/>
              <a:lumOff val="40000"/>
            </a:srgbClr>
          </a:solidFill>
          <a:ln w="9525" cap="flat" cmpd="sng" algn="ctr">
            <a:solidFill>
              <a:srgbClr val="0C377B">
                <a:lumMod val="60000"/>
                <a:lumOff val="40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47" name="Oval 46"/>
          <p:cNvSpPr/>
          <p:nvPr/>
        </p:nvSpPr>
        <p:spPr>
          <a:xfrm>
            <a:off x="3315653" y="5206972"/>
            <a:ext cx="128469" cy="128469"/>
          </a:xfrm>
          <a:prstGeom prst="ellipse">
            <a:avLst/>
          </a:prstGeom>
          <a:solidFill>
            <a:srgbClr val="0C377B">
              <a:lumMod val="60000"/>
              <a:lumOff val="40000"/>
            </a:srgbClr>
          </a:solidFill>
          <a:ln w="9525" cap="flat" cmpd="sng" algn="ctr">
            <a:solidFill>
              <a:srgbClr val="0C377B">
                <a:lumMod val="60000"/>
                <a:lumOff val="40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48" name="Oval 47"/>
          <p:cNvSpPr/>
          <p:nvPr/>
        </p:nvSpPr>
        <p:spPr>
          <a:xfrm>
            <a:off x="5609211" y="5206972"/>
            <a:ext cx="128469" cy="128469"/>
          </a:xfrm>
          <a:prstGeom prst="ellipse">
            <a:avLst/>
          </a:prstGeom>
          <a:solidFill>
            <a:srgbClr val="0C377B">
              <a:lumMod val="60000"/>
              <a:lumOff val="40000"/>
            </a:srgbClr>
          </a:solidFill>
          <a:ln w="9525" cap="flat" cmpd="sng" algn="ctr">
            <a:solidFill>
              <a:srgbClr val="0C377B">
                <a:lumMod val="60000"/>
                <a:lumOff val="40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49" name="Oval 48"/>
          <p:cNvSpPr/>
          <p:nvPr/>
        </p:nvSpPr>
        <p:spPr>
          <a:xfrm>
            <a:off x="5751535" y="5206971"/>
            <a:ext cx="128469" cy="128469"/>
          </a:xfrm>
          <a:prstGeom prst="ellipse">
            <a:avLst/>
          </a:prstGeom>
          <a:solidFill>
            <a:srgbClr val="0C377B">
              <a:lumMod val="60000"/>
              <a:lumOff val="40000"/>
            </a:srgbClr>
          </a:solidFill>
          <a:ln w="9525" cap="flat" cmpd="sng" algn="ctr">
            <a:solidFill>
              <a:srgbClr val="0C377B">
                <a:lumMod val="60000"/>
                <a:lumOff val="40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50" name="Oval 49"/>
          <p:cNvSpPr/>
          <p:nvPr/>
        </p:nvSpPr>
        <p:spPr>
          <a:xfrm>
            <a:off x="5948017" y="5199415"/>
            <a:ext cx="128469" cy="128469"/>
          </a:xfrm>
          <a:prstGeom prst="ellipse">
            <a:avLst/>
          </a:prstGeom>
          <a:solidFill>
            <a:srgbClr val="0C377B">
              <a:lumMod val="60000"/>
              <a:lumOff val="40000"/>
            </a:srgbClr>
          </a:solidFill>
          <a:ln w="9525" cap="flat" cmpd="sng" algn="ctr">
            <a:solidFill>
              <a:srgbClr val="0C377B">
                <a:lumMod val="60000"/>
                <a:lumOff val="40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51" name="Oval 50"/>
          <p:cNvSpPr/>
          <p:nvPr/>
        </p:nvSpPr>
        <p:spPr>
          <a:xfrm>
            <a:off x="6452448" y="5213271"/>
            <a:ext cx="128469" cy="128469"/>
          </a:xfrm>
          <a:prstGeom prst="ellipse">
            <a:avLst/>
          </a:prstGeom>
          <a:solidFill>
            <a:srgbClr val="0C377B">
              <a:lumMod val="60000"/>
              <a:lumOff val="40000"/>
            </a:srgbClr>
          </a:solidFill>
          <a:ln w="9525" cap="flat" cmpd="sng" algn="ctr">
            <a:solidFill>
              <a:srgbClr val="0C377B">
                <a:lumMod val="60000"/>
                <a:lumOff val="40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52" name="TextBox 51"/>
          <p:cNvSpPr txBox="1"/>
          <p:nvPr/>
        </p:nvSpPr>
        <p:spPr>
          <a:xfrm>
            <a:off x="502906" y="5374187"/>
            <a:ext cx="314510" cy="400110"/>
          </a:xfrm>
          <a:prstGeom prst="rect">
            <a:avLst/>
          </a:prstGeom>
          <a:noFill/>
        </p:spPr>
        <p:txBody>
          <a:bodyPr wrap="none" rtlCol="0">
            <a:spAutoFit/>
          </a:bodyPr>
          <a:lstStyle/>
          <a:p>
            <a:pPr fontAlgn="auto">
              <a:spcBef>
                <a:spcPts val="0"/>
              </a:spcBef>
              <a:spcAft>
                <a:spcPts val="0"/>
              </a:spcAft>
              <a:defRPr/>
            </a:pPr>
            <a:r>
              <a:rPr lang="en-US" sz="2000" kern="0" dirty="0" smtClean="0">
                <a:solidFill>
                  <a:srgbClr val="0C377B">
                    <a:lumMod val="60000"/>
                    <a:lumOff val="40000"/>
                  </a:srgbClr>
                </a:solidFill>
                <a:latin typeface="Calibri"/>
                <a:cs typeface="B Titr" pitchFamily="2" charset="-78"/>
              </a:rPr>
              <a:t>1</a:t>
            </a:r>
            <a:endParaRPr lang="en-GB" sz="2000" kern="0" dirty="0">
              <a:solidFill>
                <a:srgbClr val="0C377B">
                  <a:lumMod val="60000"/>
                  <a:lumOff val="40000"/>
                </a:srgbClr>
              </a:solidFill>
              <a:latin typeface="Calibri"/>
              <a:cs typeface="B Titr" pitchFamily="2" charset="-78"/>
            </a:endParaRPr>
          </a:p>
        </p:txBody>
      </p:sp>
      <p:sp>
        <p:nvSpPr>
          <p:cNvPr id="53" name="TextBox 52"/>
          <p:cNvSpPr txBox="1"/>
          <p:nvPr/>
        </p:nvSpPr>
        <p:spPr>
          <a:xfrm>
            <a:off x="2015845" y="5374187"/>
            <a:ext cx="444352"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lumMod val="60000"/>
                    <a:lumOff val="40000"/>
                  </a:srgbClr>
                </a:solidFill>
                <a:latin typeface="Calibri"/>
                <a:cs typeface="B Titr" pitchFamily="2" charset="-78"/>
              </a:rPr>
              <a:t>18</a:t>
            </a:r>
            <a:endParaRPr lang="en-GB" sz="2000" kern="0" dirty="0">
              <a:solidFill>
                <a:srgbClr val="0C377B">
                  <a:lumMod val="60000"/>
                  <a:lumOff val="40000"/>
                </a:srgbClr>
              </a:solidFill>
              <a:latin typeface="Calibri"/>
              <a:cs typeface="B Titr" pitchFamily="2" charset="-78"/>
            </a:endParaRPr>
          </a:p>
        </p:txBody>
      </p:sp>
      <p:sp>
        <p:nvSpPr>
          <p:cNvPr id="54" name="TextBox 53"/>
          <p:cNvSpPr txBox="1"/>
          <p:nvPr/>
        </p:nvSpPr>
        <p:spPr>
          <a:xfrm>
            <a:off x="3159315" y="5374187"/>
            <a:ext cx="444352"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lumMod val="60000"/>
                    <a:lumOff val="40000"/>
                  </a:srgbClr>
                </a:solidFill>
                <a:latin typeface="Calibri"/>
                <a:cs typeface="B Titr" pitchFamily="2" charset="-78"/>
              </a:rPr>
              <a:t>30</a:t>
            </a:r>
            <a:endParaRPr lang="en-GB" sz="2000" kern="0" dirty="0">
              <a:solidFill>
                <a:srgbClr val="0C377B">
                  <a:lumMod val="60000"/>
                  <a:lumOff val="40000"/>
                </a:srgbClr>
              </a:solidFill>
              <a:latin typeface="Calibri"/>
              <a:cs typeface="B Titr" pitchFamily="2" charset="-78"/>
            </a:endParaRPr>
          </a:p>
        </p:txBody>
      </p:sp>
      <p:sp>
        <p:nvSpPr>
          <p:cNvPr id="55" name="TextBox 54"/>
          <p:cNvSpPr txBox="1"/>
          <p:nvPr/>
        </p:nvSpPr>
        <p:spPr>
          <a:xfrm>
            <a:off x="5562576" y="5374187"/>
            <a:ext cx="947695"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lumMod val="60000"/>
                    <a:lumOff val="40000"/>
                  </a:srgbClr>
                </a:solidFill>
                <a:latin typeface="Calibri"/>
                <a:cs typeface="B Titr" pitchFamily="2" charset="-78"/>
              </a:rPr>
              <a:t>48 – 60</a:t>
            </a:r>
            <a:endParaRPr lang="en-GB" sz="2000" kern="0" dirty="0">
              <a:solidFill>
                <a:srgbClr val="0C377B">
                  <a:lumMod val="60000"/>
                  <a:lumOff val="40000"/>
                </a:srgbClr>
              </a:solidFill>
              <a:latin typeface="Calibri"/>
              <a:cs typeface="B Titr" pitchFamily="2" charset="-78"/>
            </a:endParaRPr>
          </a:p>
        </p:txBody>
      </p:sp>
      <p:sp>
        <p:nvSpPr>
          <p:cNvPr id="56" name="Oval 55"/>
          <p:cNvSpPr/>
          <p:nvPr/>
        </p:nvSpPr>
        <p:spPr>
          <a:xfrm>
            <a:off x="7953149" y="5223202"/>
            <a:ext cx="128469" cy="128469"/>
          </a:xfrm>
          <a:prstGeom prst="ellipse">
            <a:avLst/>
          </a:prstGeom>
          <a:solidFill>
            <a:srgbClr val="FF0000"/>
          </a:solidFill>
          <a:ln w="9525" cap="flat" cmpd="sng" algn="ctr">
            <a:solidFill>
              <a:srgbClr val="FF0000"/>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57" name="Oval 56"/>
          <p:cNvSpPr/>
          <p:nvPr/>
        </p:nvSpPr>
        <p:spPr>
          <a:xfrm>
            <a:off x="7562702" y="5223202"/>
            <a:ext cx="128469" cy="128469"/>
          </a:xfrm>
          <a:prstGeom prst="ellipse">
            <a:avLst/>
          </a:prstGeom>
          <a:solidFill>
            <a:srgbClr val="FF0000"/>
          </a:solidFill>
          <a:ln w="9525" cap="flat" cmpd="sng" algn="ctr">
            <a:solidFill>
              <a:srgbClr val="FF0000"/>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58" name="Oval 57"/>
          <p:cNvSpPr/>
          <p:nvPr/>
        </p:nvSpPr>
        <p:spPr>
          <a:xfrm>
            <a:off x="8510794" y="5229650"/>
            <a:ext cx="128469" cy="128469"/>
          </a:xfrm>
          <a:prstGeom prst="ellipse">
            <a:avLst/>
          </a:prstGeom>
          <a:solidFill>
            <a:srgbClr val="FF0000"/>
          </a:solidFill>
          <a:ln w="9525" cap="flat" cmpd="sng" algn="ctr">
            <a:solidFill>
              <a:srgbClr val="FF0000"/>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59" name="TextBox 58"/>
          <p:cNvSpPr txBox="1"/>
          <p:nvPr/>
        </p:nvSpPr>
        <p:spPr>
          <a:xfrm>
            <a:off x="6580917" y="2893898"/>
            <a:ext cx="442750"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solidFill>
                <a:latin typeface="Calibri"/>
                <a:cs typeface="B Titr" pitchFamily="2" charset="-78"/>
              </a:rPr>
              <a:t>FR</a:t>
            </a:r>
            <a:endParaRPr lang="en-GB" sz="2000" kern="0" dirty="0">
              <a:solidFill>
                <a:srgbClr val="0C377B"/>
              </a:solidFill>
              <a:latin typeface="Calibri"/>
              <a:cs typeface="B Titr" pitchFamily="2" charset="-78"/>
            </a:endParaRPr>
          </a:p>
        </p:txBody>
      </p:sp>
      <p:sp>
        <p:nvSpPr>
          <p:cNvPr id="60" name="TextBox 59"/>
          <p:cNvSpPr txBox="1"/>
          <p:nvPr/>
        </p:nvSpPr>
        <p:spPr>
          <a:xfrm>
            <a:off x="7039074" y="2084243"/>
            <a:ext cx="466794"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solidFill>
                <a:latin typeface="Calibri"/>
                <a:cs typeface="B Titr" pitchFamily="2" charset="-78"/>
              </a:rPr>
              <a:t>DE</a:t>
            </a:r>
            <a:endParaRPr lang="en-GB" sz="2000" kern="0" dirty="0">
              <a:solidFill>
                <a:srgbClr val="0C377B"/>
              </a:solidFill>
              <a:latin typeface="Calibri"/>
              <a:cs typeface="B Titr" pitchFamily="2" charset="-78"/>
            </a:endParaRPr>
          </a:p>
        </p:txBody>
      </p:sp>
      <p:sp>
        <p:nvSpPr>
          <p:cNvPr id="61" name="TextBox 60"/>
          <p:cNvSpPr txBox="1"/>
          <p:nvPr/>
        </p:nvSpPr>
        <p:spPr>
          <a:xfrm>
            <a:off x="6487095" y="1679827"/>
            <a:ext cx="486030"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solidFill>
                <a:latin typeface="Calibri"/>
                <a:cs typeface="B Titr" pitchFamily="2" charset="-78"/>
              </a:rPr>
              <a:t>GB</a:t>
            </a:r>
            <a:endParaRPr lang="en-GB" sz="2000" kern="0" dirty="0">
              <a:solidFill>
                <a:srgbClr val="0C377B"/>
              </a:solidFill>
              <a:latin typeface="Calibri"/>
              <a:cs typeface="B Titr" pitchFamily="2" charset="-78"/>
            </a:endParaRPr>
          </a:p>
        </p:txBody>
      </p:sp>
      <p:sp>
        <p:nvSpPr>
          <p:cNvPr id="62" name="TextBox 61"/>
          <p:cNvSpPr txBox="1"/>
          <p:nvPr/>
        </p:nvSpPr>
        <p:spPr>
          <a:xfrm>
            <a:off x="7566092" y="5375679"/>
            <a:ext cx="1027845"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lumMod val="60000"/>
                    <a:lumOff val="40000"/>
                  </a:srgbClr>
                </a:solidFill>
                <a:latin typeface="Calibri"/>
                <a:cs typeface="B Titr" pitchFamily="2" charset="-78"/>
              </a:rPr>
              <a:t>84 - 240</a:t>
            </a:r>
            <a:endParaRPr lang="en-GB" sz="2000" kern="0" dirty="0">
              <a:solidFill>
                <a:srgbClr val="0C377B">
                  <a:lumMod val="60000"/>
                  <a:lumOff val="40000"/>
                </a:srgbClr>
              </a:solidFill>
              <a:latin typeface="Calibri"/>
              <a:cs typeface="B Titr" pitchFamily="2" charset="-78"/>
            </a:endParaRPr>
          </a:p>
        </p:txBody>
      </p:sp>
      <p:sp>
        <p:nvSpPr>
          <p:cNvPr id="63" name="TextBox 62"/>
          <p:cNvSpPr txBox="1"/>
          <p:nvPr/>
        </p:nvSpPr>
        <p:spPr>
          <a:xfrm>
            <a:off x="4249262" y="5558853"/>
            <a:ext cx="1175322" cy="400110"/>
          </a:xfrm>
          <a:prstGeom prst="rect">
            <a:avLst/>
          </a:prstGeom>
          <a:noFill/>
        </p:spPr>
        <p:txBody>
          <a:bodyPr wrap="none" rtlCol="0">
            <a:spAutoFit/>
          </a:bodyPr>
          <a:lstStyle/>
          <a:p>
            <a:pPr algn="ctr" rtl="1" fontAlgn="auto">
              <a:spcBef>
                <a:spcPts val="0"/>
              </a:spcBef>
              <a:spcAft>
                <a:spcPts val="0"/>
              </a:spcAft>
              <a:defRPr/>
            </a:pPr>
            <a:r>
              <a:rPr lang="fa-IR" sz="2000" b="1" kern="0" dirty="0" smtClean="0">
                <a:solidFill>
                  <a:srgbClr val="0C377B">
                    <a:lumMod val="60000"/>
                    <a:lumOff val="40000"/>
                  </a:srgbClr>
                </a:solidFill>
                <a:latin typeface="Calibri"/>
                <a:cs typeface="B Titr" pitchFamily="2" charset="-78"/>
              </a:rPr>
              <a:t>زمان (ماه)</a:t>
            </a:r>
            <a:endParaRPr lang="en-GB" sz="2000" b="1" kern="0" dirty="0">
              <a:solidFill>
                <a:srgbClr val="0C377B">
                  <a:lumMod val="60000"/>
                  <a:lumOff val="40000"/>
                </a:srgbClr>
              </a:solidFill>
              <a:latin typeface="Calibri"/>
              <a:cs typeface="B Titr" pitchFamily="2" charset="-78"/>
            </a:endParaRPr>
          </a:p>
        </p:txBody>
      </p:sp>
      <p:sp>
        <p:nvSpPr>
          <p:cNvPr id="64" name="TextBox 63"/>
          <p:cNvSpPr txBox="1"/>
          <p:nvPr/>
        </p:nvSpPr>
        <p:spPr>
          <a:xfrm>
            <a:off x="1503770" y="780401"/>
            <a:ext cx="1453742" cy="338554"/>
          </a:xfrm>
          <a:prstGeom prst="rect">
            <a:avLst/>
          </a:prstGeom>
          <a:noFill/>
        </p:spPr>
        <p:txBody>
          <a:bodyPr wrap="square" rtlCol="0">
            <a:spAutoFit/>
          </a:bodyPr>
          <a:lstStyle>
            <a:defPPr>
              <a:defRPr lang="en-US"/>
            </a:defPPr>
            <a:lvl1pPr algn="ctr">
              <a:defRPr sz="1400"/>
            </a:lvl1pPr>
          </a:lstStyle>
          <a:p>
            <a:pPr fontAlgn="auto">
              <a:spcBef>
                <a:spcPts val="0"/>
              </a:spcBef>
              <a:spcAft>
                <a:spcPts val="0"/>
              </a:spcAft>
              <a:defRPr/>
            </a:pPr>
            <a:r>
              <a:rPr lang="fa-IR" sz="1600" kern="0" dirty="0" smtClean="0">
                <a:solidFill>
                  <a:srgbClr val="0C377B"/>
                </a:solidFill>
                <a:latin typeface="Calibri"/>
                <a:cs typeface="B Titr" pitchFamily="2" charset="-78"/>
              </a:rPr>
              <a:t>انتشار</a:t>
            </a:r>
            <a:endParaRPr lang="en-GB" sz="1600" kern="0" dirty="0">
              <a:solidFill>
                <a:srgbClr val="0C377B"/>
              </a:solidFill>
              <a:latin typeface="Calibri"/>
              <a:cs typeface="B Titr" pitchFamily="2" charset="-78"/>
            </a:endParaRPr>
          </a:p>
        </p:txBody>
      </p:sp>
      <p:cxnSp>
        <p:nvCxnSpPr>
          <p:cNvPr id="65" name="Straight Connector 64"/>
          <p:cNvCxnSpPr/>
          <p:nvPr/>
        </p:nvCxnSpPr>
        <p:spPr>
          <a:xfrm>
            <a:off x="1644047" y="2460023"/>
            <a:ext cx="0" cy="2769627"/>
          </a:xfrm>
          <a:prstGeom prst="line">
            <a:avLst/>
          </a:prstGeom>
          <a:noFill/>
          <a:ln w="19050" cap="flat" cmpd="sng" algn="ctr">
            <a:solidFill>
              <a:srgbClr val="0C377B">
                <a:lumMod val="60000"/>
                <a:lumOff val="40000"/>
              </a:srgbClr>
            </a:solidFill>
            <a:prstDash val="dash"/>
          </a:ln>
          <a:effectLst/>
        </p:spPr>
      </p:cxnSp>
      <p:sp>
        <p:nvSpPr>
          <p:cNvPr id="66" name="TextBox 65"/>
          <p:cNvSpPr txBox="1"/>
          <p:nvPr/>
        </p:nvSpPr>
        <p:spPr>
          <a:xfrm>
            <a:off x="1423474" y="5374187"/>
            <a:ext cx="444352"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lumMod val="60000"/>
                    <a:lumOff val="40000"/>
                  </a:srgbClr>
                </a:solidFill>
                <a:latin typeface="Calibri"/>
                <a:cs typeface="B Titr" pitchFamily="2" charset="-78"/>
              </a:rPr>
              <a:t>12</a:t>
            </a:r>
            <a:endParaRPr lang="en-GB" sz="2000" kern="0" dirty="0">
              <a:solidFill>
                <a:srgbClr val="0C377B">
                  <a:lumMod val="60000"/>
                  <a:lumOff val="40000"/>
                </a:srgbClr>
              </a:solidFill>
              <a:latin typeface="Calibri"/>
              <a:cs typeface="B Titr" pitchFamily="2" charset="-78"/>
            </a:endParaRPr>
          </a:p>
        </p:txBody>
      </p:sp>
      <p:sp>
        <p:nvSpPr>
          <p:cNvPr id="67" name="Oval 66"/>
          <p:cNvSpPr/>
          <p:nvPr/>
        </p:nvSpPr>
        <p:spPr>
          <a:xfrm>
            <a:off x="1576370" y="5193445"/>
            <a:ext cx="128469" cy="128469"/>
          </a:xfrm>
          <a:prstGeom prst="ellipse">
            <a:avLst/>
          </a:prstGeom>
          <a:solidFill>
            <a:srgbClr val="0C377B">
              <a:lumMod val="60000"/>
              <a:lumOff val="40000"/>
            </a:srgbClr>
          </a:solidFill>
          <a:ln w="9525" cap="flat" cmpd="sng" algn="ctr">
            <a:solidFill>
              <a:srgbClr val="0C377B">
                <a:lumMod val="60000"/>
                <a:lumOff val="40000"/>
              </a:srgbClr>
            </a:solidFill>
            <a:prstDash val="solid"/>
          </a:ln>
          <a:effectLst/>
        </p:spPr>
        <p:txBody>
          <a:bodyPr rtlCol="0" anchor="ctr"/>
          <a:lstStyle/>
          <a:p>
            <a:pPr algn="ctr" fontAlgn="auto">
              <a:spcBef>
                <a:spcPts val="0"/>
              </a:spcBef>
              <a:spcAft>
                <a:spcPts val="0"/>
              </a:spcAft>
              <a:defRPr/>
            </a:pPr>
            <a:endParaRPr lang="en-GB" sz="2000" kern="0">
              <a:solidFill>
                <a:srgbClr val="FFFFFF"/>
              </a:solidFill>
              <a:latin typeface="Arial"/>
              <a:cs typeface="B Titr" pitchFamily="2" charset="-78"/>
            </a:endParaRPr>
          </a:p>
        </p:txBody>
      </p:sp>
      <p:sp>
        <p:nvSpPr>
          <p:cNvPr id="68" name="TextBox 67"/>
          <p:cNvSpPr txBox="1"/>
          <p:nvPr/>
        </p:nvSpPr>
        <p:spPr>
          <a:xfrm>
            <a:off x="3353575" y="272701"/>
            <a:ext cx="2937232" cy="461665"/>
          </a:xfrm>
          <a:prstGeom prst="rect">
            <a:avLst/>
          </a:prstGeom>
          <a:noFill/>
        </p:spPr>
        <p:txBody>
          <a:bodyPr wrap="square" rtlCol="0">
            <a:spAutoFit/>
          </a:bodyPr>
          <a:lstStyle/>
          <a:p>
            <a:pPr algn="ctr" fontAlgn="auto">
              <a:spcBef>
                <a:spcPts val="0"/>
              </a:spcBef>
              <a:spcAft>
                <a:spcPts val="0"/>
              </a:spcAft>
              <a:defRPr/>
            </a:pPr>
            <a:r>
              <a:rPr lang="fa-IR" sz="2400" b="1" u="sng" kern="0" dirty="0" smtClean="0">
                <a:solidFill>
                  <a:srgbClr val="C00000"/>
                </a:solidFill>
                <a:effectLst>
                  <a:outerShdw blurRad="38100" dist="38100" dir="2700000" algn="tl">
                    <a:srgbClr val="000000">
                      <a:alpha val="43137"/>
                    </a:srgbClr>
                  </a:outerShdw>
                </a:effectLst>
                <a:latin typeface="Calibri"/>
                <a:cs typeface="B Titr" pitchFamily="2" charset="-78"/>
              </a:rPr>
              <a:t>فاز منطقه ای / ملی</a:t>
            </a:r>
            <a:endParaRPr lang="en-GB" sz="2400" b="1" u="sng" kern="0" dirty="0">
              <a:solidFill>
                <a:srgbClr val="C00000"/>
              </a:solidFill>
              <a:effectLst>
                <a:outerShdw blurRad="38100" dist="38100" dir="2700000" algn="tl">
                  <a:srgbClr val="000000">
                    <a:alpha val="43137"/>
                  </a:srgbClr>
                </a:outerShdw>
              </a:effectLst>
              <a:latin typeface="Calibri"/>
              <a:cs typeface="B Titr" pitchFamily="2" charset="-78"/>
            </a:endParaRPr>
          </a:p>
        </p:txBody>
      </p:sp>
      <p:sp>
        <p:nvSpPr>
          <p:cNvPr id="69" name="TextBox 68"/>
          <p:cNvSpPr txBox="1"/>
          <p:nvPr/>
        </p:nvSpPr>
        <p:spPr>
          <a:xfrm>
            <a:off x="1163905" y="272701"/>
            <a:ext cx="1510284" cy="461665"/>
          </a:xfrm>
          <a:prstGeom prst="rect">
            <a:avLst/>
          </a:prstGeom>
          <a:noFill/>
        </p:spPr>
        <p:txBody>
          <a:bodyPr wrap="square" rtlCol="0">
            <a:spAutoFit/>
          </a:bodyPr>
          <a:lstStyle/>
          <a:p>
            <a:pPr algn="ctr" rtl="1" fontAlgn="auto">
              <a:spcBef>
                <a:spcPts val="0"/>
              </a:spcBef>
              <a:spcAft>
                <a:spcPts val="0"/>
              </a:spcAft>
              <a:defRPr/>
            </a:pPr>
            <a:r>
              <a:rPr lang="fa-IR" sz="2400" b="1" u="sng" kern="0" dirty="0" smtClean="0">
                <a:solidFill>
                  <a:srgbClr val="C00000"/>
                </a:solidFill>
                <a:effectLst>
                  <a:outerShdw blurRad="38100" dist="38100" dir="2700000" algn="tl">
                    <a:srgbClr val="000000">
                      <a:alpha val="43137"/>
                    </a:srgbClr>
                  </a:outerShdw>
                </a:effectLst>
                <a:latin typeface="Calibri"/>
                <a:cs typeface="B Titr" pitchFamily="2" charset="-78"/>
              </a:rPr>
              <a:t>فاز </a:t>
            </a:r>
            <a:r>
              <a:rPr lang="en-US" sz="2400" b="1" u="sng" kern="0" dirty="0" smtClean="0">
                <a:solidFill>
                  <a:srgbClr val="C00000"/>
                </a:solidFill>
                <a:effectLst>
                  <a:outerShdw blurRad="38100" dist="38100" dir="2700000" algn="tl">
                    <a:srgbClr val="000000">
                      <a:alpha val="43137"/>
                    </a:srgbClr>
                  </a:outerShdw>
                </a:effectLst>
                <a:latin typeface="Calibri"/>
                <a:cs typeface="B Titr" pitchFamily="2" charset="-78"/>
              </a:rPr>
              <a:t>PCT</a:t>
            </a:r>
            <a:endParaRPr lang="en-GB" sz="2400" b="1" u="sng" kern="0" dirty="0">
              <a:solidFill>
                <a:srgbClr val="C00000"/>
              </a:solidFill>
              <a:effectLst>
                <a:outerShdw blurRad="38100" dist="38100" dir="2700000" algn="tl">
                  <a:srgbClr val="000000">
                    <a:alpha val="43137"/>
                  </a:srgbClr>
                </a:outerShdw>
              </a:effectLst>
              <a:latin typeface="Calibri"/>
              <a:cs typeface="B Titr" pitchFamily="2" charset="-78"/>
            </a:endParaRPr>
          </a:p>
        </p:txBody>
      </p:sp>
      <p:sp>
        <p:nvSpPr>
          <p:cNvPr id="70" name="TextBox 69"/>
          <p:cNvSpPr txBox="1"/>
          <p:nvPr/>
        </p:nvSpPr>
        <p:spPr>
          <a:xfrm>
            <a:off x="857771" y="1221693"/>
            <a:ext cx="1583611" cy="584775"/>
          </a:xfrm>
          <a:prstGeom prst="rect">
            <a:avLst/>
          </a:prstGeom>
          <a:noFill/>
        </p:spPr>
        <p:txBody>
          <a:bodyPr wrap="square" rtlCol="0">
            <a:spAutoFit/>
          </a:bodyPr>
          <a:lstStyle/>
          <a:p>
            <a:pPr algn="ctr" rtl="1" fontAlgn="auto">
              <a:spcBef>
                <a:spcPts val="0"/>
              </a:spcBef>
              <a:spcAft>
                <a:spcPts val="0"/>
              </a:spcAft>
              <a:defRPr/>
            </a:pPr>
            <a:r>
              <a:rPr lang="fa-IR" sz="1600" kern="0" dirty="0" smtClean="0">
                <a:solidFill>
                  <a:srgbClr val="0C377B"/>
                </a:solidFill>
                <a:latin typeface="Calibri"/>
                <a:cs typeface="B Titr" pitchFamily="2" charset="-78"/>
              </a:rPr>
              <a:t>تبدیل به </a:t>
            </a:r>
            <a:r>
              <a:rPr lang="en-US" sz="1600" kern="0" dirty="0" smtClean="0">
                <a:solidFill>
                  <a:srgbClr val="0C377B"/>
                </a:solidFill>
                <a:latin typeface="Calibri"/>
                <a:cs typeface="B Titr" pitchFamily="2" charset="-78"/>
              </a:rPr>
              <a:t>PCT</a:t>
            </a:r>
            <a:r>
              <a:rPr lang="fa-IR" sz="1600" kern="0" dirty="0" smtClean="0">
                <a:solidFill>
                  <a:srgbClr val="0C377B"/>
                </a:solidFill>
                <a:latin typeface="Calibri"/>
                <a:cs typeface="B Titr" pitchFamily="2" charset="-78"/>
              </a:rPr>
              <a:t> اگر ملی فایل شده</a:t>
            </a:r>
            <a:endParaRPr lang="en-GB" sz="1600" kern="0" dirty="0">
              <a:solidFill>
                <a:srgbClr val="0C377B"/>
              </a:solidFill>
              <a:latin typeface="Calibri"/>
              <a:cs typeface="B Titr" pitchFamily="2" charset="-78"/>
            </a:endParaRPr>
          </a:p>
        </p:txBody>
      </p:sp>
      <p:sp>
        <p:nvSpPr>
          <p:cNvPr id="71" name="TextBox 70"/>
          <p:cNvSpPr txBox="1"/>
          <p:nvPr/>
        </p:nvSpPr>
        <p:spPr>
          <a:xfrm>
            <a:off x="49289" y="1704294"/>
            <a:ext cx="1209716" cy="584775"/>
          </a:xfrm>
          <a:prstGeom prst="rect">
            <a:avLst/>
          </a:prstGeom>
          <a:noFill/>
        </p:spPr>
        <p:txBody>
          <a:bodyPr wrap="square" rtlCol="0">
            <a:spAutoFit/>
          </a:bodyPr>
          <a:lstStyle/>
          <a:p>
            <a:pPr algn="ctr" rtl="1" fontAlgn="auto">
              <a:spcBef>
                <a:spcPts val="0"/>
              </a:spcBef>
              <a:spcAft>
                <a:spcPts val="0"/>
              </a:spcAft>
              <a:defRPr/>
            </a:pPr>
            <a:r>
              <a:rPr lang="fa-IR" sz="1600" kern="0" dirty="0" smtClean="0">
                <a:solidFill>
                  <a:srgbClr val="0C377B"/>
                </a:solidFill>
                <a:latin typeface="Calibri"/>
                <a:cs typeface="B Titr" pitchFamily="2" charset="-78"/>
              </a:rPr>
              <a:t>فایل ملی یا </a:t>
            </a:r>
            <a:r>
              <a:rPr lang="en-US" sz="1600" kern="0" dirty="0" smtClean="0">
                <a:solidFill>
                  <a:srgbClr val="0C377B"/>
                </a:solidFill>
                <a:latin typeface="Calibri"/>
                <a:cs typeface="B Titr" pitchFamily="2" charset="-78"/>
              </a:rPr>
              <a:t>PCT</a:t>
            </a:r>
            <a:endParaRPr lang="en-GB" sz="1600" kern="0" dirty="0">
              <a:solidFill>
                <a:srgbClr val="0C377B"/>
              </a:solidFill>
              <a:latin typeface="Calibri"/>
              <a:cs typeface="B Titr" pitchFamily="2" charset="-78"/>
            </a:endParaRPr>
          </a:p>
        </p:txBody>
      </p:sp>
      <p:sp>
        <p:nvSpPr>
          <p:cNvPr id="72" name="Rectangle 71"/>
          <p:cNvSpPr/>
          <p:nvPr/>
        </p:nvSpPr>
        <p:spPr>
          <a:xfrm>
            <a:off x="68068" y="3801130"/>
            <a:ext cx="1182581" cy="646331"/>
          </a:xfrm>
          <a:prstGeom prst="rect">
            <a:avLst/>
          </a:prstGeom>
          <a:solidFill>
            <a:srgbClr val="FFFF00"/>
          </a:solidFill>
          <a:ln w="9525" cap="flat" cmpd="sng" algn="ctr">
            <a:noFill/>
            <a:prstDash val="solid"/>
          </a:ln>
          <a:effectLst>
            <a:glow rad="70000">
              <a:srgbClr val="DDDDDD">
                <a:tint val="30000"/>
                <a:shade val="95000"/>
                <a:satMod val="300000"/>
                <a:alpha val="50000"/>
              </a:srgbClr>
            </a:glow>
          </a:effectLst>
        </p:spPr>
        <p:txBody>
          <a:bodyPr rtlCol="0" anchor="ctr"/>
          <a:lstStyle/>
          <a:p>
            <a:pPr algn="ctr" fontAlgn="auto">
              <a:spcBef>
                <a:spcPts val="0"/>
              </a:spcBef>
              <a:spcAft>
                <a:spcPts val="0"/>
              </a:spcAft>
              <a:defRPr/>
            </a:pPr>
            <a:r>
              <a:rPr lang="fa-IR" sz="1600" b="1" kern="0" dirty="0" smtClean="0">
                <a:solidFill>
                  <a:srgbClr val="161616"/>
                </a:solidFill>
                <a:latin typeface="Arial"/>
                <a:cs typeface="B Titr" pitchFamily="2" charset="-78"/>
              </a:rPr>
              <a:t>درخواست حق تقدم</a:t>
            </a:r>
            <a:endParaRPr lang="en-GB" sz="1600" b="1" kern="0" dirty="0">
              <a:solidFill>
                <a:srgbClr val="161616"/>
              </a:solidFill>
              <a:latin typeface="Arial"/>
              <a:cs typeface="B Titr" pitchFamily="2" charset="-78"/>
            </a:endParaRPr>
          </a:p>
        </p:txBody>
      </p:sp>
      <p:sp>
        <p:nvSpPr>
          <p:cNvPr id="73" name="TextBox 72"/>
          <p:cNvSpPr txBox="1"/>
          <p:nvPr/>
        </p:nvSpPr>
        <p:spPr>
          <a:xfrm>
            <a:off x="3930488" y="2053412"/>
            <a:ext cx="1404552" cy="400110"/>
          </a:xfrm>
          <a:prstGeom prst="rect">
            <a:avLst/>
          </a:prstGeom>
          <a:noFill/>
        </p:spPr>
        <p:txBody>
          <a:bodyPr wrap="none" rtlCol="0">
            <a:spAutoFit/>
          </a:bodyPr>
          <a:lstStyle/>
          <a:p>
            <a:pPr fontAlgn="auto">
              <a:spcBef>
                <a:spcPts val="0"/>
              </a:spcBef>
              <a:spcAft>
                <a:spcPts val="0"/>
              </a:spcAft>
              <a:defRPr/>
            </a:pPr>
            <a:r>
              <a:rPr lang="de-CH" sz="2000" kern="0" dirty="0" smtClean="0">
                <a:solidFill>
                  <a:srgbClr val="0C377B"/>
                </a:solidFill>
                <a:latin typeface="Calibri"/>
                <a:cs typeface="B Titr" pitchFamily="2" charset="-78"/>
              </a:rPr>
              <a:t>Europe (EP)</a:t>
            </a:r>
            <a:endParaRPr lang="en-GB" sz="2000" kern="0" dirty="0">
              <a:solidFill>
                <a:srgbClr val="0C377B"/>
              </a:solidFill>
              <a:latin typeface="Calibri"/>
              <a:cs typeface="B Titr" pitchFamily="2" charset="-78"/>
            </a:endParaRPr>
          </a:p>
        </p:txBody>
      </p:sp>
    </p:spTree>
    <p:extLst>
      <p:ext uri="{BB962C8B-B14F-4D97-AF65-F5344CB8AC3E}">
        <p14:creationId xmlns:p14="http://schemas.microsoft.com/office/powerpoint/2010/main" val="33573094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rgbClr val="C00000"/>
                </a:solidFill>
                <a:latin typeface="Times New Roman" pitchFamily="18" charset="0"/>
                <a:cs typeface="Times New Roman" pitchFamily="18" charset="0"/>
              </a:rPr>
              <a:t>TRIPs: SECTION 7: PROTECTION OF UNDISCLOSED INFORMATION Article 39</a:t>
            </a:r>
            <a:endParaRPr lang="en-US"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51520" y="1600200"/>
            <a:ext cx="8435280" cy="4853136"/>
          </a:xfrm>
        </p:spPr>
        <p:txBody>
          <a:bodyPr>
            <a:normAutofit/>
          </a:bodyPr>
          <a:lstStyle/>
          <a:p>
            <a:pPr marL="0" indent="0" algn="just">
              <a:buNone/>
            </a:pPr>
            <a:r>
              <a:rPr lang="en-US" dirty="0" smtClean="0">
                <a:latin typeface="Times New Roman" pitchFamily="18" charset="0"/>
                <a:cs typeface="Times New Roman" pitchFamily="18" charset="0"/>
              </a:rPr>
              <a:t>3. Members, when requiring, as a condition of approving the </a:t>
            </a:r>
            <a:r>
              <a:rPr lang="en-US" b="1" dirty="0" smtClean="0">
                <a:solidFill>
                  <a:srgbClr val="C00000"/>
                </a:solidFill>
                <a:latin typeface="Times New Roman" pitchFamily="18" charset="0"/>
                <a:cs typeface="Times New Roman" pitchFamily="18" charset="0"/>
              </a:rPr>
              <a:t>marketing of pharmaceutical or of agricultural chemical products which utilize new chemical entities</a:t>
            </a:r>
            <a:r>
              <a:rPr lang="en-US" dirty="0" smtClean="0">
                <a:latin typeface="Times New Roman" pitchFamily="18" charset="0"/>
                <a:cs typeface="Times New Roman" pitchFamily="18" charset="0"/>
              </a:rPr>
              <a:t>, the submission of </a:t>
            </a:r>
            <a:r>
              <a:rPr lang="en-US" b="1" dirty="0" smtClean="0">
                <a:solidFill>
                  <a:srgbClr val="C00000"/>
                </a:solidFill>
                <a:latin typeface="Times New Roman" pitchFamily="18" charset="0"/>
                <a:cs typeface="Times New Roman" pitchFamily="18" charset="0"/>
              </a:rPr>
              <a:t>undisclosed test </a:t>
            </a:r>
            <a:r>
              <a:rPr lang="en-US" dirty="0" smtClean="0">
                <a:latin typeface="Times New Roman" pitchFamily="18" charset="0"/>
                <a:cs typeface="Times New Roman" pitchFamily="18" charset="0"/>
              </a:rPr>
              <a:t>or other data, the origination of which involves a considerable effort, </a:t>
            </a:r>
            <a:r>
              <a:rPr lang="en-US" b="1" dirty="0" smtClean="0">
                <a:solidFill>
                  <a:srgbClr val="C00000"/>
                </a:solidFill>
                <a:latin typeface="Times New Roman" pitchFamily="18" charset="0"/>
                <a:cs typeface="Times New Roman" pitchFamily="18" charset="0"/>
              </a:rPr>
              <a:t>shall protect such data against unfair commercial use</a:t>
            </a:r>
            <a:r>
              <a:rPr lang="en-US" dirty="0" smtClean="0">
                <a:latin typeface="Times New Roman" pitchFamily="18" charset="0"/>
                <a:cs typeface="Times New Roman" pitchFamily="18" charset="0"/>
              </a:rPr>
              <a:t>. In addition, Members shall protect such data against disclosure, </a:t>
            </a:r>
            <a:r>
              <a:rPr lang="en-US" b="1" dirty="0" smtClean="0">
                <a:solidFill>
                  <a:srgbClr val="C00000"/>
                </a:solidFill>
                <a:latin typeface="Times New Roman" pitchFamily="18" charset="0"/>
                <a:cs typeface="Times New Roman" pitchFamily="18" charset="0"/>
              </a:rPr>
              <a:t>except where necessary to protect the publi</a:t>
            </a:r>
            <a:r>
              <a:rPr lang="en-US" dirty="0" smtClean="0">
                <a:latin typeface="Times New Roman" pitchFamily="18" charset="0"/>
                <a:cs typeface="Times New Roman" pitchFamily="18" charset="0"/>
              </a:rPr>
              <a:t>c, or unless steps are taken to ensure that the data are protected against unfair commercial use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148341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528" y="260648"/>
            <a:ext cx="8280920" cy="79208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ctr" rtl="1" eaLnBrk="1" hangingPunct="1">
              <a:defRPr/>
            </a:pPr>
            <a:r>
              <a:rPr lang="fa-IR" altLang="en-US" sz="3600" b="1" dirty="0">
                <a:ln w="9000" cmpd="sng">
                  <a:solidFill>
                    <a:schemeClr val="accent4">
                      <a:shade val="50000"/>
                      <a:satMod val="120000"/>
                    </a:schemeClr>
                  </a:solidFill>
                  <a:prstDash val="solid"/>
                </a:ln>
                <a:latin typeface="Times New Roman" pitchFamily="18" charset="0"/>
                <a:cs typeface="B Titr" pitchFamily="2" charset="-78"/>
              </a:rPr>
              <a:t>مواردی که قابل ثبت در قالب اختراع نیستند</a:t>
            </a:r>
            <a:endParaRPr lang="en-US" altLang="en-US" sz="3600" b="1"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11267" name="Rectangle 3"/>
          <p:cNvSpPr>
            <a:spLocks noGrp="1" noChangeArrowheads="1"/>
          </p:cNvSpPr>
          <p:nvPr>
            <p:ph sz="quarter" idx="1"/>
          </p:nvPr>
        </p:nvSpPr>
        <p:spPr>
          <a:xfrm>
            <a:off x="179388" y="1340768"/>
            <a:ext cx="8785225" cy="525658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marL="594900" algn="just" rtl="1" eaLnBrk="1" hangingPunct="1">
              <a:lnSpc>
                <a:spcPct val="200000"/>
              </a:lnSpc>
              <a:spcBef>
                <a:spcPts val="0"/>
              </a:spcBef>
              <a:buFont typeface="Wingdings" pitchFamily="2" charset="2"/>
              <a:buChar char="Ø"/>
              <a:defRPr/>
            </a:pPr>
            <a:r>
              <a:rPr lang="fa-IR" altLang="en-US" sz="2200" dirty="0" smtClean="0">
                <a:solidFill>
                  <a:schemeClr val="tx1"/>
                </a:solidFill>
                <a:cs typeface="B Titr" pitchFamily="2" charset="-78"/>
              </a:rPr>
              <a:t>استفاده جدید از مواد یا فرآیند های شناخته شده (پلی مورفها، استرها، نمک ها، مخلوط ها، مشتقاتی که نشان دهنده اثربخشی بیشتری نسبت به ماده موجود نیستند)</a:t>
            </a:r>
          </a:p>
          <a:p>
            <a:pPr algn="just" rtl="1" eaLnBrk="1" hangingPunct="1">
              <a:lnSpc>
                <a:spcPct val="200000"/>
              </a:lnSpc>
              <a:spcBef>
                <a:spcPts val="0"/>
              </a:spcBef>
              <a:buFont typeface="Wingdings" pitchFamily="2" charset="2"/>
              <a:buChar char="Ø"/>
              <a:defRPr/>
            </a:pPr>
            <a:r>
              <a:rPr lang="fa-IR" altLang="en-US" sz="2200" dirty="0" smtClean="0">
                <a:solidFill>
                  <a:schemeClr val="tx1"/>
                </a:solidFill>
                <a:cs typeface="B Titr" pitchFamily="2" charset="-78"/>
              </a:rPr>
              <a:t>ایزومرها، مخلوطها، ترکیب یا مشتقاتی از ترکیبات شناخته شده قبلی که همان ماده قبلی هستند اجازه ثبت اختراع ندارند مگر اینکه از نظر کارآئی و اثر بخشی خواص متفاوت عمده ای داشته باشند</a:t>
            </a:r>
          </a:p>
          <a:p>
            <a:pPr marL="0" indent="0" algn="just" rtl="1" eaLnBrk="1" hangingPunct="1">
              <a:lnSpc>
                <a:spcPct val="200000"/>
              </a:lnSpc>
              <a:spcBef>
                <a:spcPts val="0"/>
              </a:spcBef>
              <a:buFont typeface="Wingdings" pitchFamily="2" charset="2"/>
              <a:buNone/>
              <a:defRPr/>
            </a:pPr>
            <a:r>
              <a:rPr lang="fa-IR" altLang="en-US" sz="2200" dirty="0" smtClean="0">
                <a:solidFill>
                  <a:schemeClr val="tx1"/>
                </a:solidFill>
                <a:cs typeface="B Titr" pitchFamily="2" charset="-78"/>
              </a:rPr>
              <a:t>مانند :  (سمی – غیر سمی) ، (عدم پایداری – پایدار)</a:t>
            </a:r>
          </a:p>
          <a:p>
            <a:pPr marL="594900" algn="just" rtl="1" eaLnBrk="1" hangingPunct="1">
              <a:lnSpc>
                <a:spcPct val="200000"/>
              </a:lnSpc>
              <a:spcBef>
                <a:spcPts val="0"/>
              </a:spcBef>
              <a:buFont typeface="Wingdings" pitchFamily="2" charset="2"/>
              <a:buChar char="Ø"/>
              <a:defRPr/>
            </a:pPr>
            <a:r>
              <a:rPr lang="fa-IR" altLang="en-US" sz="2200" dirty="0" smtClean="0">
                <a:solidFill>
                  <a:schemeClr val="tx1"/>
                </a:solidFill>
                <a:cs typeface="B Titr" pitchFamily="2" charset="-78"/>
              </a:rPr>
              <a:t>مخلوط های صرف ( مخلوطهایی که صرفا از اضافه کردن چند ترکیب بدست می آیند) و فرآیند مخلوط شدن آنها</a:t>
            </a:r>
          </a:p>
        </p:txBody>
      </p:sp>
      <p:sp>
        <p:nvSpPr>
          <p:cNvPr id="38916"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70829D-E748-4EB4-8342-426214A869B3}" type="slidenum">
              <a:rPr lang="ar-SA" altLang="en-US" smtClean="0">
                <a:solidFill>
                  <a:schemeClr val="bg1"/>
                </a:solidFill>
                <a:latin typeface="Trebuchet MS" pitchFamily="34" charset="0"/>
                <a:cs typeface="B Titr" pitchFamily="2" charset="-78"/>
              </a:rPr>
              <a:pPr eaLnBrk="1" hangingPunct="1"/>
              <a:t>61</a:t>
            </a:fld>
            <a:endParaRPr lang="ar-SA" altLang="en-US" smtClean="0">
              <a:solidFill>
                <a:schemeClr val="bg1"/>
              </a:solidFill>
              <a:latin typeface="Trebuchet MS" pitchFamily="34" charset="0"/>
              <a:cs typeface="B Titr" pitchFamily="2" charset="-78"/>
            </a:endParaRP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512" y="116632"/>
            <a:ext cx="8784976" cy="1066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lgn="ctr" rtl="1">
              <a:defRPr/>
            </a:pPr>
            <a:r>
              <a:rPr lang="fa-IR" altLang="en-US" sz="3600" b="1" dirty="0">
                <a:ln w="9000" cmpd="sng">
                  <a:solidFill>
                    <a:schemeClr val="accent4">
                      <a:shade val="50000"/>
                      <a:satMod val="120000"/>
                    </a:schemeClr>
                  </a:solidFill>
                  <a:prstDash val="solid"/>
                </a:ln>
                <a:latin typeface="Times New Roman" pitchFamily="18" charset="0"/>
                <a:cs typeface="B Titr" pitchFamily="2" charset="-78"/>
              </a:rPr>
              <a:t>مواردی که قابل ثبت در قالب اختراع نیستند (ادامه)</a:t>
            </a:r>
            <a:endParaRPr lang="en-US" altLang="en-US" sz="3600" b="1"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39940"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BF5669-83CE-4B04-90D2-E142D3E3C61E}" type="slidenum">
              <a:rPr lang="ar-SA" altLang="en-US" smtClean="0">
                <a:solidFill>
                  <a:schemeClr val="bg1"/>
                </a:solidFill>
                <a:latin typeface="Trebuchet MS" pitchFamily="34" charset="0"/>
                <a:cs typeface="B Titr" pitchFamily="2" charset="-78"/>
              </a:rPr>
              <a:pPr eaLnBrk="1" hangingPunct="1"/>
              <a:t>62</a:t>
            </a:fld>
            <a:endParaRPr lang="ar-SA" altLang="en-US" smtClean="0">
              <a:solidFill>
                <a:schemeClr val="bg1"/>
              </a:solidFill>
              <a:latin typeface="Trebuchet MS" pitchFamily="34" charset="0"/>
              <a:cs typeface="B Titr" pitchFamily="2" charset="-78"/>
            </a:endParaRPr>
          </a:p>
        </p:txBody>
      </p:sp>
      <p:sp>
        <p:nvSpPr>
          <p:cNvPr id="19459" name="Rectangle 5"/>
          <p:cNvSpPr>
            <a:spLocks noChangeArrowheads="1"/>
          </p:cNvSpPr>
          <p:nvPr/>
        </p:nvSpPr>
        <p:spPr bwMode="auto">
          <a:xfrm>
            <a:off x="251520" y="1340768"/>
            <a:ext cx="8712968" cy="519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94900" algn="just" rtl="1" eaLnBrk="0" hangingPunct="0">
              <a:lnSpc>
                <a:spcPct val="150000"/>
              </a:lnSpc>
              <a:spcBef>
                <a:spcPts val="0"/>
              </a:spcBef>
              <a:buFont typeface="Wingdings" pitchFamily="2" charset="2"/>
              <a:buChar char="Ø"/>
              <a:defRPr/>
            </a:pPr>
            <a:r>
              <a:rPr lang="fa-IR" altLang="en-US" sz="2400" dirty="0">
                <a:cs typeface="B Titr" pitchFamily="2" charset="-78"/>
              </a:rPr>
              <a:t>روش های درمانی انسان ها و حیوانات (</a:t>
            </a:r>
            <a:r>
              <a:rPr lang="en-US" altLang="en-US" sz="2400" dirty="0">
                <a:cs typeface="B Titr" pitchFamily="2" charset="-78"/>
              </a:rPr>
              <a:t>Method</a:t>
            </a:r>
            <a:r>
              <a:rPr lang="fa-IR" altLang="en-US" sz="2400" dirty="0">
                <a:cs typeface="B Titr" pitchFamily="2" charset="-78"/>
              </a:rPr>
              <a:t> )- اجازه به پزشکان برای استفاده</a:t>
            </a:r>
          </a:p>
          <a:p>
            <a:pPr marL="594900" algn="just" rtl="1" eaLnBrk="0" hangingPunct="0">
              <a:lnSpc>
                <a:spcPct val="150000"/>
              </a:lnSpc>
              <a:spcBef>
                <a:spcPts val="0"/>
              </a:spcBef>
              <a:buFont typeface="Wingdings" pitchFamily="2" charset="2"/>
              <a:buChar char="Ø"/>
              <a:defRPr/>
            </a:pPr>
            <a:r>
              <a:rPr lang="fa-IR" altLang="en-US" sz="2400" dirty="0">
                <a:cs typeface="B Titr" pitchFamily="2" charset="-78"/>
              </a:rPr>
              <a:t>گیاهان و حیوانات و اجزای آنها</a:t>
            </a:r>
          </a:p>
          <a:p>
            <a:pPr marL="342900" indent="-342900" algn="just" rtl="1">
              <a:lnSpc>
                <a:spcPct val="150000"/>
              </a:lnSpc>
              <a:buClr>
                <a:schemeClr val="folHlink"/>
              </a:buClr>
              <a:buSzPct val="90000"/>
              <a:buFont typeface="Wingdings" pitchFamily="2" charset="2"/>
              <a:buChar char="Ø"/>
              <a:defRPr/>
            </a:pPr>
            <a:r>
              <a:rPr lang="fa-IR" altLang="en-US" sz="2400" dirty="0">
                <a:cs typeface="B Titr" pitchFamily="2" charset="-78"/>
              </a:rPr>
              <a:t>هر روشی که برای امور پزشکی، جراحی، پیشگیری، تشخیصی، درمانی یا هر درمانی روی بدن انسان یا حیوان استفاده می شود قابلیت ثبت اختراع ندارد.</a:t>
            </a:r>
          </a:p>
          <a:p>
            <a:pPr algn="just" rtl="1" eaLnBrk="0" hangingPunct="0">
              <a:lnSpc>
                <a:spcPct val="150000"/>
              </a:lnSpc>
              <a:buClr>
                <a:schemeClr val="folHlink"/>
              </a:buClr>
              <a:buSzPct val="90000"/>
              <a:defRPr/>
            </a:pPr>
            <a:r>
              <a:rPr lang="fa-IR" altLang="en-US" sz="2400" u="sng" dirty="0">
                <a:effectLst>
                  <a:outerShdw blurRad="38100" dist="38100" dir="2700000" algn="tl">
                    <a:srgbClr val="000000">
                      <a:alpha val="43137"/>
                    </a:srgbClr>
                  </a:outerShdw>
                </a:effectLst>
                <a:cs typeface="B Titr" pitchFamily="2" charset="-78"/>
              </a:rPr>
              <a:t>روش های </a:t>
            </a:r>
            <a:r>
              <a:rPr lang="en-US" altLang="en-US" sz="2400" u="sng" dirty="0">
                <a:effectLst>
                  <a:outerShdw blurRad="38100" dist="38100" dir="2700000" algn="tl">
                    <a:srgbClr val="000000">
                      <a:alpha val="43137"/>
                    </a:srgbClr>
                  </a:outerShdw>
                </a:effectLst>
                <a:cs typeface="B Titr" pitchFamily="2" charset="-78"/>
              </a:rPr>
              <a:t>IN-VITRO </a:t>
            </a:r>
            <a:r>
              <a:rPr lang="fa-IR" altLang="en-US" sz="2400" u="sng" dirty="0">
                <a:effectLst>
                  <a:outerShdw blurRad="38100" dist="38100" dir="2700000" algn="tl">
                    <a:srgbClr val="000000">
                      <a:alpha val="43137"/>
                    </a:srgbClr>
                  </a:outerShdw>
                </a:effectLst>
                <a:cs typeface="B Titr" pitchFamily="2" charset="-78"/>
              </a:rPr>
              <a:t> و </a:t>
            </a:r>
            <a:r>
              <a:rPr lang="en-US" altLang="en-US" sz="2400" u="sng" dirty="0">
                <a:effectLst>
                  <a:outerShdw blurRad="38100" dist="38100" dir="2700000" algn="tl">
                    <a:srgbClr val="000000">
                      <a:alpha val="43137"/>
                    </a:srgbClr>
                  </a:outerShdw>
                </a:effectLst>
                <a:cs typeface="B Titr" pitchFamily="2" charset="-78"/>
              </a:rPr>
              <a:t>EX-VIVO </a:t>
            </a:r>
            <a:r>
              <a:rPr lang="fa-IR" altLang="en-US" sz="2400" u="sng" dirty="0">
                <a:effectLst>
                  <a:outerShdw blurRad="38100" dist="38100" dir="2700000" algn="tl">
                    <a:srgbClr val="000000">
                      <a:alpha val="43137"/>
                    </a:srgbClr>
                  </a:outerShdw>
                </a:effectLst>
                <a:cs typeface="B Titr" pitchFamily="2" charset="-78"/>
              </a:rPr>
              <a:t> چگونه است؟</a:t>
            </a:r>
          </a:p>
          <a:p>
            <a:pPr marL="342900" indent="-342900" algn="just" rtl="1">
              <a:lnSpc>
                <a:spcPct val="150000"/>
              </a:lnSpc>
              <a:buClr>
                <a:schemeClr val="folHlink"/>
              </a:buClr>
              <a:buSzPct val="90000"/>
              <a:buFont typeface="Wingdings" pitchFamily="2" charset="2"/>
              <a:buChar char="Ø"/>
              <a:defRPr/>
            </a:pPr>
            <a:r>
              <a:rPr lang="fa-IR" altLang="en-US" sz="2400" dirty="0">
                <a:cs typeface="B Titr" pitchFamily="2" charset="-78"/>
              </a:rPr>
              <a:t>گیاهان، حیوانات (کامل یا اعضایی از آنها)، به غیر از میکروارگانیسم ها، شامل دانه ها، انواع، گونه ها و فرآیندهای اساساً بیولوژیک برای تولید گیاهان و یا حیوانات قابلیت ثبت ندارند.</a:t>
            </a:r>
            <a:endParaRPr lang="en-US" altLang="en-US" sz="2400" dirty="0">
              <a:cs typeface="B Titr" pitchFamily="2" charset="-78"/>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3568" y="260648"/>
            <a:ext cx="7772400" cy="762000"/>
          </a:xfrm>
          <a:extLst/>
        </p:spPr>
        <p:txBody>
          <a:bodyPr>
            <a:normAutofit/>
          </a:bodyPr>
          <a:lstStyle/>
          <a:p>
            <a:pPr algn="ctr" rtl="1" eaLnBrk="1" hangingPunct="1">
              <a:defRPr/>
            </a:pPr>
            <a:r>
              <a:rPr lang="fa-IR" altLang="en-US" sz="3600" b="1" dirty="0">
                <a:ln w="9000" cmpd="sng">
                  <a:solidFill>
                    <a:schemeClr val="accent4">
                      <a:shade val="50000"/>
                      <a:satMod val="120000"/>
                    </a:schemeClr>
                  </a:solidFill>
                  <a:prstDash val="solid"/>
                </a:ln>
                <a:latin typeface="Times New Roman" pitchFamily="18" charset="0"/>
                <a:cs typeface="B Titr" pitchFamily="2" charset="-78"/>
              </a:rPr>
              <a:t>موارد قابل ثبت در قالب اختراع</a:t>
            </a:r>
            <a:endParaRPr lang="en-US" altLang="en-US" sz="3600" b="1"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33795" name="Rectangle 3"/>
          <p:cNvSpPr>
            <a:spLocks noGrp="1" noChangeArrowheads="1"/>
          </p:cNvSpPr>
          <p:nvPr>
            <p:ph sz="quarter" idx="1"/>
          </p:nvPr>
        </p:nvSpPr>
        <p:spPr>
          <a:xfrm>
            <a:off x="179388" y="1196752"/>
            <a:ext cx="8659812" cy="5256436"/>
          </a:xfrm>
        </p:spPr>
        <p:txBody>
          <a:bodyPr>
            <a:noAutofit/>
          </a:bodyPr>
          <a:lstStyle/>
          <a:p>
            <a:pPr marL="0" indent="0" algn="just" rtl="1" eaLnBrk="1" hangingPunct="1">
              <a:lnSpc>
                <a:spcPct val="150000"/>
              </a:lnSpc>
              <a:buClr>
                <a:srgbClr val="66FFFF"/>
              </a:buClr>
              <a:buFont typeface="Wingdings" pitchFamily="2" charset="2"/>
              <a:buNone/>
              <a:defRPr/>
            </a:pPr>
            <a:r>
              <a:rPr lang="fa-IR" altLang="en-US" sz="3200" dirty="0" smtClean="0">
                <a:solidFill>
                  <a:srgbClr val="00B050"/>
                </a:solidFill>
                <a:effectLst>
                  <a:outerShdw blurRad="38100" dist="38100" dir="2700000" algn="tl">
                    <a:srgbClr val="000000">
                      <a:alpha val="43137"/>
                    </a:srgbClr>
                  </a:outerShdw>
                </a:effectLst>
                <a:cs typeface="B Titr" pitchFamily="2" charset="-78"/>
              </a:rPr>
              <a:t>محصول :</a:t>
            </a:r>
          </a:p>
          <a:p>
            <a:pPr algn="just" rtl="1" eaLnBrk="1" hangingPunct="1">
              <a:lnSpc>
                <a:spcPct val="150000"/>
              </a:lnSpc>
              <a:buClr>
                <a:srgbClr val="C00000"/>
              </a:buClr>
              <a:buFont typeface="Wingdings" pitchFamily="2" charset="2"/>
              <a:buChar char="ü"/>
              <a:defRPr/>
            </a:pPr>
            <a:r>
              <a:rPr lang="fa-IR" altLang="en-US" sz="2200" dirty="0" smtClean="0">
                <a:solidFill>
                  <a:schemeClr val="tx1"/>
                </a:solidFill>
                <a:cs typeface="B Titr" pitchFamily="2" charset="-78"/>
              </a:rPr>
              <a:t>پروتئین ها ( آنزیم ها، پروتئین های انسانی)، </a:t>
            </a:r>
            <a:r>
              <a:rPr lang="en-US" altLang="en-US" sz="2200" dirty="0" smtClean="0">
                <a:solidFill>
                  <a:schemeClr val="tx1"/>
                </a:solidFill>
                <a:cs typeface="B Titr" pitchFamily="2" charset="-78"/>
              </a:rPr>
              <a:t>DNA</a:t>
            </a:r>
            <a:r>
              <a:rPr lang="fa-IR" altLang="en-US" sz="2200" dirty="0" smtClean="0">
                <a:solidFill>
                  <a:schemeClr val="tx1"/>
                </a:solidFill>
                <a:cs typeface="B Titr" pitchFamily="2" charset="-78"/>
              </a:rPr>
              <a:t> (توالی های ژنی انسانی) مواد شیمیایی منتج از میکروارگانیسم ها (آنتی بیوتیک ها) چه برای مصارف دارویی و چه مصارف غذایی</a:t>
            </a:r>
          </a:p>
          <a:p>
            <a:pPr algn="just" rtl="1" eaLnBrk="1" hangingPunct="1">
              <a:lnSpc>
                <a:spcPct val="150000"/>
              </a:lnSpc>
              <a:buClr>
                <a:srgbClr val="C00000"/>
              </a:buClr>
              <a:buFont typeface="Wingdings" pitchFamily="2" charset="2"/>
              <a:buChar char="ü"/>
              <a:defRPr/>
            </a:pPr>
            <a:r>
              <a:rPr lang="fa-IR" altLang="en-US" sz="2200" dirty="0" smtClean="0">
                <a:solidFill>
                  <a:schemeClr val="tx1"/>
                </a:solidFill>
                <a:cs typeface="B Titr" pitchFamily="2" charset="-78"/>
              </a:rPr>
              <a:t>میکرو ارگانیسم جدید (جداسازی / مهندسی ژنتیک)</a:t>
            </a:r>
          </a:p>
          <a:p>
            <a:pPr algn="just" rtl="1" eaLnBrk="1" hangingPunct="1">
              <a:lnSpc>
                <a:spcPct val="150000"/>
              </a:lnSpc>
              <a:buClr>
                <a:srgbClr val="C00000"/>
              </a:buClr>
              <a:buFont typeface="Wingdings" pitchFamily="2" charset="2"/>
              <a:buChar char="ü"/>
              <a:defRPr/>
            </a:pPr>
            <a:r>
              <a:rPr lang="fa-IR" altLang="en-US" sz="2200" dirty="0" smtClean="0">
                <a:solidFill>
                  <a:schemeClr val="tx1"/>
                </a:solidFill>
                <a:cs typeface="B Titr" pitchFamily="2" charset="-78"/>
              </a:rPr>
              <a:t>ارگانیسم های زنده و سلول ها ( سلول های بنیادی، باکتری ها، ویروس ها..)</a:t>
            </a:r>
          </a:p>
          <a:p>
            <a:pPr algn="just" rtl="1" eaLnBrk="1" hangingPunct="1">
              <a:lnSpc>
                <a:spcPct val="150000"/>
              </a:lnSpc>
              <a:buClr>
                <a:srgbClr val="C00000"/>
              </a:buClr>
              <a:buFont typeface="Wingdings" pitchFamily="2" charset="2"/>
              <a:buChar char="ü"/>
              <a:defRPr/>
            </a:pPr>
            <a:r>
              <a:rPr lang="fa-IR" altLang="en-US" sz="2200" dirty="0" smtClean="0">
                <a:solidFill>
                  <a:schemeClr val="tx1"/>
                </a:solidFill>
                <a:cs typeface="B Titr" pitchFamily="2" charset="-78"/>
              </a:rPr>
              <a:t>پروموتر، مارکر</a:t>
            </a:r>
          </a:p>
          <a:p>
            <a:pPr algn="just" rtl="1" eaLnBrk="1" hangingPunct="1">
              <a:lnSpc>
                <a:spcPct val="150000"/>
              </a:lnSpc>
              <a:buClr>
                <a:srgbClr val="C00000"/>
              </a:buClr>
              <a:buFont typeface="Wingdings" pitchFamily="2" charset="2"/>
              <a:buChar char="ü"/>
              <a:defRPr/>
            </a:pPr>
            <a:r>
              <a:rPr lang="fa-IR" altLang="en-US" sz="2200" dirty="0" smtClean="0">
                <a:solidFill>
                  <a:schemeClr val="tx1"/>
                </a:solidFill>
                <a:cs typeface="B Titr" pitchFamily="2" charset="-78"/>
              </a:rPr>
              <a:t>ساختار جدید</a:t>
            </a:r>
          </a:p>
          <a:p>
            <a:pPr algn="just" rtl="1" eaLnBrk="1" hangingPunct="1">
              <a:lnSpc>
                <a:spcPct val="150000"/>
              </a:lnSpc>
              <a:buClr>
                <a:srgbClr val="C00000"/>
              </a:buClr>
              <a:buFont typeface="Wingdings" pitchFamily="2" charset="2"/>
              <a:buChar char="ü"/>
              <a:defRPr/>
            </a:pPr>
            <a:r>
              <a:rPr lang="fa-IR" altLang="en-US" sz="2200" dirty="0" smtClean="0">
                <a:solidFill>
                  <a:schemeClr val="tx1"/>
                </a:solidFill>
                <a:cs typeface="B Titr" pitchFamily="2" charset="-78"/>
              </a:rPr>
              <a:t>واکسن</a:t>
            </a:r>
          </a:p>
        </p:txBody>
      </p:sp>
      <p:sp>
        <p:nvSpPr>
          <p:cNvPr id="40964"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01BBF2-511D-4AB4-BD02-6FD7479D2340}" type="slidenum">
              <a:rPr lang="ar-SA" altLang="en-US" smtClean="0">
                <a:solidFill>
                  <a:schemeClr val="bg1"/>
                </a:solidFill>
                <a:latin typeface="Trebuchet MS" pitchFamily="34" charset="0"/>
                <a:cs typeface="B Titr" pitchFamily="2" charset="-78"/>
              </a:rPr>
              <a:pPr eaLnBrk="1" hangingPunct="1"/>
              <a:t>63</a:t>
            </a:fld>
            <a:endParaRPr lang="ar-SA" altLang="en-US" smtClean="0">
              <a:solidFill>
                <a:schemeClr val="bg1"/>
              </a:solidFill>
              <a:latin typeface="Trebuchet MS" pitchFamily="34" charset="0"/>
              <a:cs typeface="B Titr" pitchFamily="2" charset="-78"/>
            </a:endParaRPr>
          </a:p>
        </p:txBody>
      </p:sp>
    </p:spTree>
  </p:cSld>
  <p:clrMapOvr>
    <a:masterClrMapping/>
  </p:clrMapOvr>
  <p:transition>
    <p:fade thruBlk="1"/>
    <p:sndAc>
      <p:end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7544" y="188640"/>
            <a:ext cx="8153400" cy="914400"/>
          </a:xfrm>
          <a:extLst/>
        </p:spPr>
        <p:txBody>
          <a:bodyPr>
            <a:normAutofit/>
          </a:bodyPr>
          <a:lstStyle/>
          <a:p>
            <a:pPr algn="ctr" rtl="1">
              <a:defRPr/>
            </a:pPr>
            <a:r>
              <a:rPr lang="fa-IR" altLang="en-US" sz="3600" b="1" dirty="0">
                <a:ln w="9000" cmpd="sng">
                  <a:solidFill>
                    <a:schemeClr val="accent4">
                      <a:shade val="50000"/>
                      <a:satMod val="120000"/>
                    </a:schemeClr>
                  </a:solidFill>
                  <a:prstDash val="solid"/>
                </a:ln>
                <a:latin typeface="Times New Roman" pitchFamily="18" charset="0"/>
                <a:cs typeface="B Titr" pitchFamily="2" charset="-78"/>
              </a:rPr>
              <a:t>موارد قابل ثبت در قالب اختراع</a:t>
            </a:r>
            <a:endParaRPr lang="en-US" altLang="en-US" sz="3600" b="1"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84995" name="Rectangle 3"/>
          <p:cNvSpPr>
            <a:spLocks noGrp="1" noChangeArrowheads="1"/>
          </p:cNvSpPr>
          <p:nvPr>
            <p:ph sz="quarter" idx="1"/>
          </p:nvPr>
        </p:nvSpPr>
        <p:spPr>
          <a:xfrm>
            <a:off x="179388" y="1268760"/>
            <a:ext cx="8640762" cy="5328890"/>
          </a:xfrm>
          <a:extLst>
            <a:ext uri="{91240B29-F687-4F45-9708-019B960494DF}">
              <a14:hiddenLine xmlns:a14="http://schemas.microsoft.com/office/drawing/2010/main" w="9525">
                <a:solidFill>
                  <a:schemeClr val="accent2"/>
                </a:solidFill>
                <a:miter lim="800000"/>
                <a:headEnd/>
                <a:tailEnd/>
              </a14:hiddenLine>
            </a:ext>
          </a:extLst>
        </p:spPr>
        <p:txBody>
          <a:bodyPr>
            <a:normAutofit fontScale="70000" lnSpcReduction="20000"/>
          </a:bodyPr>
          <a:lstStyle/>
          <a:p>
            <a:pPr marL="0" indent="0" algn="just" rtl="1">
              <a:lnSpc>
                <a:spcPct val="170000"/>
              </a:lnSpc>
              <a:buClr>
                <a:schemeClr val="tx1"/>
              </a:buClr>
              <a:buFont typeface="Wingdings 3" pitchFamily="18" charset="2"/>
              <a:buNone/>
              <a:defRPr/>
            </a:pPr>
            <a:r>
              <a:rPr lang="fa-IR" altLang="en-US" sz="3600" b="1" dirty="0" smtClean="0">
                <a:solidFill>
                  <a:srgbClr val="00B050"/>
                </a:solidFill>
                <a:cs typeface="B Titr" pitchFamily="2" charset="-78"/>
              </a:rPr>
              <a:t>پتنت های فرآیندی</a:t>
            </a:r>
          </a:p>
          <a:p>
            <a:pPr algn="just" rtl="1">
              <a:lnSpc>
                <a:spcPct val="120000"/>
              </a:lnSpc>
              <a:buClr>
                <a:schemeClr val="tx1"/>
              </a:buClr>
              <a:buFont typeface="Wingdings" pitchFamily="2" charset="2"/>
              <a:buChar char="§"/>
              <a:defRPr/>
            </a:pPr>
            <a:r>
              <a:rPr lang="fa-IR" altLang="en-US" sz="4000" b="1" dirty="0" smtClean="0">
                <a:solidFill>
                  <a:schemeClr val="tx1"/>
                </a:solidFill>
                <a:cs typeface="B Titr" pitchFamily="2" charset="-78"/>
              </a:rPr>
              <a:t>هر فرآیند </a:t>
            </a:r>
            <a:r>
              <a:rPr lang="en-US" altLang="en-US" sz="4000" b="1" dirty="0" smtClean="0">
                <a:solidFill>
                  <a:schemeClr val="tx1"/>
                </a:solidFill>
                <a:cs typeface="B Titr" pitchFamily="2" charset="-78"/>
              </a:rPr>
              <a:t>in vitro </a:t>
            </a:r>
            <a:r>
              <a:rPr lang="fa-IR" altLang="en-US" sz="4000" b="1" dirty="0" smtClean="0">
                <a:solidFill>
                  <a:schemeClr val="tx1"/>
                </a:solidFill>
                <a:cs typeface="B Titr" pitchFamily="2" charset="-78"/>
              </a:rPr>
              <a:t> و بر خی فرآیندهای </a:t>
            </a:r>
            <a:r>
              <a:rPr lang="en-US" altLang="en-US" sz="4000" b="1" dirty="0" smtClean="0">
                <a:solidFill>
                  <a:schemeClr val="tx1"/>
                </a:solidFill>
                <a:cs typeface="B Titr" pitchFamily="2" charset="-78"/>
              </a:rPr>
              <a:t>Ex vivo </a:t>
            </a:r>
          </a:p>
          <a:p>
            <a:pPr algn="just" rtl="1">
              <a:lnSpc>
                <a:spcPct val="120000"/>
              </a:lnSpc>
              <a:buClr>
                <a:schemeClr val="tx1"/>
              </a:buClr>
              <a:buFont typeface="Wingdings" pitchFamily="2" charset="2"/>
              <a:buChar char="§"/>
              <a:defRPr/>
            </a:pPr>
            <a:r>
              <a:rPr lang="fa-IR" altLang="en-US" sz="4000" b="1" dirty="0" smtClean="0">
                <a:solidFill>
                  <a:schemeClr val="tx1"/>
                </a:solidFill>
                <a:cs typeface="B Titr" pitchFamily="2" charset="-78"/>
              </a:rPr>
              <a:t>روش های خالص سازی پروتئین، فرآیندهای پائین دستی داروئی</a:t>
            </a:r>
          </a:p>
          <a:p>
            <a:pPr algn="just" rtl="1">
              <a:lnSpc>
                <a:spcPct val="120000"/>
              </a:lnSpc>
              <a:buClr>
                <a:schemeClr val="tx1"/>
              </a:buClr>
              <a:buFont typeface="Wingdings" pitchFamily="2" charset="2"/>
              <a:buChar char="§"/>
              <a:defRPr/>
            </a:pPr>
            <a:r>
              <a:rPr lang="fa-IR" altLang="en-US" sz="4000" b="1" dirty="0" smtClean="0">
                <a:solidFill>
                  <a:schemeClr val="tx1"/>
                </a:solidFill>
                <a:cs typeface="B Titr" pitchFamily="2" charset="-78"/>
              </a:rPr>
              <a:t>فرآوری میکروارگانیسم ها  برای دستیابی به مواد شیمیایی و داروئی</a:t>
            </a:r>
          </a:p>
          <a:p>
            <a:pPr algn="just" rtl="1">
              <a:lnSpc>
                <a:spcPct val="120000"/>
              </a:lnSpc>
              <a:buClr>
                <a:schemeClr val="tx1"/>
              </a:buClr>
              <a:buFont typeface="Wingdings" pitchFamily="2" charset="2"/>
              <a:buChar char="§"/>
              <a:defRPr/>
            </a:pPr>
            <a:r>
              <a:rPr lang="fa-IR" altLang="en-US" sz="4000" b="1" dirty="0" smtClean="0">
                <a:solidFill>
                  <a:schemeClr val="tx1"/>
                </a:solidFill>
                <a:cs typeface="B Titr" pitchFamily="2" charset="-78"/>
              </a:rPr>
              <a:t>سنجه های </a:t>
            </a:r>
            <a:r>
              <a:rPr lang="fa-IR" altLang="en-US" sz="4000" b="1" dirty="0">
                <a:solidFill>
                  <a:schemeClr val="tx1"/>
                </a:solidFill>
                <a:cs typeface="B Titr" pitchFamily="2" charset="-78"/>
              </a:rPr>
              <a:t>غربالگری  </a:t>
            </a:r>
            <a:r>
              <a:rPr lang="en-US" altLang="en-US" sz="4000" b="1" dirty="0">
                <a:solidFill>
                  <a:schemeClr val="tx1"/>
                </a:solidFill>
                <a:cs typeface="B Titr" pitchFamily="2" charset="-78"/>
              </a:rPr>
              <a:t>Screening Assays</a:t>
            </a:r>
            <a:r>
              <a:rPr lang="fa-IR" altLang="en-US" sz="4000" b="1" dirty="0">
                <a:solidFill>
                  <a:schemeClr val="tx1"/>
                </a:solidFill>
                <a:cs typeface="B Titr" pitchFamily="2" charset="-78"/>
              </a:rPr>
              <a:t> (مثل کیت های تشخیصی) خارج </a:t>
            </a:r>
            <a:r>
              <a:rPr lang="fa-IR" altLang="en-US" sz="4000" b="1" dirty="0" smtClean="0">
                <a:solidFill>
                  <a:schemeClr val="tx1"/>
                </a:solidFill>
                <a:cs typeface="B Titr" pitchFamily="2" charset="-78"/>
              </a:rPr>
              <a:t>بدن</a:t>
            </a:r>
          </a:p>
          <a:p>
            <a:pPr algn="just" rtl="1">
              <a:lnSpc>
                <a:spcPct val="120000"/>
              </a:lnSpc>
              <a:buClr>
                <a:schemeClr val="tx1"/>
              </a:buClr>
              <a:buFont typeface="Wingdings" pitchFamily="2" charset="2"/>
              <a:buChar char="§"/>
              <a:defRPr/>
            </a:pPr>
            <a:r>
              <a:rPr lang="fa-IR" altLang="en-US" sz="4000" b="1" dirty="0">
                <a:solidFill>
                  <a:schemeClr val="tx1"/>
                </a:solidFill>
                <a:cs typeface="B Titr" pitchFamily="2" charset="-78"/>
              </a:rPr>
              <a:t>روش های </a:t>
            </a:r>
            <a:r>
              <a:rPr lang="en-US" altLang="en-US" sz="4000" b="1" dirty="0">
                <a:solidFill>
                  <a:schemeClr val="tx1"/>
                </a:solidFill>
                <a:cs typeface="B Titr" pitchFamily="2" charset="-78"/>
              </a:rPr>
              <a:t>PCR </a:t>
            </a:r>
            <a:r>
              <a:rPr lang="fa-IR" altLang="en-US" sz="4000" b="1" dirty="0">
                <a:solidFill>
                  <a:schemeClr val="tx1"/>
                </a:solidFill>
                <a:cs typeface="B Titr" pitchFamily="2" charset="-78"/>
              </a:rPr>
              <a:t> با استفاده از میکروارگانیسم ها</a:t>
            </a:r>
          </a:p>
          <a:p>
            <a:pPr algn="just" rtl="1">
              <a:lnSpc>
                <a:spcPct val="120000"/>
              </a:lnSpc>
              <a:buClr>
                <a:schemeClr val="tx1"/>
              </a:buClr>
              <a:buFont typeface="Wingdings" pitchFamily="2" charset="2"/>
              <a:buChar char="§"/>
              <a:defRPr/>
            </a:pPr>
            <a:r>
              <a:rPr lang="fa-IR" altLang="en-US" sz="4000" b="1" dirty="0">
                <a:solidFill>
                  <a:schemeClr val="tx1"/>
                </a:solidFill>
                <a:cs typeface="B Titr" pitchFamily="2" charset="-78"/>
              </a:rPr>
              <a:t>محصولات تخمیری جدید</a:t>
            </a:r>
          </a:p>
          <a:p>
            <a:pPr algn="just" rtl="1">
              <a:lnSpc>
                <a:spcPct val="120000"/>
              </a:lnSpc>
              <a:buClr>
                <a:schemeClr val="tx1"/>
              </a:buClr>
              <a:buFont typeface="Wingdings" pitchFamily="2" charset="2"/>
              <a:buChar char="§"/>
              <a:defRPr/>
            </a:pPr>
            <a:r>
              <a:rPr lang="fa-IR" altLang="en-US" sz="4000" b="1" dirty="0" smtClean="0">
                <a:solidFill>
                  <a:schemeClr val="tx1"/>
                </a:solidFill>
                <a:cs typeface="B Titr" pitchFamily="2" charset="-78"/>
              </a:rPr>
              <a:t>تکنیک های جدید</a:t>
            </a:r>
            <a:endParaRPr lang="fa-IR" altLang="en-US" sz="4000" b="1" dirty="0">
              <a:solidFill>
                <a:schemeClr val="tx1"/>
              </a:solidFill>
              <a:cs typeface="B Titr" pitchFamily="2" charset="-78"/>
            </a:endParaRPr>
          </a:p>
        </p:txBody>
      </p:sp>
      <p:sp>
        <p:nvSpPr>
          <p:cNvPr id="41988"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557493-7F37-42D6-8C1E-2F9419946223}" type="slidenum">
              <a:rPr lang="ar-SA" altLang="en-US" smtClean="0">
                <a:solidFill>
                  <a:schemeClr val="bg1"/>
                </a:solidFill>
                <a:latin typeface="Trebuchet MS" pitchFamily="34" charset="0"/>
                <a:cs typeface="B Titr" pitchFamily="2" charset="-78"/>
              </a:rPr>
              <a:pPr eaLnBrk="1" hangingPunct="1"/>
              <a:t>64</a:t>
            </a:fld>
            <a:endParaRPr lang="ar-SA" altLang="en-US" smtClean="0">
              <a:solidFill>
                <a:schemeClr val="bg1"/>
              </a:solidFill>
              <a:latin typeface="Trebuchet MS" pitchFamily="34" charset="0"/>
              <a:cs typeface="B Titr" pitchFamily="2" charset="-78"/>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99592" y="188640"/>
            <a:ext cx="6984776" cy="914400"/>
          </a:xfrm>
          <a:extLst/>
        </p:spPr>
        <p:txBody>
          <a:bodyPr>
            <a:normAutofit/>
          </a:bodyPr>
          <a:lstStyle/>
          <a:p>
            <a:pPr algn="ctr" rtl="1">
              <a:defRPr/>
            </a:pPr>
            <a:r>
              <a:rPr lang="fa-IR" altLang="en-US" sz="4400" b="1" dirty="0">
                <a:ln w="9000" cmpd="sng">
                  <a:solidFill>
                    <a:schemeClr val="accent4">
                      <a:shade val="50000"/>
                      <a:satMod val="120000"/>
                    </a:schemeClr>
                  </a:solidFill>
                  <a:prstDash val="solid"/>
                </a:ln>
                <a:latin typeface="Times New Roman" pitchFamily="18" charset="0"/>
                <a:cs typeface="B Titr" pitchFamily="2" charset="-78"/>
              </a:rPr>
              <a:t>فرآیندهای اساساً بیولوژیک</a:t>
            </a:r>
            <a:endParaRPr lang="en-US" altLang="en-US" sz="4400" b="1"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84995" name="Rectangle 3"/>
          <p:cNvSpPr>
            <a:spLocks noGrp="1" noChangeArrowheads="1"/>
          </p:cNvSpPr>
          <p:nvPr>
            <p:ph sz="quarter" idx="1"/>
          </p:nvPr>
        </p:nvSpPr>
        <p:spPr>
          <a:xfrm>
            <a:off x="250825" y="1196752"/>
            <a:ext cx="8713788" cy="5400600"/>
          </a:xfrm>
          <a:extLst>
            <a:ext uri="{91240B29-F687-4F45-9708-019B960494DF}">
              <a14:hiddenLine xmlns:a14="http://schemas.microsoft.com/office/drawing/2010/main" w="9525">
                <a:solidFill>
                  <a:schemeClr val="accent2"/>
                </a:solidFill>
                <a:miter lim="800000"/>
                <a:headEnd/>
                <a:tailEnd/>
              </a14:hiddenLine>
            </a:ext>
          </a:extLst>
        </p:spPr>
        <p:txBody>
          <a:bodyPr>
            <a:normAutofit/>
          </a:bodyPr>
          <a:lstStyle/>
          <a:p>
            <a:pPr algn="just" rtl="1">
              <a:lnSpc>
                <a:spcPct val="150000"/>
              </a:lnSpc>
              <a:defRPr/>
            </a:pPr>
            <a:r>
              <a:rPr lang="fa-IR" altLang="en-US" sz="2400" dirty="0" smtClean="0">
                <a:solidFill>
                  <a:schemeClr val="tx1"/>
                </a:solidFill>
                <a:cs typeface="B Titr" pitchFamily="2" charset="-78"/>
              </a:rPr>
              <a:t>اساسا بیولوژیک (</a:t>
            </a:r>
            <a:r>
              <a:rPr lang="en-GB" altLang="en-US" sz="2400" dirty="0" smtClean="0">
                <a:solidFill>
                  <a:schemeClr val="tx1"/>
                </a:solidFill>
                <a:cs typeface="B Titr" pitchFamily="2" charset="-78"/>
              </a:rPr>
              <a:t>Essentially Biological</a:t>
            </a:r>
            <a:r>
              <a:rPr lang="fa-IR" altLang="en-US" sz="2400" dirty="0" smtClean="0">
                <a:solidFill>
                  <a:schemeClr val="tx1"/>
                </a:solidFill>
                <a:cs typeface="B Titr" pitchFamily="2" charset="-78"/>
              </a:rPr>
              <a:t>)باید براساس نوع اختراع مورد بررسی قرار گیرد و نوع مداخله انسان در نتیجه مهم است.</a:t>
            </a:r>
          </a:p>
          <a:p>
            <a:pPr algn="just" rtl="1">
              <a:lnSpc>
                <a:spcPct val="150000"/>
              </a:lnSpc>
              <a:defRPr/>
            </a:pPr>
            <a:r>
              <a:rPr lang="fa-IR" altLang="en-US" sz="2400" dirty="0" smtClean="0">
                <a:solidFill>
                  <a:schemeClr val="tx1"/>
                </a:solidFill>
                <a:cs typeface="B Titr" pitchFamily="2" charset="-78"/>
              </a:rPr>
              <a:t>لزوم دخالت انسان تنها نمی تواند به معنای تامین اینکه فرآیند اساسا بیولوژیک نیست باشد.</a:t>
            </a:r>
          </a:p>
          <a:p>
            <a:pPr algn="just" rtl="1">
              <a:lnSpc>
                <a:spcPct val="150000"/>
              </a:lnSpc>
              <a:defRPr/>
            </a:pPr>
            <a:r>
              <a:rPr lang="fa-IR" altLang="en-US" sz="2400" dirty="0" smtClean="0">
                <a:solidFill>
                  <a:schemeClr val="tx1"/>
                </a:solidFill>
                <a:cs typeface="B Titr" pitchFamily="2" charset="-78"/>
              </a:rPr>
              <a:t>مداخله انسان می تواند تنها به معنای این باشد که فرآیند صرفا بیولوژیک( </a:t>
            </a:r>
            <a:r>
              <a:rPr lang="en-US" altLang="en-US" sz="2400" dirty="0" smtClean="0">
                <a:solidFill>
                  <a:schemeClr val="tx1"/>
                </a:solidFill>
                <a:cs typeface="B Titr" pitchFamily="2" charset="-78"/>
              </a:rPr>
              <a:t>Purely Biological</a:t>
            </a:r>
            <a:r>
              <a:rPr lang="fa-IR" altLang="en-US" sz="2400" dirty="0" smtClean="0">
                <a:solidFill>
                  <a:schemeClr val="tx1"/>
                </a:solidFill>
                <a:cs typeface="B Titr" pitchFamily="2" charset="-78"/>
              </a:rPr>
              <a:t>) نیست.</a:t>
            </a:r>
          </a:p>
          <a:p>
            <a:pPr algn="just" rtl="1">
              <a:lnSpc>
                <a:spcPct val="150000"/>
              </a:lnSpc>
              <a:defRPr/>
            </a:pPr>
            <a:r>
              <a:rPr lang="fa-IR" altLang="en-US" sz="2400" dirty="0" smtClean="0">
                <a:solidFill>
                  <a:schemeClr val="tx1"/>
                </a:solidFill>
                <a:cs typeface="B Titr" pitchFamily="2" charset="-78"/>
              </a:rPr>
              <a:t>این ادعانامه است که میزان مداخله انسان را مشخص می کند</a:t>
            </a:r>
          </a:p>
        </p:txBody>
      </p:sp>
      <p:sp>
        <p:nvSpPr>
          <p:cNvPr id="43012"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BEDEC3-6C97-46E8-BA52-72C87874663A}" type="slidenum">
              <a:rPr lang="ar-SA" altLang="en-US" smtClean="0">
                <a:solidFill>
                  <a:schemeClr val="bg1"/>
                </a:solidFill>
                <a:latin typeface="Trebuchet MS" pitchFamily="34" charset="0"/>
                <a:cs typeface="B Titr" pitchFamily="2" charset="-78"/>
              </a:rPr>
              <a:pPr eaLnBrk="1" hangingPunct="1"/>
              <a:t>65</a:t>
            </a:fld>
            <a:endParaRPr lang="ar-SA" altLang="en-US" smtClean="0">
              <a:solidFill>
                <a:schemeClr val="bg1"/>
              </a:solidFill>
              <a:latin typeface="Trebuchet MS" pitchFamily="34" charset="0"/>
              <a:cs typeface="B Titr" pitchFamily="2" charset="-78"/>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43608" y="260648"/>
            <a:ext cx="6480720" cy="902960"/>
          </a:xfrm>
          <a:extLst/>
        </p:spPr>
        <p:txBody>
          <a:bodyPr>
            <a:normAutofit/>
          </a:bodyPr>
          <a:lstStyle/>
          <a:p>
            <a:pPr algn="ctr" rtl="1" eaLnBrk="1" hangingPunct="1">
              <a:defRPr/>
            </a:pPr>
            <a:r>
              <a:rPr lang="fa-IR" altLang="en-US" sz="4800" b="1" dirty="0">
                <a:ln w="9000" cmpd="sng">
                  <a:solidFill>
                    <a:schemeClr val="accent4">
                      <a:shade val="50000"/>
                      <a:satMod val="120000"/>
                    </a:schemeClr>
                  </a:solidFill>
                  <a:prstDash val="solid"/>
                </a:ln>
                <a:latin typeface="Times New Roman" pitchFamily="18" charset="0"/>
                <a:cs typeface="B Titr" pitchFamily="2" charset="-78"/>
              </a:rPr>
              <a:t>علوم زیستی</a:t>
            </a:r>
            <a:endParaRPr lang="en-US" altLang="en-US" sz="4800" b="1"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60419" name="Rectangle 3"/>
          <p:cNvSpPr>
            <a:spLocks noGrp="1" noChangeArrowheads="1"/>
          </p:cNvSpPr>
          <p:nvPr>
            <p:ph sz="quarter" idx="1"/>
          </p:nvPr>
        </p:nvSpPr>
        <p:spPr>
          <a:xfrm>
            <a:off x="250825" y="1268760"/>
            <a:ext cx="8569325" cy="5112990"/>
          </a:xfrm>
        </p:spPr>
        <p:txBody>
          <a:bodyPr>
            <a:noAutofit/>
          </a:bodyPr>
          <a:lstStyle/>
          <a:p>
            <a:pPr marL="0" indent="0" algn="r" rtl="1" eaLnBrk="1" hangingPunct="1">
              <a:lnSpc>
                <a:spcPct val="150000"/>
              </a:lnSpc>
              <a:buFont typeface="Wingdings 3" pitchFamily="18" charset="2"/>
              <a:buNone/>
              <a:defRPr/>
            </a:pPr>
            <a:r>
              <a:rPr lang="fa-IR" altLang="en-US" sz="2800" dirty="0" smtClean="0">
                <a:solidFill>
                  <a:srgbClr val="00B050"/>
                </a:solidFill>
                <a:effectLst>
                  <a:outerShdw blurRad="38100" dist="38100" dir="2700000" algn="tl">
                    <a:srgbClr val="000000">
                      <a:alpha val="43137"/>
                    </a:srgbClr>
                  </a:outerShdw>
                </a:effectLst>
                <a:cs typeface="B Titr" pitchFamily="2" charset="-78"/>
              </a:rPr>
              <a:t>میکرو ارگانیسم ها و توالی های نوکلئوتیدی</a:t>
            </a:r>
          </a:p>
          <a:p>
            <a:pPr algn="r" rtl="1" eaLnBrk="1" hangingPunct="1">
              <a:lnSpc>
                <a:spcPct val="150000"/>
              </a:lnSpc>
              <a:buFont typeface="Wingdings" pitchFamily="2" charset="2"/>
              <a:buChar char="§"/>
              <a:defRPr/>
            </a:pPr>
            <a:r>
              <a:rPr lang="fa-IR" altLang="en-US" sz="2400" dirty="0" smtClean="0">
                <a:solidFill>
                  <a:srgbClr val="00001A"/>
                </a:solidFill>
                <a:cs typeface="B Titr" pitchFamily="2" charset="-78"/>
              </a:rPr>
              <a:t>باید منبع ژنتیک و مرجع آن مشخص شود</a:t>
            </a:r>
          </a:p>
          <a:p>
            <a:pPr algn="r" rtl="1" eaLnBrk="1" hangingPunct="1">
              <a:lnSpc>
                <a:spcPct val="150000"/>
              </a:lnSpc>
              <a:buFont typeface="Wingdings" pitchFamily="2" charset="2"/>
              <a:buChar char="§"/>
              <a:defRPr/>
            </a:pPr>
            <a:r>
              <a:rPr lang="fa-IR" altLang="en-US" sz="2400" dirty="0" smtClean="0">
                <a:solidFill>
                  <a:srgbClr val="00001A"/>
                </a:solidFill>
                <a:cs typeface="B Titr" pitchFamily="2" charset="-78"/>
              </a:rPr>
              <a:t>کاربرد آن مشخص شود</a:t>
            </a:r>
          </a:p>
          <a:p>
            <a:pPr algn="r" rtl="1" eaLnBrk="1" hangingPunct="1">
              <a:lnSpc>
                <a:spcPct val="150000"/>
              </a:lnSpc>
              <a:buFont typeface="Wingdings" pitchFamily="2" charset="2"/>
              <a:buChar char="§"/>
              <a:defRPr/>
            </a:pPr>
            <a:r>
              <a:rPr lang="fa-IR" altLang="en-US" sz="2400" dirty="0" smtClean="0">
                <a:solidFill>
                  <a:srgbClr val="00001A"/>
                </a:solidFill>
                <a:cs typeface="B Titr" pitchFamily="2" charset="-78"/>
              </a:rPr>
              <a:t>اگر تغیر ژنتیکی داده شده است باید شرایط تغیرات و جزئیات آن افشا گردد</a:t>
            </a:r>
          </a:p>
          <a:p>
            <a:pPr algn="r" rtl="1" eaLnBrk="1" hangingPunct="1">
              <a:lnSpc>
                <a:spcPct val="150000"/>
              </a:lnSpc>
              <a:buFont typeface="Wingdings" pitchFamily="2" charset="2"/>
              <a:buChar char="§"/>
              <a:defRPr/>
            </a:pPr>
            <a:r>
              <a:rPr lang="fa-IR" altLang="en-US" sz="2400" dirty="0" smtClean="0">
                <a:solidFill>
                  <a:srgbClr val="00001A"/>
                </a:solidFill>
                <a:cs typeface="B Titr" pitchFamily="2" charset="-78"/>
              </a:rPr>
              <a:t>توالی های پروتئینی و </a:t>
            </a:r>
            <a:r>
              <a:rPr lang="en-US" altLang="en-US" sz="2400" dirty="0" smtClean="0">
                <a:solidFill>
                  <a:srgbClr val="00001A"/>
                </a:solidFill>
                <a:cs typeface="B Titr" pitchFamily="2" charset="-78"/>
              </a:rPr>
              <a:t>DNA </a:t>
            </a:r>
            <a:r>
              <a:rPr lang="fa-IR" altLang="en-US" sz="2400" dirty="0" smtClean="0">
                <a:solidFill>
                  <a:srgbClr val="00001A"/>
                </a:solidFill>
                <a:cs typeface="B Titr" pitchFamily="2" charset="-78"/>
              </a:rPr>
              <a:t>: باید کاملا مشخص شود که توالی یابی چگونه انجام شده است</a:t>
            </a:r>
          </a:p>
          <a:p>
            <a:pPr algn="r" rtl="1" eaLnBrk="1" hangingPunct="1">
              <a:lnSpc>
                <a:spcPct val="150000"/>
              </a:lnSpc>
              <a:buFont typeface="Wingdings" pitchFamily="2" charset="2"/>
              <a:buChar char="§"/>
              <a:defRPr/>
            </a:pPr>
            <a:r>
              <a:rPr lang="fa-IR" altLang="en-US" sz="2400" dirty="0" smtClean="0">
                <a:solidFill>
                  <a:srgbClr val="00001A"/>
                </a:solidFill>
                <a:cs typeface="B Titr" pitchFamily="2" charset="-78"/>
              </a:rPr>
              <a:t>اگر تغیرات و جهشی ایجاد شده است :  کاربرد و مصرف توالی، محصولاتی که شامل این توالی هستند</a:t>
            </a:r>
          </a:p>
          <a:p>
            <a:pPr algn="r" rtl="1" eaLnBrk="1" hangingPunct="1">
              <a:lnSpc>
                <a:spcPct val="150000"/>
              </a:lnSpc>
              <a:buFont typeface="Wingdings" pitchFamily="2" charset="2"/>
              <a:buChar char="§"/>
              <a:defRPr/>
            </a:pPr>
            <a:r>
              <a:rPr lang="fa-IR" altLang="en-US" sz="2400" dirty="0" smtClean="0">
                <a:solidFill>
                  <a:srgbClr val="00001A"/>
                </a:solidFill>
                <a:cs typeface="B Titr" pitchFamily="2" charset="-78"/>
              </a:rPr>
              <a:t>لیست توالی حتما باید پیوست و اظهار گردد</a:t>
            </a:r>
          </a:p>
        </p:txBody>
      </p:sp>
      <p:sp>
        <p:nvSpPr>
          <p:cNvPr id="44036"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DB58FE-CD0D-4783-A020-51B5B2208FB4}" type="slidenum">
              <a:rPr lang="ar-SA" altLang="en-US" smtClean="0">
                <a:solidFill>
                  <a:schemeClr val="bg1"/>
                </a:solidFill>
                <a:latin typeface="Trebuchet MS" pitchFamily="34" charset="0"/>
                <a:cs typeface="B Titr" pitchFamily="2" charset="-78"/>
              </a:rPr>
              <a:pPr eaLnBrk="1" hangingPunct="1"/>
              <a:t>66</a:t>
            </a:fld>
            <a:endParaRPr lang="ar-SA" altLang="en-US" smtClean="0">
              <a:solidFill>
                <a:schemeClr val="bg1"/>
              </a:solidFill>
              <a:latin typeface="Trebuchet MS" pitchFamily="34" charset="0"/>
              <a:cs typeface="B Titr" pitchFamily="2" charset="-78"/>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763688" y="332656"/>
            <a:ext cx="5644480" cy="667544"/>
          </a:xfrm>
          <a:extLst/>
        </p:spPr>
        <p:txBody>
          <a:bodyPr>
            <a:noAutofit/>
          </a:bodyPr>
          <a:lstStyle/>
          <a:p>
            <a:pPr algn="ctr" rtl="1" eaLnBrk="1" hangingPunct="1">
              <a:defRPr/>
            </a:pPr>
            <a:r>
              <a:rPr lang="fa-IR" altLang="en-US" sz="4800" b="1" dirty="0">
                <a:ln w="9000" cmpd="sng">
                  <a:solidFill>
                    <a:schemeClr val="accent4">
                      <a:shade val="50000"/>
                      <a:satMod val="120000"/>
                    </a:schemeClr>
                  </a:solidFill>
                  <a:prstDash val="solid"/>
                </a:ln>
                <a:latin typeface="Times New Roman" pitchFamily="18" charset="0"/>
                <a:cs typeface="B Titr" pitchFamily="2" charset="-78"/>
              </a:rPr>
              <a:t>تعین مشخصه مخمر</a:t>
            </a:r>
            <a:endParaRPr lang="en-US" altLang="en-US" sz="4800" b="1"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62467" name="Rectangle 3"/>
          <p:cNvSpPr>
            <a:spLocks noGrp="1" noChangeArrowheads="1"/>
          </p:cNvSpPr>
          <p:nvPr>
            <p:ph sz="quarter" idx="1"/>
          </p:nvPr>
        </p:nvSpPr>
        <p:spPr>
          <a:xfrm>
            <a:off x="395536" y="1700808"/>
            <a:ext cx="8291512" cy="4343400"/>
          </a:xfrm>
        </p:spPr>
        <p:txBody>
          <a:bodyPr>
            <a:normAutofit/>
          </a:bodyPr>
          <a:lstStyle/>
          <a:p>
            <a:pPr algn="just" rtl="1" eaLnBrk="1" hangingPunct="1">
              <a:lnSpc>
                <a:spcPct val="120000"/>
              </a:lnSpc>
              <a:buFont typeface="Wingdings" pitchFamily="2" charset="2"/>
              <a:buNone/>
              <a:defRPr/>
            </a:pPr>
            <a:r>
              <a:rPr lang="fa-IR" altLang="en-US" sz="3200" dirty="0" smtClean="0">
                <a:solidFill>
                  <a:srgbClr val="00B050"/>
                </a:solidFill>
                <a:cs typeface="B Titr" pitchFamily="2" charset="-78"/>
              </a:rPr>
              <a:t>مثال</a:t>
            </a:r>
            <a:r>
              <a:rPr lang="fa-IR" altLang="en-US" sz="2800" dirty="0" smtClean="0">
                <a:solidFill>
                  <a:srgbClr val="00B050"/>
                </a:solidFill>
                <a:cs typeface="B Titr" pitchFamily="2" charset="-78"/>
              </a:rPr>
              <a:t> </a:t>
            </a:r>
            <a:r>
              <a:rPr lang="fa-IR" altLang="en-US" sz="2800" dirty="0" smtClean="0">
                <a:solidFill>
                  <a:srgbClr val="00001A"/>
                </a:solidFill>
                <a:cs typeface="B Titr" pitchFamily="2" charset="-78"/>
              </a:rPr>
              <a:t>:</a:t>
            </a:r>
            <a:endParaRPr lang="en-US" altLang="en-US" sz="2800" dirty="0" smtClean="0">
              <a:solidFill>
                <a:srgbClr val="00001A"/>
              </a:solidFill>
              <a:cs typeface="B Titr" pitchFamily="2" charset="-78"/>
            </a:endParaRPr>
          </a:p>
          <a:p>
            <a:pPr eaLnBrk="1" hangingPunct="1">
              <a:lnSpc>
                <a:spcPct val="120000"/>
              </a:lnSpc>
              <a:buFont typeface="Wingdings" pitchFamily="2" charset="2"/>
              <a:buNone/>
              <a:defRPr/>
            </a:pPr>
            <a:r>
              <a:rPr lang="en-US" altLang="en-US" sz="3200" b="1" dirty="0" smtClean="0">
                <a:solidFill>
                  <a:srgbClr val="00001A"/>
                </a:solidFill>
              </a:rPr>
              <a:t>Mere mention of deposit of yeast strain in a depository without setting out its </a:t>
            </a:r>
            <a:r>
              <a:rPr lang="en-US" altLang="en-US" sz="3200" b="1" dirty="0" smtClean="0">
                <a:solidFill>
                  <a:srgbClr val="C00000"/>
                </a:solidFill>
                <a:effectLst>
                  <a:outerShdw blurRad="38100" dist="38100" dir="2700000" algn="tl">
                    <a:srgbClr val="000000">
                      <a:alpha val="43137"/>
                    </a:srgbClr>
                  </a:outerShdw>
                </a:effectLst>
              </a:rPr>
              <a:t>characteristics in the specification  </a:t>
            </a:r>
            <a:r>
              <a:rPr lang="en-US" altLang="en-US" sz="3200" b="1" dirty="0" smtClean="0">
                <a:solidFill>
                  <a:srgbClr val="00001A"/>
                </a:solidFill>
              </a:rPr>
              <a:t>is “inadequate description</a:t>
            </a:r>
            <a:r>
              <a:rPr lang="en-US" altLang="en-US" sz="3200" dirty="0" smtClean="0">
                <a:solidFill>
                  <a:srgbClr val="00001A"/>
                </a:solidFill>
              </a:rPr>
              <a:t>”</a:t>
            </a:r>
          </a:p>
          <a:p>
            <a:pPr eaLnBrk="1" hangingPunct="1">
              <a:lnSpc>
                <a:spcPct val="120000"/>
              </a:lnSpc>
              <a:buFont typeface="Wingdings" pitchFamily="2" charset="2"/>
              <a:buNone/>
              <a:defRPr/>
            </a:pPr>
            <a:r>
              <a:rPr lang="en-US" altLang="en-US" sz="3200" i="1" dirty="0" smtClean="0">
                <a:solidFill>
                  <a:srgbClr val="00001A"/>
                </a:solidFill>
              </a:rPr>
              <a:t>  	Pfizer’s Application 1974 RPC 6</a:t>
            </a:r>
            <a:r>
              <a:rPr lang="en-US" altLang="en-US" sz="2800" i="1" dirty="0" smtClean="0">
                <a:solidFill>
                  <a:srgbClr val="00001A"/>
                </a:solidFill>
              </a:rPr>
              <a:t>89</a:t>
            </a:r>
            <a:endParaRPr lang="en-US" altLang="en-US" sz="2800" dirty="0" smtClean="0">
              <a:solidFill>
                <a:srgbClr val="00001A"/>
              </a:solidFill>
            </a:endParaRPr>
          </a:p>
        </p:txBody>
      </p:sp>
      <p:sp>
        <p:nvSpPr>
          <p:cNvPr id="45060"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51A91AF-B45C-4084-87A5-EB7CD1D71473}" type="slidenum">
              <a:rPr lang="ar-SA" altLang="en-US" smtClean="0">
                <a:solidFill>
                  <a:schemeClr val="bg1"/>
                </a:solidFill>
                <a:latin typeface="Trebuchet MS" pitchFamily="34" charset="0"/>
                <a:cs typeface="B Titr" pitchFamily="2" charset="-78"/>
              </a:rPr>
              <a:pPr eaLnBrk="1" hangingPunct="1"/>
              <a:t>67</a:t>
            </a:fld>
            <a:endParaRPr lang="ar-SA" altLang="en-US" smtClean="0">
              <a:solidFill>
                <a:schemeClr val="bg1"/>
              </a:solidFill>
              <a:latin typeface="Trebuchet MS" pitchFamily="34" charset="0"/>
              <a:cs typeface="B Titr" pitchFamily="2" charset="-78"/>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99592" y="332656"/>
            <a:ext cx="7272808" cy="706090"/>
          </a:xfrm>
          <a:extLst/>
        </p:spPr>
        <p:txBody>
          <a:bodyPr>
            <a:noAutofit/>
          </a:bodyPr>
          <a:lstStyle/>
          <a:p>
            <a:pPr algn="ctr" rtl="1">
              <a:defRPr/>
            </a:pPr>
            <a:r>
              <a:rPr lang="fa-IR" altLang="en-US" sz="4400" b="1" dirty="0">
                <a:ln w="9000" cmpd="sng">
                  <a:solidFill>
                    <a:schemeClr val="accent4">
                      <a:shade val="50000"/>
                      <a:satMod val="120000"/>
                    </a:schemeClr>
                  </a:solidFill>
                  <a:prstDash val="solid"/>
                </a:ln>
                <a:latin typeface="Times New Roman" pitchFamily="18" charset="0"/>
                <a:cs typeface="B Titr" pitchFamily="2" charset="-78"/>
              </a:rPr>
              <a:t>کاربرد یک ماده جدید</a:t>
            </a:r>
            <a:endParaRPr lang="en-US" altLang="en-US" sz="4400" b="1"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66563" name="Rectangle 3"/>
          <p:cNvSpPr>
            <a:spLocks noGrp="1" noChangeArrowheads="1"/>
          </p:cNvSpPr>
          <p:nvPr>
            <p:ph sz="quarter" idx="1"/>
          </p:nvPr>
        </p:nvSpPr>
        <p:spPr>
          <a:xfrm>
            <a:off x="30163" y="1196752"/>
            <a:ext cx="9113837" cy="5327873"/>
          </a:xfrm>
        </p:spPr>
        <p:txBody>
          <a:bodyPr>
            <a:noAutofit/>
          </a:bodyPr>
          <a:lstStyle/>
          <a:p>
            <a:pPr marL="0" indent="0" algn="r" rtl="1" eaLnBrk="1" hangingPunct="1">
              <a:lnSpc>
                <a:spcPct val="110000"/>
              </a:lnSpc>
              <a:buClr>
                <a:schemeClr val="tx1"/>
              </a:buClr>
              <a:buFont typeface="Wingdings 3" pitchFamily="18" charset="2"/>
              <a:buNone/>
              <a:defRPr/>
            </a:pPr>
            <a:r>
              <a:rPr lang="fa-IR" altLang="en-US" sz="3200" dirty="0" smtClean="0">
                <a:solidFill>
                  <a:schemeClr val="tx1"/>
                </a:solidFill>
                <a:cs typeface="B Titr" pitchFamily="2" charset="-78"/>
              </a:rPr>
              <a:t>مثال :</a:t>
            </a:r>
          </a:p>
          <a:p>
            <a:pPr eaLnBrk="1" hangingPunct="1">
              <a:lnSpc>
                <a:spcPct val="110000"/>
              </a:lnSpc>
              <a:buClr>
                <a:schemeClr val="tx1"/>
              </a:buClr>
              <a:defRPr/>
            </a:pPr>
            <a:r>
              <a:rPr lang="en-US" altLang="en-US" sz="2400" dirty="0" smtClean="0">
                <a:solidFill>
                  <a:schemeClr val="tx1"/>
                </a:solidFill>
              </a:rPr>
              <a:t>A novel compound X useful for </a:t>
            </a:r>
            <a:r>
              <a:rPr lang="en-US" altLang="en-US" sz="2400" b="1" dirty="0" smtClean="0">
                <a:solidFill>
                  <a:schemeClr val="tx1"/>
                </a:solidFill>
              </a:rPr>
              <a:t>treatment of cancer</a:t>
            </a:r>
          </a:p>
          <a:p>
            <a:pPr eaLnBrk="1" hangingPunct="1">
              <a:lnSpc>
                <a:spcPct val="110000"/>
              </a:lnSpc>
              <a:buClr>
                <a:schemeClr val="tx1"/>
              </a:buClr>
              <a:defRPr/>
            </a:pPr>
            <a:r>
              <a:rPr lang="en-US" altLang="en-US" sz="2400" dirty="0" smtClean="0">
                <a:solidFill>
                  <a:schemeClr val="tx1"/>
                </a:solidFill>
              </a:rPr>
              <a:t>Use of compound X for </a:t>
            </a:r>
            <a:r>
              <a:rPr lang="en-US" altLang="en-US" sz="2400" b="1" dirty="0" smtClean="0">
                <a:solidFill>
                  <a:schemeClr val="tx1"/>
                </a:solidFill>
              </a:rPr>
              <a:t>treating cancer</a:t>
            </a:r>
          </a:p>
          <a:p>
            <a:pPr eaLnBrk="1" hangingPunct="1">
              <a:lnSpc>
                <a:spcPct val="110000"/>
              </a:lnSpc>
              <a:buClr>
                <a:schemeClr val="tx1"/>
              </a:buClr>
              <a:defRPr/>
            </a:pPr>
            <a:r>
              <a:rPr lang="en-US" altLang="en-US" sz="2400" dirty="0" smtClean="0">
                <a:solidFill>
                  <a:schemeClr val="tx1"/>
                </a:solidFill>
              </a:rPr>
              <a:t>A novel compound X to </a:t>
            </a:r>
            <a:r>
              <a:rPr lang="en-US" altLang="en-US" sz="2400" b="1" dirty="0" smtClean="0">
                <a:solidFill>
                  <a:schemeClr val="tx1"/>
                </a:solidFill>
              </a:rPr>
              <a:t>prepare a medicament </a:t>
            </a:r>
            <a:r>
              <a:rPr lang="en-US" altLang="en-US" sz="2400" dirty="0" smtClean="0">
                <a:solidFill>
                  <a:schemeClr val="tx1"/>
                </a:solidFill>
              </a:rPr>
              <a:t>Y for </a:t>
            </a:r>
            <a:r>
              <a:rPr lang="en-US" altLang="en-US" sz="2400" b="1" dirty="0" smtClean="0">
                <a:solidFill>
                  <a:schemeClr val="tx1"/>
                </a:solidFill>
              </a:rPr>
              <a:t>treating cancer </a:t>
            </a:r>
          </a:p>
          <a:p>
            <a:pPr eaLnBrk="1" hangingPunct="1">
              <a:lnSpc>
                <a:spcPct val="110000"/>
              </a:lnSpc>
              <a:buClr>
                <a:schemeClr val="tx1"/>
              </a:buClr>
              <a:defRPr/>
            </a:pPr>
            <a:r>
              <a:rPr lang="en-US" altLang="en-US" sz="2400" dirty="0" smtClean="0">
                <a:solidFill>
                  <a:schemeClr val="tx1"/>
                </a:solidFill>
              </a:rPr>
              <a:t>Use of compound X to </a:t>
            </a:r>
            <a:r>
              <a:rPr lang="en-US" altLang="en-US" sz="2400" b="1" dirty="0" smtClean="0">
                <a:solidFill>
                  <a:schemeClr val="tx1"/>
                </a:solidFill>
              </a:rPr>
              <a:t>manufacture medicament </a:t>
            </a:r>
            <a:r>
              <a:rPr lang="en-US" altLang="en-US" sz="2400" dirty="0" smtClean="0">
                <a:solidFill>
                  <a:schemeClr val="tx1"/>
                </a:solidFill>
              </a:rPr>
              <a:t>Y for </a:t>
            </a:r>
            <a:r>
              <a:rPr lang="en-US" altLang="en-US" sz="2400" b="1" dirty="0" smtClean="0">
                <a:solidFill>
                  <a:schemeClr val="tx1"/>
                </a:solidFill>
              </a:rPr>
              <a:t>management of cancer   </a:t>
            </a:r>
            <a:endParaRPr lang="fa-IR" altLang="en-US" sz="2400" b="1" dirty="0" smtClean="0">
              <a:solidFill>
                <a:schemeClr val="tx1"/>
              </a:solidFill>
            </a:endParaRPr>
          </a:p>
          <a:p>
            <a:pPr>
              <a:defRPr/>
            </a:pPr>
            <a:r>
              <a:rPr lang="en-GB" altLang="en-US" sz="2400" b="1" dirty="0" smtClean="0">
                <a:solidFill>
                  <a:schemeClr val="tx1"/>
                </a:solidFill>
              </a:rPr>
              <a:t>Interferon</a:t>
            </a:r>
            <a:r>
              <a:rPr lang="en-GB" altLang="en-US" sz="2400" dirty="0" smtClean="0">
                <a:solidFill>
                  <a:schemeClr val="tx1"/>
                </a:solidFill>
              </a:rPr>
              <a:t> for use as a </a:t>
            </a:r>
            <a:r>
              <a:rPr lang="en-GB" altLang="en-US" sz="2400" b="1" dirty="0" smtClean="0">
                <a:solidFill>
                  <a:schemeClr val="tx1"/>
                </a:solidFill>
              </a:rPr>
              <a:t>medicine</a:t>
            </a:r>
          </a:p>
          <a:p>
            <a:pPr>
              <a:defRPr/>
            </a:pPr>
            <a:r>
              <a:rPr lang="en-GB" altLang="en-US" sz="2400" dirty="0" smtClean="0">
                <a:solidFill>
                  <a:schemeClr val="tx1"/>
                </a:solidFill>
              </a:rPr>
              <a:t>Use of </a:t>
            </a:r>
            <a:r>
              <a:rPr lang="en-GB" altLang="en-US" sz="2400" b="1" dirty="0" smtClean="0">
                <a:solidFill>
                  <a:schemeClr val="tx1"/>
                </a:solidFill>
              </a:rPr>
              <a:t>interferon</a:t>
            </a:r>
            <a:r>
              <a:rPr lang="en-GB" altLang="en-US" sz="2400" dirty="0" smtClean="0">
                <a:solidFill>
                  <a:schemeClr val="tx1"/>
                </a:solidFill>
              </a:rPr>
              <a:t> for the </a:t>
            </a:r>
            <a:r>
              <a:rPr lang="en-GB" altLang="en-US" sz="2400" b="1" dirty="0" smtClean="0">
                <a:solidFill>
                  <a:schemeClr val="tx1"/>
                </a:solidFill>
              </a:rPr>
              <a:t>manufacture of a medicament </a:t>
            </a:r>
            <a:r>
              <a:rPr lang="en-GB" altLang="en-US" sz="2400" dirty="0" smtClean="0">
                <a:solidFill>
                  <a:schemeClr val="tx1"/>
                </a:solidFill>
              </a:rPr>
              <a:t>for </a:t>
            </a:r>
            <a:r>
              <a:rPr lang="en-GB" altLang="en-US" sz="2400" b="1" dirty="0" smtClean="0">
                <a:solidFill>
                  <a:schemeClr val="tx1"/>
                </a:solidFill>
              </a:rPr>
              <a:t>treating cancer</a:t>
            </a:r>
          </a:p>
          <a:p>
            <a:pPr>
              <a:defRPr/>
            </a:pPr>
            <a:r>
              <a:rPr lang="en-GB" altLang="en-US" sz="2400" dirty="0" smtClean="0">
                <a:solidFill>
                  <a:schemeClr val="tx1"/>
                </a:solidFill>
              </a:rPr>
              <a:t>A method for </a:t>
            </a:r>
            <a:r>
              <a:rPr lang="en-GB" altLang="en-US" sz="2400" b="1" dirty="0" smtClean="0">
                <a:solidFill>
                  <a:schemeClr val="tx1"/>
                </a:solidFill>
              </a:rPr>
              <a:t>diagnosing cancer </a:t>
            </a:r>
            <a:r>
              <a:rPr lang="en-GB" altLang="en-US" sz="2400" dirty="0" smtClean="0">
                <a:solidFill>
                  <a:schemeClr val="tx1"/>
                </a:solidFill>
              </a:rPr>
              <a:t>comprising measuring the concentration of </a:t>
            </a:r>
            <a:r>
              <a:rPr lang="en-GB" altLang="en-US" sz="2400" b="1" dirty="0" smtClean="0">
                <a:solidFill>
                  <a:schemeClr val="tx1"/>
                </a:solidFill>
              </a:rPr>
              <a:t>interferon </a:t>
            </a:r>
            <a:r>
              <a:rPr lang="en-US" altLang="en-US" sz="2400" b="1" dirty="0" smtClean="0">
                <a:solidFill>
                  <a:schemeClr val="tx1"/>
                </a:solidFill>
              </a:rPr>
              <a:t>  </a:t>
            </a:r>
          </a:p>
        </p:txBody>
      </p:sp>
      <p:sp>
        <p:nvSpPr>
          <p:cNvPr id="46084"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D0FC1D-F586-4B07-9D9A-0EE14C7E1C70}" type="slidenum">
              <a:rPr lang="ar-SA" altLang="en-US" smtClean="0">
                <a:solidFill>
                  <a:schemeClr val="bg1"/>
                </a:solidFill>
                <a:latin typeface="Trebuchet MS" pitchFamily="34" charset="0"/>
                <a:cs typeface="B Titr" pitchFamily="2" charset="-78"/>
              </a:rPr>
              <a:pPr eaLnBrk="1" hangingPunct="1"/>
              <a:t>68</a:t>
            </a:fld>
            <a:endParaRPr lang="ar-SA" altLang="en-US" smtClean="0">
              <a:solidFill>
                <a:schemeClr val="bg1"/>
              </a:solidFill>
              <a:latin typeface="Trebuchet MS" pitchFamily="34" charset="0"/>
              <a:cs typeface="B Titr" pitchFamily="2" charset="-78"/>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9552" y="116632"/>
            <a:ext cx="8153400" cy="914400"/>
          </a:xfrm>
        </p:spPr>
        <p:txBody>
          <a:bodyPr>
            <a:normAutofit/>
          </a:bodyPr>
          <a:lstStyle/>
          <a:p>
            <a:pPr algn="ctr" rtl="1"/>
            <a:r>
              <a:rPr lang="fa-IR" altLang="en-US" sz="3200" dirty="0" smtClean="0">
                <a:solidFill>
                  <a:srgbClr val="C00000"/>
                </a:solidFill>
                <a:effectLst>
                  <a:outerShdw blurRad="38100" dist="38100" dir="2700000" algn="tl">
                    <a:srgbClr val="000000">
                      <a:alpha val="43137"/>
                    </a:srgbClr>
                  </a:outerShdw>
                </a:effectLst>
                <a:cs typeface="B Titr" pitchFamily="2" charset="-78"/>
              </a:rPr>
              <a:t>میکروارگانیسم ها (مواضع کشورهای مختلف)</a:t>
            </a:r>
            <a:endParaRPr lang="en-US" altLang="en-US" sz="3600" b="1" dirty="0" smtClean="0">
              <a:solidFill>
                <a:schemeClr val="tx1"/>
              </a:solidFill>
            </a:endParaRPr>
          </a:p>
        </p:txBody>
      </p:sp>
      <p:sp>
        <p:nvSpPr>
          <p:cNvPr id="52227" name="Rectangle 3"/>
          <p:cNvSpPr>
            <a:spLocks noGrp="1" noChangeArrowheads="1"/>
          </p:cNvSpPr>
          <p:nvPr>
            <p:ph sz="quarter" idx="1"/>
          </p:nvPr>
        </p:nvSpPr>
        <p:spPr>
          <a:xfrm>
            <a:off x="251520" y="1340768"/>
            <a:ext cx="8663880" cy="4752528"/>
          </a:xfrm>
          <a:extLst>
            <a:ext uri="{91240B29-F687-4F45-9708-019B960494DF}">
              <a14:hiddenLine xmlns:a14="http://schemas.microsoft.com/office/drawing/2010/main" w="9525">
                <a:solidFill>
                  <a:schemeClr val="accent2"/>
                </a:solidFill>
                <a:miter lim="800000"/>
                <a:headEnd/>
                <a:tailEnd/>
              </a14:hiddenLine>
            </a:ext>
          </a:extLst>
        </p:spPr>
        <p:txBody>
          <a:bodyPr>
            <a:noAutofit/>
          </a:bodyPr>
          <a:lstStyle/>
          <a:p>
            <a:pPr marL="0" lvl="1" indent="0" algn="just" rtl="1" eaLnBrk="1" hangingPunct="1">
              <a:lnSpc>
                <a:spcPct val="150000"/>
              </a:lnSpc>
              <a:spcBef>
                <a:spcPts val="0"/>
              </a:spcBef>
              <a:buClr>
                <a:srgbClr val="66FFFF"/>
              </a:buClr>
              <a:buFont typeface="Wingdings" pitchFamily="2" charset="2"/>
              <a:buNone/>
            </a:pPr>
            <a:r>
              <a:rPr lang="en-US" altLang="en-US" b="1" dirty="0" smtClean="0">
                <a:latin typeface="Times New Roman" pitchFamily="18" charset="0"/>
                <a:cs typeface="B Titr" pitchFamily="2" charset="-78"/>
              </a:rPr>
              <a:t> </a:t>
            </a:r>
            <a:r>
              <a:rPr lang="fa-IR" altLang="en-US" sz="2800" b="1" dirty="0" smtClean="0">
                <a:solidFill>
                  <a:srgbClr val="00B050"/>
                </a:solidFill>
                <a:latin typeface="Times New Roman" pitchFamily="18" charset="0"/>
                <a:cs typeface="B Titr" pitchFamily="2" charset="-78"/>
              </a:rPr>
              <a:t>موضع اروپا : </a:t>
            </a:r>
            <a:r>
              <a:rPr lang="fa-IR" altLang="en-US" sz="2400" b="1" dirty="0" smtClean="0">
                <a:latin typeface="Times New Roman" pitchFamily="18" charset="0"/>
                <a:cs typeface="B Titr" pitchFamily="2" charset="-78"/>
              </a:rPr>
              <a:t>میکروارگانیسم ها شامل مخمرها، قارچ ها، جلبک ها، تک یاخته ها، ویروس ها و ....</a:t>
            </a:r>
          </a:p>
          <a:p>
            <a:pPr marL="0" lvl="1" indent="0" algn="just" rtl="1" eaLnBrk="1" hangingPunct="1">
              <a:lnSpc>
                <a:spcPct val="150000"/>
              </a:lnSpc>
              <a:spcBef>
                <a:spcPts val="0"/>
              </a:spcBef>
              <a:buClr>
                <a:srgbClr val="66FFFF"/>
              </a:buClr>
              <a:buFont typeface="Wingdings" pitchFamily="2" charset="2"/>
              <a:buNone/>
            </a:pPr>
            <a:r>
              <a:rPr lang="fa-IR" altLang="en-US" sz="2400" b="1" dirty="0" smtClean="0">
                <a:latin typeface="Times New Roman" pitchFamily="18" charset="0"/>
                <a:cs typeface="B Titr" pitchFamily="2" charset="-78"/>
              </a:rPr>
              <a:t>مشتقات بیوتکنولوژی : شامل مواد بیولوژیکی و نه فقط میکروارگانیسم ها، همه میکروب ها، ویروس ها. رده های سلولی (به غیر از آنهایی که برای جرم لاین انسانی به کار می روند)</a:t>
            </a:r>
          </a:p>
          <a:p>
            <a:pPr marL="0" lvl="1" indent="0" algn="just" rtl="1">
              <a:lnSpc>
                <a:spcPct val="150000"/>
              </a:lnSpc>
              <a:spcBef>
                <a:spcPts val="0"/>
              </a:spcBef>
              <a:buClr>
                <a:srgbClr val="66FFFF"/>
              </a:buClr>
              <a:buNone/>
            </a:pPr>
            <a:r>
              <a:rPr lang="en-US" altLang="en-US" sz="1600" b="1" dirty="0">
                <a:solidFill>
                  <a:srgbClr val="0070C0"/>
                </a:solidFill>
                <a:latin typeface="Times New Roman" pitchFamily="18" charset="0"/>
                <a:cs typeface="B Titr" pitchFamily="2" charset="-78"/>
              </a:rPr>
              <a:t>http://eur-lex.europa.eu/LexUriServ/LexUriServ.do?uri=CELEX:31998L0044:EN:HTML</a:t>
            </a:r>
            <a:endParaRPr lang="fa-IR" altLang="en-US" sz="1600" b="1" dirty="0" smtClean="0">
              <a:solidFill>
                <a:srgbClr val="0070C0"/>
              </a:solidFill>
              <a:latin typeface="Times New Roman" pitchFamily="18" charset="0"/>
              <a:cs typeface="B Titr" pitchFamily="2" charset="-78"/>
            </a:endParaRPr>
          </a:p>
          <a:p>
            <a:pPr marL="0" lvl="1" indent="0" algn="just" rtl="1" eaLnBrk="1" hangingPunct="1">
              <a:lnSpc>
                <a:spcPct val="150000"/>
              </a:lnSpc>
              <a:spcBef>
                <a:spcPts val="0"/>
              </a:spcBef>
              <a:buClr>
                <a:srgbClr val="66FFFF"/>
              </a:buClr>
              <a:buFont typeface="Wingdings" pitchFamily="2" charset="2"/>
              <a:buNone/>
            </a:pPr>
            <a:r>
              <a:rPr lang="fa-IR" altLang="en-US" sz="2800" b="1" dirty="0" smtClean="0">
                <a:solidFill>
                  <a:srgbClr val="00B050"/>
                </a:solidFill>
                <a:latin typeface="Times New Roman" pitchFamily="18" charset="0"/>
                <a:cs typeface="B Titr" pitchFamily="2" charset="-78"/>
              </a:rPr>
              <a:t>موضع امریکا : </a:t>
            </a:r>
            <a:r>
              <a:rPr lang="fa-IR" altLang="en-US" sz="2400" b="1" dirty="0" smtClean="0">
                <a:latin typeface="Times New Roman" pitchFamily="18" charset="0"/>
                <a:cs typeface="B Titr" pitchFamily="2" charset="-78"/>
              </a:rPr>
              <a:t>باکتری های مهندس ژنتیک شده قابل ثبت پتنت هستند (هر چیزی که در کره خاکی و توسط انسان درست شده است)</a:t>
            </a:r>
          </a:p>
          <a:p>
            <a:pPr marL="0" lvl="1" indent="0" algn="just" rtl="1" eaLnBrk="1" hangingPunct="1">
              <a:lnSpc>
                <a:spcPct val="150000"/>
              </a:lnSpc>
              <a:spcBef>
                <a:spcPts val="0"/>
              </a:spcBef>
              <a:buClr>
                <a:srgbClr val="66FFFF"/>
              </a:buClr>
              <a:buFont typeface="Wingdings" pitchFamily="2" charset="2"/>
              <a:buNone/>
            </a:pPr>
            <a:r>
              <a:rPr lang="fa-IR" altLang="en-US" sz="2400" b="1" dirty="0" smtClean="0">
                <a:latin typeface="Times New Roman" pitchFamily="18" charset="0"/>
                <a:cs typeface="B Titr" pitchFamily="2" charset="-78"/>
              </a:rPr>
              <a:t>رده های مخمر، ویروس ها، هیبریدوما، حیوانات دریایی، حیوانات آزمایشگاهی ترانسژنیک)</a:t>
            </a:r>
          </a:p>
        </p:txBody>
      </p:sp>
    </p:spTree>
    <p:extLst>
      <p:ext uri="{BB962C8B-B14F-4D97-AF65-F5344CB8AC3E}">
        <p14:creationId xmlns:p14="http://schemas.microsoft.com/office/powerpoint/2010/main" val="33019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64096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6314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435280" cy="706091"/>
          </a:xfrm>
        </p:spPr>
        <p:txBody>
          <a:bodyPr>
            <a:noAutofit/>
          </a:bodyPr>
          <a:lstStyle/>
          <a:p>
            <a:pPr algn="ctr" rtl="1">
              <a:lnSpc>
                <a:spcPct val="150000"/>
              </a:lnSpc>
            </a:pPr>
            <a:r>
              <a:rPr lang="fa-IR" altLang="en-US" sz="3600" dirty="0" smtClean="0">
                <a:solidFill>
                  <a:srgbClr val="C00000"/>
                </a:solidFill>
                <a:effectLst>
                  <a:outerShdw blurRad="38100" dist="38100" dir="2700000" algn="tl">
                    <a:srgbClr val="000000">
                      <a:alpha val="43137"/>
                    </a:srgbClr>
                  </a:outerShdw>
                </a:effectLst>
                <a:cs typeface="B Titr" pitchFamily="2" charset="-78"/>
              </a:rPr>
              <a:t>میکروارگانیسم ها (مواضع کشورهای مختلف)</a:t>
            </a:r>
            <a:endParaRPr lang="en-US" sz="3600" dirty="0"/>
          </a:p>
        </p:txBody>
      </p:sp>
      <p:sp>
        <p:nvSpPr>
          <p:cNvPr id="3" name="Content Placeholder 2"/>
          <p:cNvSpPr>
            <a:spLocks noGrp="1"/>
          </p:cNvSpPr>
          <p:nvPr>
            <p:ph sz="quarter" idx="1"/>
          </p:nvPr>
        </p:nvSpPr>
        <p:spPr>
          <a:xfrm>
            <a:off x="251520" y="980728"/>
            <a:ext cx="8568952" cy="5472608"/>
          </a:xfrm>
        </p:spPr>
        <p:txBody>
          <a:bodyPr>
            <a:normAutofit fontScale="92500" lnSpcReduction="20000"/>
          </a:bodyPr>
          <a:lstStyle/>
          <a:p>
            <a:pPr marL="0" lvl="1" indent="0" algn="just" rtl="1">
              <a:lnSpc>
                <a:spcPct val="150000"/>
              </a:lnSpc>
              <a:spcBef>
                <a:spcPts val="0"/>
              </a:spcBef>
              <a:buClr>
                <a:srgbClr val="66FFFF"/>
              </a:buClr>
              <a:buNone/>
            </a:pPr>
            <a:r>
              <a:rPr lang="fa-IR" altLang="en-US" sz="2800" b="1" dirty="0" smtClean="0">
                <a:solidFill>
                  <a:srgbClr val="00B050"/>
                </a:solidFill>
                <a:latin typeface="Times New Roman" pitchFamily="18" charset="0"/>
                <a:cs typeface="B Titr" pitchFamily="2" charset="-78"/>
              </a:rPr>
              <a:t>موضع هند :</a:t>
            </a:r>
            <a:r>
              <a:rPr lang="fa-IR" altLang="en-US" sz="2400" b="1" dirty="0" smtClean="0">
                <a:solidFill>
                  <a:srgbClr val="00B050"/>
                </a:solidFill>
                <a:latin typeface="Times New Roman" pitchFamily="18" charset="0"/>
                <a:cs typeface="B Titr" pitchFamily="2" charset="-78"/>
              </a:rPr>
              <a:t> </a:t>
            </a:r>
            <a:r>
              <a:rPr lang="fa-IR" altLang="en-US" sz="2600" b="1" dirty="0" smtClean="0">
                <a:latin typeface="Times New Roman" pitchFamily="18" charset="0"/>
                <a:cs typeface="B Titr" pitchFamily="2" charset="-78"/>
              </a:rPr>
              <a:t>گیاهان، حیوانات، انسان به غیر از میکروارگانیسم ها قابل پتنت نیستند</a:t>
            </a:r>
          </a:p>
          <a:p>
            <a:pPr marL="0" lvl="1" indent="0" algn="just" rtl="1">
              <a:lnSpc>
                <a:spcPct val="150000"/>
              </a:lnSpc>
              <a:spcBef>
                <a:spcPts val="0"/>
              </a:spcBef>
              <a:buClr>
                <a:srgbClr val="66FFFF"/>
              </a:buClr>
              <a:buNone/>
            </a:pPr>
            <a:r>
              <a:rPr lang="fa-IR" altLang="en-US" sz="2600" b="1" dirty="0" smtClean="0">
                <a:latin typeface="Times New Roman" pitchFamily="18" charset="0"/>
                <a:cs typeface="B Titr" pitchFamily="2" charset="-78"/>
              </a:rPr>
              <a:t>میکروارگانیسم ها و موجودات مهندسی ژنتیک شده قابل ثبتند ( بحث در خصوص تفاوت این دو در ثبت و فقط</a:t>
            </a:r>
            <a:r>
              <a:rPr lang="en-US" altLang="en-US" sz="2600" b="1" dirty="0" smtClean="0">
                <a:latin typeface="Times New Roman" pitchFamily="18" charset="0"/>
                <a:cs typeface="B Titr" pitchFamily="2" charset="-78"/>
              </a:rPr>
              <a:t>GM </a:t>
            </a:r>
            <a:r>
              <a:rPr lang="fa-IR" altLang="en-US" sz="2600" b="1" dirty="0" smtClean="0">
                <a:latin typeface="Times New Roman" pitchFamily="18" charset="0"/>
                <a:cs typeface="B Titr" pitchFamily="2" charset="-78"/>
              </a:rPr>
              <a:t>)</a:t>
            </a:r>
          </a:p>
          <a:p>
            <a:pPr algn="r" rtl="1">
              <a:lnSpc>
                <a:spcPct val="150000"/>
              </a:lnSpc>
              <a:buFont typeface="Wingdings" pitchFamily="2" charset="2"/>
              <a:buChar char="§"/>
            </a:pPr>
            <a:r>
              <a:rPr lang="fa-IR" altLang="en-US" sz="2600" dirty="0" smtClean="0">
                <a:solidFill>
                  <a:srgbClr val="00001A"/>
                </a:solidFill>
                <a:cs typeface="B Titr" pitchFamily="2" charset="-78"/>
              </a:rPr>
              <a:t>میکروارگانیسم ها : جداسازی، دستکاری ژنتیکی شده، تغیر یافته</a:t>
            </a:r>
          </a:p>
          <a:p>
            <a:pPr marL="0" indent="0" algn="r" rtl="1">
              <a:lnSpc>
                <a:spcPct val="150000"/>
              </a:lnSpc>
              <a:buNone/>
            </a:pPr>
            <a:r>
              <a:rPr lang="fa-IR" altLang="en-US" sz="2600" dirty="0" smtClean="0">
                <a:solidFill>
                  <a:srgbClr val="00001A"/>
                </a:solidFill>
                <a:cs typeface="B Titr" pitchFamily="2" charset="-78"/>
              </a:rPr>
              <a:t> </a:t>
            </a:r>
            <a:r>
              <a:rPr lang="fa-IR" altLang="en-US" sz="1900" dirty="0" smtClean="0">
                <a:solidFill>
                  <a:srgbClr val="00001A"/>
                </a:solidFill>
                <a:cs typeface="B Titr" pitchFamily="2" charset="-78"/>
              </a:rPr>
              <a:t>قبل از تاریخ ثبت اظهارنامه (فایلینگ ) در مرجع بین المللی واسپاری گردد.</a:t>
            </a:r>
          </a:p>
          <a:p>
            <a:pPr marL="0" lvl="1" indent="0" algn="just" rtl="1">
              <a:lnSpc>
                <a:spcPct val="150000"/>
              </a:lnSpc>
              <a:spcBef>
                <a:spcPts val="0"/>
              </a:spcBef>
              <a:buClr>
                <a:srgbClr val="66FFFF"/>
              </a:buClr>
              <a:buNone/>
            </a:pPr>
            <a:r>
              <a:rPr lang="fa-IR" altLang="en-US" sz="3000" b="1" dirty="0">
                <a:solidFill>
                  <a:srgbClr val="00B050"/>
                </a:solidFill>
                <a:latin typeface="Times New Roman" pitchFamily="18" charset="0"/>
                <a:cs typeface="B Titr" pitchFamily="2" charset="-78"/>
              </a:rPr>
              <a:t>موضع برزیل :  </a:t>
            </a:r>
            <a:r>
              <a:rPr lang="fa-IR" altLang="en-US" sz="2600" b="1" dirty="0">
                <a:latin typeface="Times New Roman" pitchFamily="18" charset="0"/>
                <a:cs typeface="B Titr" pitchFamily="2" charset="-78"/>
              </a:rPr>
              <a:t>موارد ذیل زمانیکه که در محل طبیعی زندگی خود باشند در قالب ثبت اختراع یا مواد مصرفی قابلیت ثبت ندارند : موجودات زنده طبیعی (کلا یا بخشی از انها)، مواد بیولوژیکی (شامل ژنوم یا جرم لاین یا هر عضو زنده)، مگر اینکه جداسازی شوند (قانون 2005</a:t>
            </a:r>
            <a:r>
              <a:rPr lang="fa-IR" altLang="en-US" sz="2600" b="1" dirty="0" smtClean="0">
                <a:latin typeface="Times New Roman" pitchFamily="18" charset="0"/>
                <a:cs typeface="B Titr" pitchFamily="2" charset="-78"/>
              </a:rPr>
              <a:t>)</a:t>
            </a:r>
            <a:endParaRPr lang="en-US" sz="2600" dirty="0"/>
          </a:p>
          <a:p>
            <a:pPr>
              <a:lnSpc>
                <a:spcPct val="150000"/>
              </a:lnSpc>
            </a:pPr>
            <a:endParaRPr lang="en-US" dirty="0"/>
          </a:p>
        </p:txBody>
      </p:sp>
    </p:spTree>
    <p:extLst>
      <p:ext uri="{BB962C8B-B14F-4D97-AF65-F5344CB8AC3E}">
        <p14:creationId xmlns:p14="http://schemas.microsoft.com/office/powerpoint/2010/main" val="33219685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1560" y="260648"/>
            <a:ext cx="8153400" cy="914400"/>
          </a:xfrm>
        </p:spPr>
        <p:txBody>
          <a:bodyPr>
            <a:normAutofit/>
          </a:bodyPr>
          <a:lstStyle/>
          <a:p>
            <a:pPr algn="ctr" rtl="1" eaLnBrk="1" hangingPunct="1"/>
            <a:r>
              <a:rPr lang="fa-IR" altLang="en-US" sz="3600" dirty="0">
                <a:solidFill>
                  <a:srgbClr val="C00000"/>
                </a:solidFill>
                <a:effectLst>
                  <a:outerShdw blurRad="38100" dist="38100" dir="2700000" algn="tl">
                    <a:srgbClr val="000000">
                      <a:alpha val="43137"/>
                    </a:srgbClr>
                  </a:outerShdw>
                </a:effectLst>
                <a:cs typeface="B Titr" pitchFamily="2" charset="-78"/>
              </a:rPr>
              <a:t>توالی های نوکلئوتیدی</a:t>
            </a:r>
            <a:endParaRPr lang="en-US" altLang="en-US" sz="3600" dirty="0">
              <a:solidFill>
                <a:srgbClr val="C00000"/>
              </a:solidFill>
              <a:effectLst>
                <a:outerShdw blurRad="38100" dist="38100" dir="2700000" algn="tl">
                  <a:srgbClr val="000000">
                    <a:alpha val="43137"/>
                  </a:srgbClr>
                </a:outerShdw>
              </a:effectLst>
              <a:cs typeface="B Titr" pitchFamily="2" charset="-78"/>
            </a:endParaRPr>
          </a:p>
        </p:txBody>
      </p:sp>
      <p:sp>
        <p:nvSpPr>
          <p:cNvPr id="39939" name="Rectangle 3"/>
          <p:cNvSpPr>
            <a:spLocks noGrp="1" noChangeArrowheads="1"/>
          </p:cNvSpPr>
          <p:nvPr>
            <p:ph sz="quarter" idx="1"/>
          </p:nvPr>
        </p:nvSpPr>
        <p:spPr>
          <a:xfrm>
            <a:off x="179512" y="1340768"/>
            <a:ext cx="8568952" cy="4983832"/>
          </a:xfrm>
          <a:extLst>
            <a:ext uri="{91240B29-F687-4F45-9708-019B960494DF}">
              <a14:hiddenLine xmlns:a14="http://schemas.microsoft.com/office/drawing/2010/main" w="9525">
                <a:solidFill>
                  <a:schemeClr val="accent2"/>
                </a:solidFill>
                <a:miter lim="800000"/>
                <a:headEnd/>
                <a:tailEnd/>
              </a14:hiddenLine>
            </a:ext>
          </a:extLst>
        </p:spPr>
        <p:txBody>
          <a:bodyPr>
            <a:normAutofit/>
          </a:bodyPr>
          <a:lstStyle/>
          <a:p>
            <a:pPr algn="r" rtl="1">
              <a:lnSpc>
                <a:spcPct val="150000"/>
              </a:lnSpc>
              <a:spcBef>
                <a:spcPts val="0"/>
              </a:spcBef>
              <a:buFont typeface="Wingdings" pitchFamily="2" charset="2"/>
              <a:buChar char="ü"/>
            </a:pPr>
            <a:r>
              <a:rPr lang="fa-IR" altLang="en-US" sz="2400" dirty="0" smtClean="0">
                <a:cs typeface="B Titr" pitchFamily="2" charset="-78"/>
              </a:rPr>
              <a:t>اسیدهای نوکلئیک : مولکول های شامل </a:t>
            </a:r>
            <a:r>
              <a:rPr lang="en-GB" altLang="en-US" sz="2400" dirty="0" smtClean="0">
                <a:cs typeface="B Titr" pitchFamily="2" charset="-78"/>
              </a:rPr>
              <a:t>A, G, C </a:t>
            </a:r>
            <a:r>
              <a:rPr lang="en-US" altLang="en-US" sz="2400" dirty="0">
                <a:cs typeface="B Titr" pitchFamily="2" charset="-78"/>
              </a:rPr>
              <a:t>,</a:t>
            </a:r>
            <a:r>
              <a:rPr lang="en-GB" altLang="en-US" sz="2400" dirty="0" smtClean="0">
                <a:cs typeface="B Titr" pitchFamily="2" charset="-78"/>
              </a:rPr>
              <a:t>T, U</a:t>
            </a:r>
            <a:r>
              <a:rPr lang="fa-IR" altLang="en-US" sz="2400" dirty="0" smtClean="0">
                <a:cs typeface="B Titr" pitchFamily="2" charset="-78"/>
              </a:rPr>
              <a:t> </a:t>
            </a:r>
            <a:r>
              <a:rPr lang="en-US" altLang="en-US" sz="2400" dirty="0" smtClean="0">
                <a:cs typeface="B Titr" pitchFamily="2" charset="-78"/>
              </a:rPr>
              <a:t>(DNA&amp;RNA)</a:t>
            </a:r>
          </a:p>
          <a:p>
            <a:pPr algn="r" rtl="1">
              <a:lnSpc>
                <a:spcPct val="150000"/>
              </a:lnSpc>
              <a:spcBef>
                <a:spcPts val="0"/>
              </a:spcBef>
              <a:buFont typeface="Wingdings" pitchFamily="2" charset="2"/>
              <a:buChar char="ü"/>
            </a:pPr>
            <a:r>
              <a:rPr lang="fa-IR" altLang="en-US" sz="2400" dirty="0" smtClean="0">
                <a:cs typeface="B Titr" pitchFamily="2" charset="-78"/>
              </a:rPr>
              <a:t>پروتئین های شامل آمینو اسیدهای مختلف </a:t>
            </a:r>
          </a:p>
          <a:p>
            <a:pPr algn="r" rtl="1">
              <a:lnSpc>
                <a:spcPct val="150000"/>
              </a:lnSpc>
              <a:spcBef>
                <a:spcPts val="0"/>
              </a:spcBef>
              <a:buFont typeface="Wingdings" pitchFamily="2" charset="2"/>
              <a:buChar char="ü"/>
            </a:pPr>
            <a:r>
              <a:rPr lang="fa-IR" altLang="en-US" sz="2400" dirty="0" smtClean="0">
                <a:cs typeface="B Titr" pitchFamily="2" charset="-78"/>
              </a:rPr>
              <a:t>چه توالی های </a:t>
            </a:r>
            <a:r>
              <a:rPr lang="en-US" altLang="en-US" sz="2400" dirty="0" smtClean="0">
                <a:cs typeface="B Titr" pitchFamily="2" charset="-78"/>
              </a:rPr>
              <a:t>DNA</a:t>
            </a:r>
            <a:r>
              <a:rPr lang="fa-IR" altLang="en-US" sz="2400" dirty="0" smtClean="0">
                <a:cs typeface="B Titr" pitchFamily="2" charset="-78"/>
              </a:rPr>
              <a:t> قابل ثبت هستند؟</a:t>
            </a:r>
          </a:p>
          <a:p>
            <a:pPr algn="r" rtl="1">
              <a:lnSpc>
                <a:spcPct val="150000"/>
              </a:lnSpc>
              <a:spcBef>
                <a:spcPts val="0"/>
              </a:spcBef>
              <a:buFont typeface="Wingdings" pitchFamily="2" charset="2"/>
              <a:buChar char="ü"/>
            </a:pPr>
            <a:endParaRPr lang="fa-IR" altLang="en-US" sz="2400" dirty="0" smtClean="0">
              <a:cs typeface="B Titr" pitchFamily="2" charset="-78"/>
            </a:endParaRPr>
          </a:p>
          <a:p>
            <a:pPr>
              <a:buFont typeface="Wingdings" pitchFamily="2" charset="2"/>
              <a:buChar char=" "/>
            </a:pPr>
            <a:r>
              <a:rPr lang="de-DE" altLang="en-US" sz="2200" b="1" i="1" dirty="0" smtClean="0">
                <a:latin typeface="Courier New" pitchFamily="49" charset="0"/>
              </a:rPr>
              <a:t>TTT ATT TGT CCT ATT TAA CCT CGT GCT CAT GCT</a:t>
            </a:r>
          </a:p>
          <a:p>
            <a:pPr>
              <a:buFont typeface="Wingdings" pitchFamily="2" charset="2"/>
              <a:buChar char=" "/>
            </a:pPr>
            <a:r>
              <a:rPr lang="de-DE" altLang="en-US" sz="2200" b="1" i="1" dirty="0" smtClean="0">
                <a:solidFill>
                  <a:srgbClr val="FF3300"/>
                </a:solidFill>
                <a:latin typeface="Courier New" pitchFamily="49" charset="0"/>
              </a:rPr>
              <a:t>  phe ile cys pro ile stp pro arg ala his ala</a:t>
            </a:r>
          </a:p>
          <a:p>
            <a:pPr>
              <a:buNone/>
            </a:pPr>
            <a:r>
              <a:rPr lang="de-DE" altLang="en-US" sz="2400" i="1" dirty="0" smtClean="0">
                <a:solidFill>
                  <a:srgbClr val="FF3300"/>
                </a:solidFill>
                <a:latin typeface="Courier New" pitchFamily="49" charset="0"/>
              </a:rPr>
              <a:t> </a:t>
            </a:r>
          </a:p>
          <a:p>
            <a:pPr>
              <a:buNone/>
            </a:pPr>
            <a:r>
              <a:rPr lang="de-DE" altLang="en-US" sz="2800" b="1" dirty="0" smtClean="0">
                <a:solidFill>
                  <a:srgbClr val="0000FF"/>
                </a:solidFill>
                <a:latin typeface="Times New Roman" pitchFamily="18" charset="0"/>
                <a:cs typeface="Times New Roman" pitchFamily="18" charset="0"/>
              </a:rPr>
              <a:t>Claim :  </a:t>
            </a:r>
          </a:p>
          <a:p>
            <a:pPr>
              <a:buNone/>
            </a:pPr>
            <a:r>
              <a:rPr lang="de-DE" altLang="en-US" sz="2800" b="1" dirty="0" smtClean="0">
                <a:solidFill>
                  <a:srgbClr val="0000FF"/>
                </a:solidFill>
                <a:latin typeface="Times New Roman" pitchFamily="18" charset="0"/>
                <a:cs typeface="Times New Roman" pitchFamily="18" charset="0"/>
              </a:rPr>
              <a:t>1.An isolated nucleic acid sequence bearing SEQ ID 1</a:t>
            </a:r>
          </a:p>
          <a:p>
            <a:pPr algn="r" rtl="1">
              <a:lnSpc>
                <a:spcPct val="150000"/>
              </a:lnSpc>
              <a:spcBef>
                <a:spcPts val="0"/>
              </a:spcBef>
              <a:buFont typeface="Wingdings" pitchFamily="2" charset="2"/>
              <a:buChar char="ü"/>
            </a:pPr>
            <a:endParaRPr lang="fa-IR" altLang="en-US" sz="2400" dirty="0" smtClean="0">
              <a:cs typeface="B Titr" pitchFamily="2" charset="-78"/>
            </a:endParaRPr>
          </a:p>
        </p:txBody>
      </p:sp>
    </p:spTree>
    <p:extLst>
      <p:ext uri="{BB962C8B-B14F-4D97-AF65-F5344CB8AC3E}">
        <p14:creationId xmlns:p14="http://schemas.microsoft.com/office/powerpoint/2010/main" val="3745398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560" y="116632"/>
            <a:ext cx="8153400" cy="914400"/>
          </a:xfrm>
        </p:spPr>
        <p:txBody>
          <a:bodyPr/>
          <a:lstStyle/>
          <a:p>
            <a:pPr algn="ctr" rtl="1"/>
            <a:r>
              <a:rPr lang="fa-IR" altLang="en-US" sz="3200" dirty="0" smtClean="0">
                <a:solidFill>
                  <a:srgbClr val="C00000"/>
                </a:solidFill>
                <a:effectLst>
                  <a:outerShdw blurRad="38100" dist="38100" dir="2700000" algn="tl">
                    <a:srgbClr val="000000">
                      <a:alpha val="43137"/>
                    </a:srgbClr>
                  </a:outerShdw>
                </a:effectLst>
                <a:cs typeface="B Titr" pitchFamily="2" charset="-78"/>
              </a:rPr>
              <a:t>توالی های نوکلئوتیدی (مواضع کشورهای مختلف)</a:t>
            </a:r>
            <a:endParaRPr lang="en-US" altLang="en-US" sz="5000" b="1" dirty="0" smtClean="0">
              <a:solidFill>
                <a:schemeClr val="tx1"/>
              </a:solidFill>
            </a:endParaRPr>
          </a:p>
        </p:txBody>
      </p:sp>
      <p:sp>
        <p:nvSpPr>
          <p:cNvPr id="48131" name="Rectangle 3"/>
          <p:cNvSpPr>
            <a:spLocks noGrp="1" noChangeArrowheads="1"/>
          </p:cNvSpPr>
          <p:nvPr>
            <p:ph sz="quarter" idx="1"/>
          </p:nvPr>
        </p:nvSpPr>
        <p:spPr>
          <a:xfrm>
            <a:off x="0" y="980728"/>
            <a:ext cx="9036496" cy="5705822"/>
          </a:xfrm>
          <a:extLst>
            <a:ext uri="{91240B29-F687-4F45-9708-019B960494DF}">
              <a14:hiddenLine xmlns:a14="http://schemas.microsoft.com/office/drawing/2010/main" w="9525">
                <a:solidFill>
                  <a:schemeClr val="accent2"/>
                </a:solidFill>
                <a:miter lim="800000"/>
                <a:headEnd/>
                <a:tailEnd/>
              </a14:hiddenLine>
            </a:ext>
          </a:extLst>
        </p:spPr>
        <p:txBody>
          <a:bodyPr>
            <a:noAutofit/>
          </a:bodyPr>
          <a:lstStyle/>
          <a:p>
            <a:pPr marL="0" indent="0" algn="r" rtl="1">
              <a:lnSpc>
                <a:spcPct val="150000"/>
              </a:lnSpc>
              <a:spcBef>
                <a:spcPts val="0"/>
              </a:spcBef>
              <a:buNone/>
            </a:pPr>
            <a:r>
              <a:rPr lang="fa-IR" altLang="en-US" sz="2800" b="1" dirty="0" smtClean="0">
                <a:solidFill>
                  <a:srgbClr val="00B050"/>
                </a:solidFill>
                <a:effectLst>
                  <a:outerShdw blurRad="38100" dist="38100" dir="2700000" algn="tl">
                    <a:srgbClr val="000000">
                      <a:alpha val="43137"/>
                    </a:srgbClr>
                  </a:outerShdw>
                </a:effectLst>
                <a:cs typeface="B Titr" pitchFamily="2" charset="-78"/>
              </a:rPr>
              <a:t>موضع اروپا : </a:t>
            </a:r>
            <a:r>
              <a:rPr lang="en-US" altLang="en-US" sz="2000" dirty="0" smtClean="0">
                <a:cs typeface="B Titr" pitchFamily="2" charset="-78"/>
              </a:rPr>
              <a:t>DNA</a:t>
            </a:r>
            <a:r>
              <a:rPr lang="fa-IR" altLang="en-US" sz="2000" dirty="0" smtClean="0">
                <a:cs typeface="B Titr" pitchFamily="2" charset="-78"/>
              </a:rPr>
              <a:t> جداسازی شده به عنوان یک ماده شیمیایی قابل ثبت است.</a:t>
            </a:r>
          </a:p>
          <a:p>
            <a:pPr marL="0" indent="0" algn="r" rtl="1">
              <a:lnSpc>
                <a:spcPct val="150000"/>
              </a:lnSpc>
              <a:spcBef>
                <a:spcPts val="0"/>
              </a:spcBef>
              <a:buNone/>
            </a:pPr>
            <a:r>
              <a:rPr lang="fa-IR" altLang="en-US" sz="2800" b="1" dirty="0" smtClean="0">
                <a:solidFill>
                  <a:srgbClr val="00B050"/>
                </a:solidFill>
                <a:effectLst>
                  <a:outerShdw blurRad="38100" dist="38100" dir="2700000" algn="tl">
                    <a:srgbClr val="000000">
                      <a:alpha val="43137"/>
                    </a:srgbClr>
                  </a:outerShdw>
                </a:effectLst>
                <a:cs typeface="B Titr" pitchFamily="2" charset="-78"/>
              </a:rPr>
              <a:t>موضع امریکا : </a:t>
            </a:r>
            <a:r>
              <a:rPr lang="en-US" altLang="en-US" sz="2000" dirty="0" smtClean="0">
                <a:cs typeface="B Titr" pitchFamily="2" charset="-78"/>
              </a:rPr>
              <a:t>DNA</a:t>
            </a:r>
            <a:r>
              <a:rPr lang="fa-IR" altLang="en-US" sz="2000" dirty="0" smtClean="0">
                <a:cs typeface="B Titr" pitchFamily="2" charset="-78"/>
              </a:rPr>
              <a:t> جداسازی و خالص شده، مولکول </a:t>
            </a:r>
            <a:r>
              <a:rPr lang="en-US" altLang="en-US" sz="2000" dirty="0" smtClean="0">
                <a:cs typeface="B Titr" pitchFamily="2" charset="-78"/>
              </a:rPr>
              <a:t>RNA </a:t>
            </a:r>
            <a:r>
              <a:rPr lang="fa-IR" altLang="en-US" sz="2000" dirty="0" smtClean="0">
                <a:cs typeface="B Titr" pitchFamily="2" charset="-78"/>
              </a:rPr>
              <a:t> یا مولکول های آمینو اسید در قالب ترکیبات شیمیایی قابل ثبت هستند. </a:t>
            </a:r>
          </a:p>
          <a:p>
            <a:pPr algn="r" rtl="1">
              <a:lnSpc>
                <a:spcPct val="150000"/>
              </a:lnSpc>
              <a:spcBef>
                <a:spcPts val="0"/>
              </a:spcBef>
              <a:buFont typeface="Wingdings" pitchFamily="2" charset="2"/>
              <a:buChar char="ü"/>
            </a:pPr>
            <a:r>
              <a:rPr lang="fa-IR" altLang="en-US" sz="2000" dirty="0" smtClean="0">
                <a:cs typeface="B Titr" pitchFamily="2" charset="-78"/>
              </a:rPr>
              <a:t>کل توالی ژنی یک موجود قابل ثبت است. </a:t>
            </a:r>
          </a:p>
          <a:p>
            <a:pPr algn="r" rtl="1">
              <a:lnSpc>
                <a:spcPct val="150000"/>
              </a:lnSpc>
              <a:spcBef>
                <a:spcPts val="0"/>
              </a:spcBef>
              <a:buFont typeface="Wingdings" pitchFamily="2" charset="2"/>
              <a:buChar char="ü"/>
            </a:pPr>
            <a:r>
              <a:rPr lang="fa-IR" altLang="en-US" sz="2000" dirty="0" smtClean="0">
                <a:cs typeface="B Titr" pitchFamily="2" charset="-78"/>
              </a:rPr>
              <a:t>کل توالی یک آمینو اسید قابل ثبت است لکن اگر بخشی از آن باشد به شرط اینکه کاربردآن برای تشخیص یک بیماری مشخص شود قابل ثبت است.</a:t>
            </a:r>
          </a:p>
          <a:p>
            <a:pPr algn="r" rtl="1">
              <a:lnSpc>
                <a:spcPct val="150000"/>
              </a:lnSpc>
              <a:spcBef>
                <a:spcPts val="0"/>
              </a:spcBef>
              <a:buFont typeface="Wingdings" pitchFamily="2" charset="2"/>
              <a:buChar char="ü"/>
            </a:pPr>
            <a:r>
              <a:rPr lang="fa-IR" altLang="en-US" sz="2000" dirty="0" smtClean="0">
                <a:solidFill>
                  <a:srgbClr val="FF0000"/>
                </a:solidFill>
                <a:cs typeface="B Titr" pitchFamily="2" charset="-78"/>
              </a:rPr>
              <a:t>توالی باید از محیط طبیعی خود جداسازی و خالص سازی شود. توالی خالی بدون اعلام کاربرد مشخص قابل ثبت نیست.</a:t>
            </a:r>
          </a:p>
          <a:p>
            <a:pPr algn="just" rtl="1" eaLnBrk="1" hangingPunct="1">
              <a:lnSpc>
                <a:spcPct val="150000"/>
              </a:lnSpc>
              <a:buClr>
                <a:schemeClr val="tx1"/>
              </a:buClr>
              <a:buSzTx/>
              <a:buFont typeface="Wingdings" pitchFamily="2" charset="2"/>
              <a:buChar char="ü"/>
            </a:pPr>
            <a:r>
              <a:rPr lang="fa-IR" altLang="en-US" sz="2800" b="1" dirty="0">
                <a:solidFill>
                  <a:srgbClr val="00B050"/>
                </a:solidFill>
                <a:effectLst>
                  <a:outerShdw blurRad="38100" dist="38100" dir="2700000" algn="tl">
                    <a:srgbClr val="000000">
                      <a:alpha val="43137"/>
                    </a:srgbClr>
                  </a:outerShdw>
                </a:effectLst>
                <a:cs typeface="B Titr" pitchFamily="2" charset="-78"/>
              </a:rPr>
              <a:t>موضع هند : </a:t>
            </a:r>
            <a:r>
              <a:rPr lang="fa-IR" altLang="en-US" sz="2000" dirty="0">
                <a:cs typeface="B Titr" pitchFamily="2" charset="-78"/>
              </a:rPr>
              <a:t>نظام پتنت محصول به تازگی تدوین شده است. لذا پتنت های کمی برای توالی های نوکلئوتیدی اعطا شده است.</a:t>
            </a:r>
          </a:p>
          <a:p>
            <a:pPr algn="just" rtl="1" eaLnBrk="1" hangingPunct="1">
              <a:lnSpc>
                <a:spcPct val="150000"/>
              </a:lnSpc>
              <a:buClr>
                <a:schemeClr val="tx1"/>
              </a:buClr>
              <a:buSzTx/>
              <a:buFont typeface="Wingdings" pitchFamily="2" charset="2"/>
              <a:buChar char="ü"/>
            </a:pPr>
            <a:r>
              <a:rPr lang="fa-IR" altLang="en-US" sz="2000" dirty="0">
                <a:cs typeface="B Titr" pitchFamily="2" charset="-78"/>
              </a:rPr>
              <a:t>برای ثبت </a:t>
            </a:r>
            <a:r>
              <a:rPr lang="fa-IR" altLang="en-US" sz="2000" dirty="0" smtClean="0">
                <a:cs typeface="B Titr" pitchFamily="2" charset="-78"/>
              </a:rPr>
              <a:t>پتنت </a:t>
            </a:r>
            <a:r>
              <a:rPr lang="fa-IR" altLang="en-US" sz="2000" dirty="0">
                <a:cs typeface="B Titr" pitchFamily="2" charset="-78"/>
              </a:rPr>
              <a:t>باید توالی نوکلئوتیدی از محیط طبیعی خود جداسازی شده و اعلام کاربری گردد.</a:t>
            </a:r>
            <a:endParaRPr lang="en-US" altLang="en-US" sz="2000" dirty="0">
              <a:cs typeface="B Titr" pitchFamily="2" charset="-78"/>
            </a:endParaRPr>
          </a:p>
        </p:txBody>
      </p:sp>
    </p:spTree>
    <p:extLst>
      <p:ext uri="{BB962C8B-B14F-4D97-AF65-F5344CB8AC3E}">
        <p14:creationId xmlns:p14="http://schemas.microsoft.com/office/powerpoint/2010/main" val="29134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904" y="188640"/>
            <a:ext cx="6532542" cy="576064"/>
          </a:xfrm>
          <a:extLst/>
        </p:spPr>
        <p:txBody>
          <a:bodyPr>
            <a:noAutofit/>
          </a:bodyPr>
          <a:lstStyle/>
          <a:p>
            <a:pPr algn="ctr" rtl="1">
              <a:defRPr/>
            </a:pPr>
            <a:r>
              <a:rPr lang="fa-IR" sz="4400" b="1" dirty="0" smtClean="0">
                <a:ln w="9000" cmpd="sng">
                  <a:solidFill>
                    <a:schemeClr val="accent4">
                      <a:shade val="50000"/>
                      <a:satMod val="120000"/>
                    </a:schemeClr>
                  </a:solidFill>
                  <a:prstDash val="solid"/>
                </a:ln>
                <a:latin typeface="Times New Roman" pitchFamily="18" charset="0"/>
                <a:cs typeface="B Titr" pitchFamily="2" charset="-78"/>
              </a:rPr>
              <a:t>مثال : موارد </a:t>
            </a:r>
            <a:r>
              <a:rPr lang="fa-IR" sz="4400" b="1" dirty="0">
                <a:ln w="9000" cmpd="sng">
                  <a:solidFill>
                    <a:schemeClr val="accent4">
                      <a:shade val="50000"/>
                      <a:satMod val="120000"/>
                    </a:schemeClr>
                  </a:solidFill>
                  <a:prstDash val="solid"/>
                </a:ln>
                <a:latin typeface="Times New Roman" pitchFamily="18" charset="0"/>
                <a:cs typeface="B Titr" pitchFamily="2" charset="-78"/>
              </a:rPr>
              <a:t>قابل ثبت در برزیل</a:t>
            </a:r>
            <a:endParaRPr lang="en-US" sz="4400" b="1"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47154"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8959B18-E47D-4497-9306-A9F2BBA1E955}" type="slidenum">
              <a:rPr lang="ar-SA" altLang="en-US" smtClean="0">
                <a:solidFill>
                  <a:schemeClr val="bg1"/>
                </a:solidFill>
                <a:latin typeface="Trebuchet MS" pitchFamily="34" charset="0"/>
                <a:cs typeface="B Titr" pitchFamily="2" charset="-78"/>
              </a:rPr>
              <a:pPr eaLnBrk="1" hangingPunct="1"/>
              <a:t>73</a:t>
            </a:fld>
            <a:endParaRPr lang="ar-SA" altLang="en-US" smtClean="0">
              <a:solidFill>
                <a:schemeClr val="bg1"/>
              </a:solidFill>
              <a:latin typeface="Trebuchet MS" pitchFamily="34" charset="0"/>
              <a:cs typeface="B Titr" pitchFamily="2" charset="-78"/>
            </a:endParaRPr>
          </a:p>
        </p:txBody>
      </p:sp>
      <p:graphicFrame>
        <p:nvGraphicFramePr>
          <p:cNvPr id="4" name="Group 7"/>
          <p:cNvGraphicFramePr>
            <a:graphicFrameLocks noGrp="1"/>
          </p:cNvGraphicFramePr>
          <p:nvPr>
            <p:extLst>
              <p:ext uri="{D42A27DB-BD31-4B8C-83A1-F6EECF244321}">
                <p14:modId xmlns:p14="http://schemas.microsoft.com/office/powerpoint/2010/main" val="3210465452"/>
              </p:ext>
            </p:extLst>
          </p:nvPr>
        </p:nvGraphicFramePr>
        <p:xfrm>
          <a:off x="395288" y="908716"/>
          <a:ext cx="8353176" cy="5328573"/>
        </p:xfrm>
        <a:graphic>
          <a:graphicData uri="http://schemas.openxmlformats.org/drawingml/2006/table">
            <a:tbl>
              <a:tblPr/>
              <a:tblGrid>
                <a:gridCol w="7869659">
                  <a:extLst>
                    <a:ext uri="{9D8B030D-6E8A-4147-A177-3AD203B41FA5}">
                      <a16:colId xmlns:a16="http://schemas.microsoft.com/office/drawing/2014/main" val="20000"/>
                    </a:ext>
                  </a:extLst>
                </a:gridCol>
                <a:gridCol w="483517">
                  <a:extLst>
                    <a:ext uri="{9D8B030D-6E8A-4147-A177-3AD203B41FA5}">
                      <a16:colId xmlns:a16="http://schemas.microsoft.com/office/drawing/2014/main" val="20001"/>
                    </a:ext>
                  </a:extLst>
                </a:gridCol>
              </a:tblGrid>
              <a:tr h="429897">
                <a:tc gridSpan="2">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rgbClr val="FFFFFF"/>
                          </a:solidFill>
                          <a:effectLst/>
                          <a:latin typeface="Times New Roman" pitchFamily="18" charset="0"/>
                          <a:ea typeface="ヒラギノ角ゴ ProN W3" pitchFamily="-84" charset="-128"/>
                          <a:cs typeface="Times New Roman" pitchFamily="18" charset="0"/>
                          <a:sym typeface="Arial Narrow" pitchFamily="34" charset="0"/>
                        </a:rPr>
                        <a:t>Patentability of Biotechnology Inventions</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25194"/>
                    </a:solidFill>
                  </a:tcPr>
                </a:tc>
                <a:tc hMerge="1">
                  <a:txBody>
                    <a:bodyPr/>
                    <a:lstStyle/>
                    <a:p>
                      <a:endParaRPr lang="en-US"/>
                    </a:p>
                  </a:txBody>
                  <a:tcPr/>
                </a:tc>
                <a:extLst>
                  <a:ext uri="{0D108BD9-81ED-4DB2-BD59-A6C34878D82A}">
                    <a16:rowId xmlns:a16="http://schemas.microsoft.com/office/drawing/2014/main" val="10000"/>
                  </a:ext>
                </a:extLst>
              </a:tr>
              <a:tr h="405962">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Compound X isolated from nature (gene, protein, antibody </a:t>
                      </a:r>
                      <a:r>
                        <a:rPr kumimoji="0" lang="en-US" sz="1600" b="1" i="0" u="none" strike="noStrike" cap="none" normalizeH="0" baseline="0" dirty="0" err="1"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etc</a:t>
                      </a: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smtClean="0">
                        <a:ln>
                          <a:noFill/>
                        </a:ln>
                        <a:solidFill>
                          <a:srgbClr val="FFFFFF"/>
                        </a:solidFill>
                        <a:effectLst/>
                        <a:latin typeface="Calibri Bold" pitchFamily="-84" charset="0"/>
                        <a:ea typeface="ヒラギノ角ゴ ProN W6" pitchFamily="-84" charset="-128"/>
                        <a:sym typeface="Calibri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405962">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Modified DNA, RNA, gene, protein, antibody, vector, etc.</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smtClean="0">
                        <a:ln>
                          <a:noFill/>
                        </a:ln>
                        <a:solidFill>
                          <a:srgbClr val="FFFFFF"/>
                        </a:solidFill>
                        <a:effectLst/>
                        <a:latin typeface="Calibri Bold" pitchFamily="-84" charset="0"/>
                        <a:ea typeface="ヒラギノ角ゴ ProN W6" pitchFamily="-84" charset="-128"/>
                        <a:sym typeface="Calibri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433094">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Vaccines, medicaments, formulations comprising natural compounds</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smtClean="0">
                        <a:ln>
                          <a:noFill/>
                        </a:ln>
                        <a:solidFill>
                          <a:srgbClr val="FFFFFF"/>
                        </a:solidFill>
                        <a:effectLst/>
                        <a:latin typeface="Calibri Bold" pitchFamily="-84" charset="0"/>
                        <a:ea typeface="ヒラギノ角ゴ ProN W6" pitchFamily="-84" charset="-128"/>
                        <a:sym typeface="Calibri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405962">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Natural biological processes</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smtClean="0">
                        <a:ln>
                          <a:noFill/>
                        </a:ln>
                        <a:solidFill>
                          <a:srgbClr val="FFFFFF"/>
                        </a:solidFill>
                        <a:effectLst/>
                        <a:latin typeface="Calibri Bold" pitchFamily="-84" charset="0"/>
                        <a:ea typeface="ヒラギノ角ゴ ProN W6" pitchFamily="-84" charset="-128"/>
                        <a:sym typeface="Calibri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405962">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Processes to isolate, modify and synthesize natural substances</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smtClean="0">
                        <a:ln>
                          <a:noFill/>
                        </a:ln>
                        <a:solidFill>
                          <a:srgbClr val="FFFFFF"/>
                        </a:solidFill>
                        <a:effectLst/>
                        <a:latin typeface="Calibri Bold" pitchFamily="-84" charset="0"/>
                        <a:ea typeface="ヒラギノ角ゴ ProN W6" pitchFamily="-84" charset="-128"/>
                        <a:sym typeface="Calibri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5"/>
                  </a:ext>
                </a:extLst>
              </a:tr>
              <a:tr h="405962">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Use of gene, protein or compound X isolated from nature (non-therapeutic)</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dirty="0" smtClean="0">
                        <a:ln>
                          <a:noFill/>
                        </a:ln>
                        <a:solidFill>
                          <a:srgbClr val="FFFFFF"/>
                        </a:solidFill>
                        <a:effectLst/>
                        <a:latin typeface="Calibri Bold" pitchFamily="-84" charset="0"/>
                        <a:ea typeface="ヒラギノ角ゴ ProN W6" pitchFamily="-84" charset="-128"/>
                        <a:sym typeface="Calibri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6"/>
                  </a:ext>
                </a:extLst>
              </a:tr>
              <a:tr h="405962">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Modified microorganisms/ microorganism cells</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smtClean="0">
                        <a:ln>
                          <a:noFill/>
                        </a:ln>
                        <a:solidFill>
                          <a:srgbClr val="FFFFFF"/>
                        </a:solidFill>
                        <a:effectLst/>
                        <a:latin typeface="Calibri Bold" pitchFamily="-84" charset="0"/>
                        <a:ea typeface="ヒラギノ角ゴ ProN W6" pitchFamily="-84" charset="-128"/>
                        <a:sym typeface="Calibri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7"/>
                  </a:ext>
                </a:extLst>
              </a:tr>
              <a:tr h="405962">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Modified animals/plants or their cells</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smtClean="0">
                        <a:ln>
                          <a:noFill/>
                        </a:ln>
                        <a:solidFill>
                          <a:srgbClr val="FFFFFF"/>
                        </a:solidFill>
                        <a:effectLst/>
                        <a:latin typeface="Calibri Bold" pitchFamily="-84" charset="0"/>
                        <a:ea typeface="ヒラギノ角ゴ ProN W6" pitchFamily="-84" charset="-128"/>
                        <a:sym typeface="Calibri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8"/>
                  </a:ext>
                </a:extLst>
              </a:tr>
              <a:tr h="405962">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Processes of modifying and producing  microorganisms</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smtClean="0">
                        <a:ln>
                          <a:noFill/>
                        </a:ln>
                        <a:solidFill>
                          <a:schemeClr val="tx1"/>
                        </a:solidFill>
                        <a:effectLst/>
                        <a:latin typeface="Candara Bold" pitchFamily="-84" charset="0"/>
                        <a:ea typeface="ヒラギノ角ゴ ProN W6" pitchFamily="-84" charset="-128"/>
                        <a:sym typeface="Candara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9"/>
                  </a:ext>
                </a:extLst>
              </a:tr>
              <a:tr h="405962">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Processes of modifying and producing plants and animals</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smtClean="0">
                        <a:ln>
                          <a:noFill/>
                        </a:ln>
                        <a:solidFill>
                          <a:srgbClr val="FFC000"/>
                        </a:solidFill>
                        <a:effectLst/>
                        <a:latin typeface="Candara Bold" pitchFamily="-84" charset="0"/>
                        <a:ea typeface="ヒラギノ角ゴ ProN W6" pitchFamily="-84" charset="-128"/>
                        <a:sym typeface="Candara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10"/>
                  </a:ext>
                </a:extLst>
              </a:tr>
              <a:tr h="405962">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Surgical, therapeutic, diagnostic methods </a:t>
                      </a:r>
                      <a:r>
                        <a:rPr kumimoji="0" lang="en-US" sz="1600" b="1" i="0" u="none" strike="noStrike" cap="none" normalizeH="0" baseline="0" dirty="0" err="1"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applic</a:t>
                      </a: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 to the human body or animals </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smtClean="0">
                        <a:ln>
                          <a:noFill/>
                        </a:ln>
                        <a:solidFill>
                          <a:srgbClr val="FFFFFF"/>
                        </a:solidFill>
                        <a:effectLst/>
                        <a:latin typeface="Calibri Bold" pitchFamily="-84" charset="0"/>
                        <a:ea typeface="ヒラギノ角ゴ ProN W6" pitchFamily="-84" charset="-128"/>
                        <a:sym typeface="Calibri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11"/>
                  </a:ext>
                </a:extLst>
              </a:tr>
              <a:tr h="405962">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r>
                        <a:rPr kumimoji="0" lang="en-US" sz="1600" b="1" i="0" u="none" strike="noStrike" cap="none" normalizeH="0" baseline="0" dirty="0" smtClean="0">
                          <a:ln>
                            <a:noFill/>
                          </a:ln>
                          <a:solidFill>
                            <a:schemeClr val="tx1"/>
                          </a:solidFill>
                          <a:effectLst/>
                          <a:latin typeface="Times New Roman" pitchFamily="18" charset="0"/>
                          <a:ea typeface="ヒラギノ角ゴ ProN W3" pitchFamily="-84" charset="-128"/>
                          <a:cs typeface="Times New Roman" pitchFamily="18" charset="0"/>
                          <a:sym typeface="Arial Narrow" pitchFamily="34" charset="0"/>
                        </a:rPr>
                        <a:t>First  and second medical use – Swiss-type claim</a:t>
                      </a: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Narrow" pitchFamily="34" charset="0"/>
                        <a:buNone/>
                        <a:tabLst>
                          <a:tab pos="914400" algn="l"/>
                        </a:tabLst>
                      </a:pPr>
                      <a:endParaRPr kumimoji="0" lang="en-US" sz="1600" b="0" i="0" u="none" strike="noStrike" cap="none" normalizeH="0" baseline="0" dirty="0" smtClean="0">
                        <a:ln>
                          <a:noFill/>
                        </a:ln>
                        <a:solidFill>
                          <a:srgbClr val="FFFFFF"/>
                        </a:solidFill>
                        <a:effectLst/>
                        <a:latin typeface="Calibri Bold" pitchFamily="-84" charset="0"/>
                        <a:ea typeface="ヒラギノ角ゴ ProN W6" pitchFamily="-84" charset="-128"/>
                        <a:sym typeface="Calibri Bold" pitchFamily="-84" charset="0"/>
                      </a:endParaRPr>
                    </a:p>
                  </a:txBody>
                  <a:tcPr marL="38099" marR="38099" marT="38109" marB="381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12"/>
                  </a:ext>
                </a:extLst>
              </a:tr>
            </a:tbl>
          </a:graphicData>
        </a:graphic>
      </p:graphicFrame>
      <p:sp>
        <p:nvSpPr>
          <p:cNvPr id="47150" name="Rectangle 98"/>
          <p:cNvSpPr>
            <a:spLocks/>
          </p:cNvSpPr>
          <p:nvPr/>
        </p:nvSpPr>
        <p:spPr bwMode="auto">
          <a:xfrm>
            <a:off x="492125" y="6237288"/>
            <a:ext cx="8166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38100" tIns="38100" rIns="38100" bIns="38100"/>
          <a:lstStyle/>
          <a:p>
            <a:pPr>
              <a:spcBef>
                <a:spcPts val="375"/>
              </a:spcBef>
            </a:pPr>
            <a:r>
              <a:rPr lang="en-US" altLang="en-US" sz="1600">
                <a:latin typeface="Candara" pitchFamily="34" charset="0"/>
                <a:ea typeface="MS PGothic" pitchFamily="34" charset="-128"/>
                <a:sym typeface="Candara" pitchFamily="34" charset="0"/>
              </a:rPr>
              <a:t>               </a:t>
            </a:r>
            <a:r>
              <a:rPr lang="en-US" altLang="en-US" sz="1600">
                <a:latin typeface="Arial Narrow" pitchFamily="34" charset="0"/>
                <a:ea typeface="MS PGothic" pitchFamily="34" charset="-128"/>
                <a:sym typeface="Arial Narrow" pitchFamily="34" charset="0"/>
              </a:rPr>
              <a:t>Allowed                                 Allowed with restrictions                Not allowed</a:t>
            </a:r>
          </a:p>
        </p:txBody>
      </p:sp>
      <p:sp>
        <p:nvSpPr>
          <p:cNvPr id="47151" name="Rectangle 99"/>
          <p:cNvSpPr>
            <a:spLocks/>
          </p:cNvSpPr>
          <p:nvPr/>
        </p:nvSpPr>
        <p:spPr bwMode="auto">
          <a:xfrm>
            <a:off x="847725" y="6270625"/>
            <a:ext cx="241300" cy="228600"/>
          </a:xfrm>
          <a:prstGeom prst="rect">
            <a:avLst/>
          </a:prstGeom>
          <a:solidFill>
            <a:srgbClr val="00B050"/>
          </a:solidFill>
          <a:ln w="25400">
            <a:solidFill>
              <a:schemeClr val="tx1"/>
            </a:solidFill>
            <a:round/>
            <a:headEnd/>
            <a:tailEnd/>
          </a:ln>
        </p:spPr>
        <p:txBody>
          <a:bodyPr lIns="0" tIns="0" rIns="0" bIns="0"/>
          <a:lstStyle/>
          <a:p>
            <a:pPr algn="ctr"/>
            <a:endParaRPr lang="en-US" altLang="en-US"/>
          </a:p>
        </p:txBody>
      </p:sp>
      <p:sp>
        <p:nvSpPr>
          <p:cNvPr id="47152" name="Rectangle 100"/>
          <p:cNvSpPr>
            <a:spLocks/>
          </p:cNvSpPr>
          <p:nvPr/>
        </p:nvSpPr>
        <p:spPr bwMode="auto">
          <a:xfrm>
            <a:off x="2843213" y="6281738"/>
            <a:ext cx="241300" cy="228600"/>
          </a:xfrm>
          <a:prstGeom prst="rect">
            <a:avLst/>
          </a:prstGeom>
          <a:solidFill>
            <a:srgbClr val="FDDF03"/>
          </a:solidFill>
          <a:ln w="25400">
            <a:solidFill>
              <a:schemeClr val="tx1"/>
            </a:solidFill>
            <a:round/>
            <a:headEnd/>
            <a:tailEnd/>
          </a:ln>
        </p:spPr>
        <p:txBody>
          <a:bodyPr lIns="0" tIns="0" rIns="0" bIns="0"/>
          <a:lstStyle/>
          <a:p>
            <a:pPr algn="ctr"/>
            <a:endParaRPr lang="en-US" altLang="en-US"/>
          </a:p>
        </p:txBody>
      </p:sp>
      <p:sp>
        <p:nvSpPr>
          <p:cNvPr id="47153" name="Rectangle 101"/>
          <p:cNvSpPr>
            <a:spLocks/>
          </p:cNvSpPr>
          <p:nvPr/>
        </p:nvSpPr>
        <p:spPr bwMode="auto">
          <a:xfrm>
            <a:off x="5435600" y="6275388"/>
            <a:ext cx="241300" cy="228600"/>
          </a:xfrm>
          <a:prstGeom prst="rect">
            <a:avLst/>
          </a:prstGeom>
          <a:solidFill>
            <a:srgbClr val="FF0000"/>
          </a:solidFill>
          <a:ln w="25400">
            <a:solidFill>
              <a:schemeClr val="tx1"/>
            </a:solidFill>
            <a:round/>
            <a:headEnd/>
            <a:tailEnd/>
          </a:ln>
        </p:spPr>
        <p:txBody>
          <a:bodyPr lIns="0" tIns="0" rIns="0" bIns="0"/>
          <a:lstStyle/>
          <a:p>
            <a:pPr algn="ctr"/>
            <a:endParaRPr lang="en-US"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696744" cy="634082"/>
          </a:xfrm>
          <a:extLst/>
        </p:spPr>
        <p:txBody>
          <a:bodyPr>
            <a:noAutofit/>
          </a:bodyPr>
          <a:lstStyle/>
          <a:p>
            <a:pPr algn="ctr" rtl="1">
              <a:defRPr/>
            </a:pPr>
            <a:r>
              <a:rPr lang="fa-IR" sz="4400" b="1" dirty="0">
                <a:ln w="9000" cmpd="sng">
                  <a:solidFill>
                    <a:schemeClr val="accent4">
                      <a:shade val="50000"/>
                      <a:satMod val="120000"/>
                    </a:schemeClr>
                  </a:solidFill>
                  <a:prstDash val="solid"/>
                </a:ln>
                <a:latin typeface="Times New Roman" pitchFamily="18" charset="0"/>
                <a:cs typeface="B Titr" pitchFamily="2" charset="-78"/>
              </a:rPr>
              <a:t>نمونه : قوانین خاص برزیل </a:t>
            </a:r>
            <a:endParaRPr lang="en-US" sz="4400" b="1" dirty="0">
              <a:ln w="9000" cmpd="sng">
                <a:solidFill>
                  <a:schemeClr val="accent4">
                    <a:shade val="50000"/>
                    <a:satMod val="120000"/>
                  </a:schemeClr>
                </a:solidFill>
                <a:prstDash val="solid"/>
              </a:ln>
              <a:latin typeface="Times New Roman" pitchFamily="18" charset="0"/>
              <a:cs typeface="B Titr" pitchFamily="2" charset="-78"/>
            </a:endParaRPr>
          </a:p>
        </p:txBody>
      </p:sp>
      <p:sp>
        <p:nvSpPr>
          <p:cNvPr id="48130" name="Content Placeholder 2"/>
          <p:cNvSpPr>
            <a:spLocks noGrp="1"/>
          </p:cNvSpPr>
          <p:nvPr>
            <p:ph sz="quarter" idx="1"/>
          </p:nvPr>
        </p:nvSpPr>
        <p:spPr>
          <a:xfrm>
            <a:off x="107950" y="1124744"/>
            <a:ext cx="8712200" cy="5472906"/>
          </a:xfrm>
        </p:spPr>
        <p:txBody>
          <a:bodyPr>
            <a:noAutofit/>
          </a:bodyPr>
          <a:lstStyle/>
          <a:p>
            <a:r>
              <a:rPr lang="ja-JP" altLang="en-US" sz="2400" i="1" dirty="0" smtClean="0">
                <a:latin typeface="Arial" pitchFamily="34" charset="0"/>
                <a:ea typeface="MS PGothic" pitchFamily="34" charset="-128"/>
                <a:cs typeface="Arial" pitchFamily="34" charset="0"/>
                <a:sym typeface="Arial Narrow" pitchFamily="34" charset="0"/>
              </a:rPr>
              <a:t>“</a:t>
            </a:r>
            <a:r>
              <a:rPr lang="en-US" altLang="ja-JP" sz="2400" i="1" dirty="0" smtClean="0">
                <a:latin typeface="Arial Narrow" pitchFamily="34" charset="0"/>
                <a:cs typeface="Meiryo" pitchFamily="34" charset="-128"/>
                <a:sym typeface="Arial Narrow" pitchFamily="34" charset="0"/>
              </a:rPr>
              <a:t>The grant of patents to pharmaceutical products and processes </a:t>
            </a:r>
            <a:r>
              <a:rPr lang="en-US" altLang="ja-JP" sz="2400" b="1" i="1" u="sng" dirty="0" smtClean="0">
                <a:solidFill>
                  <a:srgbClr val="00B050"/>
                </a:solidFill>
                <a:latin typeface="Arial Narrow" pitchFamily="34" charset="0"/>
                <a:cs typeface="Meiryo" pitchFamily="34" charset="-128"/>
                <a:sym typeface="Arial Narrow" pitchFamily="34" charset="0"/>
              </a:rPr>
              <a:t>will</a:t>
            </a:r>
            <a:r>
              <a:rPr lang="en-US" altLang="ja-JP" sz="2400" b="1" i="1" dirty="0" smtClean="0">
                <a:solidFill>
                  <a:srgbClr val="00B050"/>
                </a:solidFill>
                <a:latin typeface="Arial Narrow" pitchFamily="34" charset="0"/>
                <a:cs typeface="Meiryo" pitchFamily="34" charset="-128"/>
                <a:sym typeface="Arial Narrow" pitchFamily="34" charset="0"/>
              </a:rPr>
              <a:t> </a:t>
            </a:r>
            <a:r>
              <a:rPr lang="en-US" altLang="ja-JP" sz="2400" b="1" i="1" u="sng" dirty="0" smtClean="0">
                <a:solidFill>
                  <a:srgbClr val="00B050"/>
                </a:solidFill>
                <a:latin typeface="Arial Narrow" pitchFamily="34" charset="0"/>
                <a:cs typeface="Meiryo" pitchFamily="34" charset="-128"/>
                <a:sym typeface="Arial Narrow" pitchFamily="34" charset="0"/>
              </a:rPr>
              <a:t>depend on the previous approval</a:t>
            </a:r>
            <a:r>
              <a:rPr lang="en-US" altLang="ja-JP" sz="2400" i="1" dirty="0" smtClean="0">
                <a:latin typeface="Arial Narrow" pitchFamily="34" charset="0"/>
                <a:cs typeface="Meiryo" pitchFamily="34" charset="-128"/>
                <a:sym typeface="Arial Narrow" pitchFamily="34" charset="0"/>
              </a:rPr>
              <a:t> of the National Health Surveillance Agency (ANVISA).</a:t>
            </a:r>
            <a:r>
              <a:rPr lang="ja-JP" altLang="en-US" sz="2400" i="1" dirty="0" smtClean="0">
                <a:latin typeface="Arial" pitchFamily="34" charset="0"/>
                <a:ea typeface="MS PGothic" pitchFamily="34" charset="-128"/>
                <a:cs typeface="Arial" pitchFamily="34" charset="0"/>
                <a:sym typeface="Arial Narrow" pitchFamily="34" charset="0"/>
              </a:rPr>
              <a:t>”</a:t>
            </a:r>
            <a:endParaRPr lang="fa-IR" sz="2400" dirty="0" smtClean="0"/>
          </a:p>
          <a:p>
            <a:r>
              <a:rPr lang="fa-IR" sz="2400" dirty="0" smtClean="0"/>
              <a:t> </a:t>
            </a:r>
            <a:r>
              <a:rPr lang="en-US" altLang="en-US" sz="2400" dirty="0" smtClean="0">
                <a:solidFill>
                  <a:srgbClr val="005DA2"/>
                </a:solidFill>
                <a:latin typeface="Arial Narrow" pitchFamily="34" charset="0"/>
                <a:ea typeface="MS PGothic" pitchFamily="34" charset="-128"/>
                <a:cs typeface="Arial" pitchFamily="34" charset="0"/>
                <a:sym typeface="Arial Narrow" pitchFamily="34" charset="0"/>
              </a:rPr>
              <a:t>Federal Attorney General</a:t>
            </a:r>
            <a:r>
              <a:rPr lang="ja-JP" altLang="en-US" sz="2400" dirty="0" smtClean="0">
                <a:solidFill>
                  <a:srgbClr val="005DA2"/>
                </a:solidFill>
                <a:latin typeface="Arial" pitchFamily="34" charset="0"/>
                <a:ea typeface="MS PGothic" pitchFamily="34" charset="-128"/>
                <a:cs typeface="Arial" pitchFamily="34" charset="0"/>
                <a:sym typeface="Arial Narrow" pitchFamily="34" charset="0"/>
              </a:rPr>
              <a:t>’</a:t>
            </a:r>
            <a:r>
              <a:rPr lang="en-US" altLang="ja-JP" sz="2400" dirty="0" smtClean="0">
                <a:solidFill>
                  <a:srgbClr val="005DA2"/>
                </a:solidFill>
                <a:latin typeface="Arial Narrow" pitchFamily="34" charset="0"/>
                <a:cs typeface="Meiryo" pitchFamily="34" charset="-128"/>
                <a:sym typeface="Arial Narrow" pitchFamily="34" charset="0"/>
              </a:rPr>
              <a:t>s legal opinion (Jan/2011): </a:t>
            </a:r>
            <a:endParaRPr lang="en-US" altLang="en-US" sz="2400" dirty="0" smtClean="0">
              <a:solidFill>
                <a:schemeClr val="tx1"/>
              </a:solidFill>
              <a:latin typeface="Arial Narrow" pitchFamily="34" charset="0"/>
              <a:cs typeface="Arial" pitchFamily="34" charset="0"/>
              <a:sym typeface="Arial Narrow" pitchFamily="34" charset="0"/>
            </a:endParaRPr>
          </a:p>
          <a:p>
            <a:pPr>
              <a:buClr>
                <a:srgbClr val="005DA2"/>
              </a:buClr>
              <a:buSzPct val="100000"/>
            </a:pPr>
            <a:r>
              <a:rPr lang="ja-JP" altLang="en-US" sz="2400" i="1" dirty="0" smtClean="0">
                <a:solidFill>
                  <a:schemeClr val="tx1"/>
                </a:solidFill>
                <a:latin typeface="Arial" pitchFamily="34" charset="0"/>
                <a:ea typeface="MS PGothic" pitchFamily="34" charset="-128"/>
                <a:cs typeface="Arial" pitchFamily="34" charset="0"/>
                <a:sym typeface="Arial Narrow" pitchFamily="34" charset="0"/>
              </a:rPr>
              <a:t>“</a:t>
            </a:r>
            <a:r>
              <a:rPr lang="en-US" altLang="ja-JP" sz="2400" i="1" dirty="0" smtClean="0">
                <a:solidFill>
                  <a:schemeClr val="tx1"/>
                </a:solidFill>
                <a:latin typeface="Arial Narrow" pitchFamily="34" charset="0"/>
                <a:cs typeface="Meiryo" pitchFamily="34" charset="-128"/>
                <a:sym typeface="Arial Narrow" pitchFamily="34" charset="0"/>
              </a:rPr>
              <a:t>ANVISA</a:t>
            </a:r>
            <a:r>
              <a:rPr lang="ja-JP" altLang="en-US" sz="2400" i="1" dirty="0" smtClean="0">
                <a:solidFill>
                  <a:schemeClr val="tx1"/>
                </a:solidFill>
                <a:latin typeface="Arial" pitchFamily="34" charset="0"/>
                <a:ea typeface="MS PGothic" pitchFamily="34" charset="-128"/>
                <a:cs typeface="Arial" pitchFamily="34" charset="0"/>
                <a:sym typeface="Arial Narrow" pitchFamily="34" charset="0"/>
              </a:rPr>
              <a:t>’</a:t>
            </a:r>
            <a:r>
              <a:rPr lang="en-US" altLang="ja-JP" sz="2400" i="1" dirty="0" smtClean="0">
                <a:solidFill>
                  <a:schemeClr val="tx1"/>
                </a:solidFill>
                <a:latin typeface="Arial Narrow" pitchFamily="34" charset="0"/>
                <a:cs typeface="Meiryo" pitchFamily="34" charset="-128"/>
                <a:sym typeface="Arial Narrow" pitchFamily="34" charset="0"/>
              </a:rPr>
              <a:t>s responsibility is to proceed with the analysis of the </a:t>
            </a:r>
            <a:r>
              <a:rPr lang="en-US" altLang="ja-JP" sz="2400" b="1" i="1" dirty="0" smtClean="0">
                <a:solidFill>
                  <a:srgbClr val="00B050"/>
                </a:solidFill>
                <a:latin typeface="Arial Narrow" pitchFamily="34" charset="0"/>
                <a:cs typeface="Meiryo" pitchFamily="34" charset="-128"/>
                <a:sym typeface="Arial Narrow" pitchFamily="34" charset="0"/>
              </a:rPr>
              <a:t>sanitary risks of the patented drug to the health</a:t>
            </a:r>
            <a:r>
              <a:rPr lang="en-US" altLang="ja-JP" sz="2400" i="1" dirty="0" smtClean="0">
                <a:solidFill>
                  <a:schemeClr val="tx1"/>
                </a:solidFill>
                <a:latin typeface="Arial Narrow" pitchFamily="34" charset="0"/>
                <a:cs typeface="Meiryo" pitchFamily="34" charset="-128"/>
                <a:sym typeface="Arial Narrow" pitchFamily="34" charset="0"/>
              </a:rPr>
              <a:t>.</a:t>
            </a:r>
            <a:r>
              <a:rPr lang="ja-JP" altLang="en-US" sz="2400" i="1" dirty="0" smtClean="0">
                <a:solidFill>
                  <a:schemeClr val="tx1"/>
                </a:solidFill>
                <a:latin typeface="Arial" pitchFamily="34" charset="0"/>
                <a:ea typeface="MS PGothic" pitchFamily="34" charset="-128"/>
                <a:cs typeface="Arial" pitchFamily="34" charset="0"/>
                <a:sym typeface="Arial Narrow" pitchFamily="34" charset="0"/>
              </a:rPr>
              <a:t>”</a:t>
            </a:r>
            <a:r>
              <a:rPr lang="en-US" altLang="ja-JP" sz="2400" i="1" dirty="0" smtClean="0">
                <a:solidFill>
                  <a:schemeClr val="tx1"/>
                </a:solidFill>
                <a:latin typeface="Arial Narrow" pitchFamily="34" charset="0"/>
                <a:cs typeface="Meiryo" pitchFamily="34" charset="-128"/>
                <a:sym typeface="Arial Narrow" pitchFamily="34" charset="0"/>
              </a:rPr>
              <a:t> </a:t>
            </a:r>
            <a:endParaRPr lang="en-US" altLang="en-US" sz="2400" dirty="0" smtClean="0">
              <a:solidFill>
                <a:schemeClr val="tx1"/>
              </a:solidFill>
              <a:latin typeface="Arial Narrow" pitchFamily="34" charset="0"/>
              <a:cs typeface="Arial" pitchFamily="34" charset="0"/>
              <a:sym typeface="Arial Narrow" pitchFamily="34" charset="0"/>
            </a:endParaRPr>
          </a:p>
          <a:p>
            <a:pPr>
              <a:spcBef>
                <a:spcPts val="425"/>
              </a:spcBef>
            </a:pPr>
            <a:r>
              <a:rPr lang="en-US" altLang="en-US" sz="2400" dirty="0" smtClean="0">
                <a:solidFill>
                  <a:srgbClr val="005DA2"/>
                </a:solidFill>
                <a:latin typeface="Arial Narrow" pitchFamily="34" charset="0"/>
                <a:cs typeface="Arial" pitchFamily="34" charset="0"/>
                <a:sym typeface="Arial Narrow" pitchFamily="34" charset="0"/>
              </a:rPr>
              <a:t>Resolution – RDC nº 21 of April 10, 2013</a:t>
            </a:r>
          </a:p>
          <a:p>
            <a:pPr>
              <a:spcBef>
                <a:spcPts val="425"/>
              </a:spcBef>
            </a:pPr>
            <a:r>
              <a:rPr lang="en-US" altLang="en-US" sz="2400" dirty="0" smtClean="0">
                <a:solidFill>
                  <a:schemeClr val="tx1"/>
                </a:solidFill>
                <a:latin typeface="Arial Narrow" pitchFamily="34" charset="0"/>
                <a:cs typeface="Arial" pitchFamily="34" charset="0"/>
                <a:sym typeface="Arial Narrow" pitchFamily="34" charset="0"/>
              </a:rPr>
              <a:t>"The patent application is deemed contrary to public health in 2 cases:</a:t>
            </a:r>
          </a:p>
          <a:p>
            <a:pPr marL="704850" lvl="1" algn="just">
              <a:spcBef>
                <a:spcPts val="425"/>
              </a:spcBef>
              <a:buClr>
                <a:srgbClr val="005DA2"/>
              </a:buClr>
              <a:buSzPct val="100000"/>
              <a:buFont typeface="Arial" pitchFamily="34" charset="0"/>
              <a:buChar char="•"/>
            </a:pPr>
            <a:r>
              <a:rPr lang="en-US" altLang="en-US" dirty="0" smtClean="0">
                <a:solidFill>
                  <a:schemeClr val="tx1"/>
                </a:solidFill>
                <a:latin typeface="Arial Narrow" pitchFamily="34" charset="0"/>
                <a:cs typeface="Arial" pitchFamily="34" charset="0"/>
                <a:sym typeface="Arial Narrow" pitchFamily="34" charset="0"/>
              </a:rPr>
              <a:t>If the claimed pharmaceutical product or process presents a </a:t>
            </a:r>
            <a:r>
              <a:rPr lang="en-US" altLang="en-US" b="1" dirty="0" smtClean="0">
                <a:solidFill>
                  <a:srgbClr val="00B050"/>
                </a:solidFill>
                <a:latin typeface="Arial Narrow" pitchFamily="34" charset="0"/>
                <a:cs typeface="Arial" pitchFamily="34" charset="0"/>
                <a:sym typeface="Arial Narrow" pitchFamily="34" charset="0"/>
              </a:rPr>
              <a:t>health risk</a:t>
            </a:r>
            <a:r>
              <a:rPr lang="en-US" altLang="en-US" dirty="0" smtClean="0">
                <a:solidFill>
                  <a:schemeClr val="tx1"/>
                </a:solidFill>
                <a:latin typeface="Arial Narrow" pitchFamily="34" charset="0"/>
                <a:cs typeface="Arial" pitchFamily="34" charset="0"/>
                <a:sym typeface="Arial Narrow" pitchFamily="34" charset="0"/>
              </a:rPr>
              <a:t>; </a:t>
            </a:r>
          </a:p>
          <a:p>
            <a:pPr marL="704850" lvl="1" algn="just">
              <a:spcBef>
                <a:spcPts val="425"/>
              </a:spcBef>
              <a:buClr>
                <a:srgbClr val="005DA2"/>
              </a:buClr>
              <a:buSzPct val="100000"/>
              <a:buFont typeface="Arial" pitchFamily="34" charset="0"/>
              <a:buChar char="•"/>
            </a:pPr>
            <a:r>
              <a:rPr lang="en-US" altLang="en-US" dirty="0" smtClean="0">
                <a:solidFill>
                  <a:schemeClr val="tx1"/>
                </a:solidFill>
                <a:latin typeface="Arial Narrow" pitchFamily="34" charset="0"/>
                <a:cs typeface="Arial" pitchFamily="34" charset="0"/>
                <a:sym typeface="Arial Narrow" pitchFamily="34" charset="0"/>
              </a:rPr>
              <a:t>If the pharmaceutical product or process refer to substances  included in the Brazilian National List of </a:t>
            </a:r>
            <a:r>
              <a:rPr lang="en-US" altLang="en-US" b="1" dirty="0" smtClean="0">
                <a:solidFill>
                  <a:srgbClr val="00B050"/>
                </a:solidFill>
                <a:latin typeface="Arial Narrow" pitchFamily="34" charset="0"/>
                <a:cs typeface="Arial" pitchFamily="34" charset="0"/>
                <a:sym typeface="Arial Narrow" pitchFamily="34" charset="0"/>
              </a:rPr>
              <a:t>Essential Medicines </a:t>
            </a:r>
            <a:r>
              <a:rPr lang="en-US" altLang="en-US" dirty="0" smtClean="0">
                <a:solidFill>
                  <a:schemeClr val="tx1"/>
                </a:solidFill>
                <a:latin typeface="Arial Narrow" pitchFamily="34" charset="0"/>
                <a:cs typeface="Arial" pitchFamily="34" charset="0"/>
                <a:sym typeface="Arial Narrow" pitchFamily="34" charset="0"/>
              </a:rPr>
              <a:t>(RENAME) or are declared of interest for the medicine policies within the Unified Health System (SUS) through an Ordinance of the Ministry of Health."</a:t>
            </a:r>
          </a:p>
        </p:txBody>
      </p:sp>
      <p:sp>
        <p:nvSpPr>
          <p:cNvPr id="48132"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226988-1751-4EF8-9D73-88BA176F1965}" type="slidenum">
              <a:rPr lang="ar-SA" altLang="en-US" smtClean="0">
                <a:solidFill>
                  <a:schemeClr val="bg1"/>
                </a:solidFill>
                <a:latin typeface="Trebuchet MS" pitchFamily="34" charset="0"/>
                <a:cs typeface="B Titr" pitchFamily="2" charset="-78"/>
              </a:rPr>
              <a:pPr eaLnBrk="1" hangingPunct="1"/>
              <a:t>74</a:t>
            </a:fld>
            <a:endParaRPr lang="ar-SA" altLang="en-US" smtClean="0">
              <a:solidFill>
                <a:schemeClr val="bg1"/>
              </a:solidFill>
              <a:latin typeface="Trebuchet MS" pitchFamily="34" charset="0"/>
              <a:cs typeface="B Titr" pitchFamily="2" charset="-7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562074"/>
          </a:xfrm>
        </p:spPr>
        <p:txBody>
          <a:bodyPr>
            <a:normAutofit fontScale="90000"/>
          </a:bodyPr>
          <a:lstStyle/>
          <a:p>
            <a:r>
              <a:rPr lang="fa-IR" sz="3600" dirty="0" smtClean="0">
                <a:solidFill>
                  <a:srgbClr val="C00000"/>
                </a:solidFill>
                <a:cs typeface="B Titr" pitchFamily="2" charset="-78"/>
              </a:rPr>
              <a:t>لزوم قوانین خاص در حوزه اختراعات دارویی</a:t>
            </a:r>
            <a:endParaRPr lang="en-US" sz="3600" dirty="0">
              <a:solidFill>
                <a:srgbClr val="C00000"/>
              </a:solidFill>
              <a:cs typeface="B Titr" pitchFamily="2" charset="-78"/>
            </a:endParaRPr>
          </a:p>
        </p:txBody>
      </p:sp>
      <p:sp>
        <p:nvSpPr>
          <p:cNvPr id="3" name="Content Placeholder 2"/>
          <p:cNvSpPr>
            <a:spLocks noGrp="1"/>
          </p:cNvSpPr>
          <p:nvPr>
            <p:ph sz="quarter" idx="1"/>
          </p:nvPr>
        </p:nvSpPr>
        <p:spPr>
          <a:xfrm>
            <a:off x="251520" y="836712"/>
            <a:ext cx="8712968" cy="5400600"/>
          </a:xfrm>
        </p:spPr>
        <p:txBody>
          <a:bodyPr>
            <a:noAutofit/>
          </a:bodyPr>
          <a:lstStyle/>
          <a:p>
            <a:pPr algn="just" rtl="1">
              <a:buFont typeface="Wingdings" pitchFamily="2" charset="2"/>
              <a:buChar char="Ø"/>
            </a:pPr>
            <a:r>
              <a:rPr lang="fa-IR" sz="2200" dirty="0" smtClean="0">
                <a:cs typeface="B Titr" pitchFamily="2" charset="-78"/>
              </a:rPr>
              <a:t>اگرچه شرایط عمومی پتنت شدن مانند بقیه است لکن اجزایی در </a:t>
            </a:r>
            <a:r>
              <a:rPr lang="fa-IR" sz="2200" dirty="0" smtClean="0">
                <a:solidFill>
                  <a:srgbClr val="C00000"/>
                </a:solidFill>
                <a:cs typeface="B Titr" pitchFamily="2" charset="-78"/>
              </a:rPr>
              <a:t>ادعاهای پتنت های دارویی </a:t>
            </a:r>
            <a:r>
              <a:rPr lang="fa-IR" sz="2200" dirty="0" smtClean="0">
                <a:cs typeface="B Titr" pitchFamily="2" charset="-78"/>
              </a:rPr>
              <a:t>وجود دارد که منحصر به خود آنهاست</a:t>
            </a:r>
          </a:p>
          <a:p>
            <a:pPr algn="just" rtl="1">
              <a:buFont typeface="Wingdings" pitchFamily="2" charset="2"/>
              <a:buChar char="Ø"/>
            </a:pPr>
            <a:r>
              <a:rPr lang="fa-IR" sz="2200" dirty="0" smtClean="0">
                <a:cs typeface="B Titr" pitchFamily="2" charset="-78"/>
              </a:rPr>
              <a:t>برخی از عوامل </a:t>
            </a:r>
            <a:r>
              <a:rPr lang="fa-IR" sz="2200" dirty="0" smtClean="0">
                <a:solidFill>
                  <a:srgbClr val="C00000"/>
                </a:solidFill>
                <a:cs typeface="B Titr" pitchFamily="2" charset="-78"/>
              </a:rPr>
              <a:t>سرعت ارزیابی </a:t>
            </a:r>
            <a:r>
              <a:rPr lang="fa-IR" sz="2200" dirty="0" smtClean="0">
                <a:cs typeface="B Titr" pitchFamily="2" charset="-78"/>
              </a:rPr>
              <a:t>را افزایش داده و موجب یکنواخت سازی نحوه برخورد با پتنت های دارویی  می شود.</a:t>
            </a:r>
          </a:p>
          <a:p>
            <a:pPr algn="just" rtl="1">
              <a:buFont typeface="Wingdings" pitchFamily="2" charset="2"/>
              <a:buChar char="Ø"/>
            </a:pPr>
            <a:r>
              <a:rPr lang="fa-IR" sz="2200" dirty="0" smtClean="0">
                <a:cs typeface="B Titr" pitchFamily="2" charset="-78"/>
              </a:rPr>
              <a:t>درخواست های متعدد رو به افزایشی در حوزه ادعاهای دارویی در خصوص پلی مورف ها، نمک ها، فرمولاسیون ها و ... وجود دارد که نه تنها داروهای اصیل نیستند بلکه جلوی رقابت داروهای ژنریک را می گیرند. به این نحوه اخذ </a:t>
            </a:r>
            <a:r>
              <a:rPr lang="fa-IR" sz="2200" dirty="0" smtClean="0">
                <a:solidFill>
                  <a:srgbClr val="C00000"/>
                </a:solidFill>
                <a:cs typeface="B Titr" pitchFamily="2" charset="-78"/>
              </a:rPr>
              <a:t>پتنت همیشه بهار (</a:t>
            </a:r>
            <a:r>
              <a:rPr lang="en-US" sz="2200" dirty="0" err="1" smtClean="0">
                <a:solidFill>
                  <a:srgbClr val="C00000"/>
                </a:solidFill>
                <a:cs typeface="B Titr" pitchFamily="2" charset="-78"/>
              </a:rPr>
              <a:t>Evergreening</a:t>
            </a:r>
            <a:r>
              <a:rPr lang="fa-IR" sz="2200" dirty="0" smtClean="0">
                <a:solidFill>
                  <a:srgbClr val="C00000"/>
                </a:solidFill>
                <a:cs typeface="B Titr" pitchFamily="2" charset="-78"/>
              </a:rPr>
              <a:t>) </a:t>
            </a:r>
            <a:r>
              <a:rPr lang="fa-IR" sz="2200" dirty="0" smtClean="0">
                <a:cs typeface="B Titr" pitchFamily="2" charset="-78"/>
              </a:rPr>
              <a:t>می گویند </a:t>
            </a:r>
            <a:r>
              <a:rPr lang="fa-IR" sz="2200" dirty="0" smtClean="0">
                <a:solidFill>
                  <a:srgbClr val="002060"/>
                </a:solidFill>
                <a:cs typeface="B Titr" pitchFamily="2" charset="-78"/>
              </a:rPr>
              <a:t>(</a:t>
            </a:r>
            <a:r>
              <a:rPr lang="en-US" sz="2200" dirty="0" err="1" smtClean="0">
                <a:solidFill>
                  <a:srgbClr val="002060"/>
                </a:solidFill>
                <a:cs typeface="B Titr" pitchFamily="2" charset="-78"/>
              </a:rPr>
              <a:t>Bolar</a:t>
            </a:r>
            <a:r>
              <a:rPr lang="en-US" sz="2200" dirty="0" smtClean="0">
                <a:solidFill>
                  <a:srgbClr val="002060"/>
                </a:solidFill>
                <a:cs typeface="B Titr" pitchFamily="2" charset="-78"/>
              </a:rPr>
              <a:t> </a:t>
            </a:r>
            <a:r>
              <a:rPr lang="en-US" sz="2200" dirty="0" err="1" smtClean="0">
                <a:solidFill>
                  <a:srgbClr val="002060"/>
                </a:solidFill>
                <a:cs typeface="B Titr" pitchFamily="2" charset="-78"/>
              </a:rPr>
              <a:t>Provisio</a:t>
            </a:r>
            <a:r>
              <a:rPr lang="fa-IR" sz="2200" dirty="0" smtClean="0">
                <a:solidFill>
                  <a:srgbClr val="002060"/>
                </a:solidFill>
                <a:cs typeface="B Titr" pitchFamily="2" charset="-78"/>
              </a:rPr>
              <a:t> برای اهداف آزمایشی ورود داروهای ژنریک)</a:t>
            </a:r>
          </a:p>
          <a:p>
            <a:pPr algn="just" rtl="1">
              <a:buFont typeface="Wingdings" pitchFamily="2" charset="2"/>
              <a:buChar char="Ø"/>
            </a:pPr>
            <a:r>
              <a:rPr lang="fa-IR" sz="2200" dirty="0" smtClean="0">
                <a:cs typeface="B Titr" pitchFamily="2" charset="-78"/>
              </a:rPr>
              <a:t>با توجه به اثر پتنت ها  روی </a:t>
            </a:r>
            <a:r>
              <a:rPr lang="fa-IR" sz="2200" dirty="0" smtClean="0">
                <a:solidFill>
                  <a:srgbClr val="C00000"/>
                </a:solidFill>
                <a:cs typeface="B Titr" pitchFamily="2" charset="-78"/>
              </a:rPr>
              <a:t>قابلیت دسترسی، فراهم بودن و قابلیت تامین </a:t>
            </a:r>
            <a:r>
              <a:rPr lang="fa-IR" sz="2200" dirty="0" smtClean="0">
                <a:cs typeface="B Titr" pitchFamily="2" charset="-78"/>
              </a:rPr>
              <a:t>درمان و تکنولوژی های مرتبط با آن، نحوه ارزیابی پتنت های دارویی اثر مهمی روی سلامت عمومی دارد. </a:t>
            </a:r>
          </a:p>
          <a:p>
            <a:pPr algn="just" rtl="1">
              <a:buFont typeface="Wingdings" pitchFamily="2" charset="2"/>
              <a:buChar char="Ø"/>
            </a:pPr>
            <a:r>
              <a:rPr lang="fa-IR" sz="2200" dirty="0" smtClean="0">
                <a:cs typeface="B Titr" pitchFamily="2" charset="-78"/>
              </a:rPr>
              <a:t>ادارات ثبت اختراع و ارزیابان نقش مهمی در </a:t>
            </a:r>
            <a:r>
              <a:rPr lang="fa-IR" sz="2200" dirty="0" smtClean="0">
                <a:solidFill>
                  <a:srgbClr val="C00000"/>
                </a:solidFill>
                <a:cs typeface="B Titr" pitchFamily="2" charset="-78"/>
              </a:rPr>
              <a:t>ایجاد تعادل</a:t>
            </a:r>
            <a:r>
              <a:rPr lang="fa-IR" sz="2200" dirty="0" smtClean="0">
                <a:cs typeface="B Titr" pitchFamily="2" charset="-78"/>
              </a:rPr>
              <a:t> بین حمایت از اختراعات و تشویق نوآوری ها از یک سو و ارتقا دسترسی و تامین تکنولوژی های درمان و سلامت از سوی دیگر دارند. این فرآیند تعادل موجب دسترسی به سطح توسعه وسیع تری از نقطه نظر تلاش های ملی برای ارتقا تحقیق و توسعه، انتقال تکنولوژی و تولید دارو برای دستیابی به پوشش سلامت در سطح جهانی دارد. </a:t>
            </a:r>
          </a:p>
        </p:txBody>
      </p:sp>
    </p:spTree>
    <p:extLst>
      <p:ext uri="{BB962C8B-B14F-4D97-AF65-F5344CB8AC3E}">
        <p14:creationId xmlns:p14="http://schemas.microsoft.com/office/powerpoint/2010/main" val="14059242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064896" cy="1027584"/>
          </a:xfrm>
        </p:spPr>
        <p:txBody>
          <a:bodyPr>
            <a:normAutofit/>
          </a:bodyPr>
          <a:lstStyle/>
          <a:p>
            <a:pPr algn="ctr" rtl="1"/>
            <a:r>
              <a:rPr lang="en-US" sz="4000" dirty="0">
                <a:solidFill>
                  <a:srgbClr val="C00000"/>
                </a:solidFill>
                <a:effectLst>
                  <a:outerShdw blurRad="38100" dist="38100" dir="2700000" algn="tl">
                    <a:srgbClr val="000000">
                      <a:alpha val="43137"/>
                    </a:srgbClr>
                  </a:outerShdw>
                </a:effectLst>
                <a:cs typeface="B Titr" pitchFamily="2" charset="-78"/>
              </a:rPr>
              <a:t>Bolar provision </a:t>
            </a:r>
            <a:r>
              <a:rPr lang="fa-IR" sz="4000" dirty="0">
                <a:solidFill>
                  <a:srgbClr val="C00000"/>
                </a:solidFill>
                <a:effectLst>
                  <a:outerShdw blurRad="38100" dist="38100" dir="2700000" algn="tl">
                    <a:srgbClr val="000000">
                      <a:alpha val="43137"/>
                    </a:srgbClr>
                  </a:outerShdw>
                </a:effectLst>
                <a:cs typeface="B Titr" pitchFamily="2" charset="-78"/>
              </a:rPr>
              <a:t>: قاعده بولار</a:t>
            </a:r>
            <a:endParaRPr lang="en-US" sz="4000" dirty="0">
              <a:solidFill>
                <a:srgbClr val="C00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sz="quarter" idx="1"/>
          </p:nvPr>
        </p:nvSpPr>
        <p:spPr>
          <a:xfrm>
            <a:off x="323528" y="1412776"/>
            <a:ext cx="8208912" cy="4759423"/>
          </a:xfrm>
        </p:spPr>
        <p:txBody>
          <a:bodyPr>
            <a:normAutofit fontScale="85000" lnSpcReduction="20000"/>
          </a:bodyPr>
          <a:lstStyle/>
          <a:p>
            <a:pPr algn="r" rtl="1">
              <a:lnSpc>
                <a:spcPct val="150000"/>
              </a:lnSpc>
            </a:pPr>
            <a:r>
              <a:rPr lang="fa-IR" sz="2600" b="1" dirty="0" smtClean="0">
                <a:cs typeface="B Titr" pitchFamily="2" charset="-78"/>
              </a:rPr>
              <a:t>در ایالات متحده : </a:t>
            </a:r>
          </a:p>
          <a:p>
            <a:r>
              <a:rPr lang="en-US" sz="2600" b="1" dirty="0">
                <a:cs typeface="+mj-cs"/>
              </a:rPr>
              <a:t> 271(e)(1) exemption</a:t>
            </a:r>
            <a:r>
              <a:rPr lang="en-US" sz="2600" dirty="0">
                <a:cs typeface="+mj-cs"/>
              </a:rPr>
              <a:t> or </a:t>
            </a:r>
            <a:r>
              <a:rPr lang="en-US" sz="2600" b="1" dirty="0">
                <a:cs typeface="+mj-cs"/>
              </a:rPr>
              <a:t>Hatch-Waxman </a:t>
            </a:r>
            <a:r>
              <a:rPr lang="en-US" sz="2600" b="1" dirty="0" smtClean="0">
                <a:cs typeface="+mj-cs"/>
              </a:rPr>
              <a:t>exemption</a:t>
            </a:r>
            <a:endParaRPr lang="fa-IR" sz="2600" b="1" dirty="0" smtClean="0">
              <a:cs typeface="+mj-cs"/>
            </a:endParaRPr>
          </a:p>
          <a:p>
            <a:pPr algn="r" rtl="1">
              <a:lnSpc>
                <a:spcPct val="150000"/>
              </a:lnSpc>
            </a:pPr>
            <a:r>
              <a:rPr lang="fa-IR" sz="2600" b="1" dirty="0" smtClean="0">
                <a:cs typeface="B Titr" pitchFamily="2" charset="-78"/>
              </a:rPr>
              <a:t>دراتحادیه اروپا :</a:t>
            </a:r>
          </a:p>
          <a:p>
            <a:r>
              <a:rPr lang="en-US" sz="2600" dirty="0">
                <a:cs typeface="+mj-cs"/>
              </a:rPr>
              <a:t> </a:t>
            </a:r>
            <a:r>
              <a:rPr lang="en-US" sz="2600" dirty="0">
                <a:cs typeface="+mj-cs"/>
                <a:hlinkClick r:id="rId2" tooltip="European Union Directive"/>
              </a:rPr>
              <a:t>EC Directives</a:t>
            </a:r>
            <a:r>
              <a:rPr lang="en-US" sz="2600" dirty="0">
                <a:cs typeface="+mj-cs"/>
              </a:rPr>
              <a:t> </a:t>
            </a:r>
            <a:r>
              <a:rPr lang="en-US" sz="2600" u="sng" dirty="0" smtClean="0">
                <a:cs typeface="+mj-cs"/>
                <a:hlinkClick r:id="rId3"/>
              </a:rPr>
              <a:t>2001/82/EC</a:t>
            </a:r>
            <a:endParaRPr lang="fa-IR" sz="2600" u="sng" dirty="0" smtClean="0">
              <a:cs typeface="+mj-cs"/>
            </a:endParaRPr>
          </a:p>
          <a:p>
            <a:pPr algn="r" rtl="1"/>
            <a:r>
              <a:rPr lang="fa-IR" sz="2600" b="1" dirty="0">
                <a:cs typeface="B Titr" pitchFamily="2" charset="-78"/>
              </a:rPr>
              <a:t>در کانادا :</a:t>
            </a:r>
          </a:p>
          <a:p>
            <a:r>
              <a:rPr lang="en-US" sz="2800" dirty="0"/>
              <a:t> </a:t>
            </a:r>
            <a:r>
              <a:rPr lang="en-US" sz="2800" b="1" dirty="0"/>
              <a:t>Roche-</a:t>
            </a:r>
            <a:r>
              <a:rPr lang="en-US" sz="2800" b="1" dirty="0" err="1"/>
              <a:t>Bolar</a:t>
            </a:r>
            <a:r>
              <a:rPr lang="en-US" sz="2800" b="1" dirty="0"/>
              <a:t> provision</a:t>
            </a:r>
            <a:endParaRPr lang="fa-IR" sz="2600" b="1" dirty="0" smtClean="0">
              <a:cs typeface="+mj-cs"/>
            </a:endParaRPr>
          </a:p>
          <a:p>
            <a:r>
              <a:rPr lang="en-US" sz="3500" b="1" dirty="0" smtClean="0">
                <a:solidFill>
                  <a:srgbClr val="00B050"/>
                </a:solidFill>
                <a:cs typeface="+mj-cs"/>
              </a:rPr>
              <a:t>research </a:t>
            </a:r>
            <a:r>
              <a:rPr lang="en-US" sz="3500" b="1" dirty="0">
                <a:solidFill>
                  <a:srgbClr val="00B050"/>
                </a:solidFill>
                <a:cs typeface="+mj-cs"/>
              </a:rPr>
              <a:t>exemption or safe harbor </a:t>
            </a:r>
            <a:r>
              <a:rPr lang="en-US" sz="3500" b="1" dirty="0" smtClean="0">
                <a:solidFill>
                  <a:srgbClr val="00B050"/>
                </a:solidFill>
                <a:cs typeface="+mj-cs"/>
              </a:rPr>
              <a:t>exemption</a:t>
            </a:r>
            <a:endParaRPr lang="fa-IR" sz="3500" b="1" dirty="0" smtClean="0">
              <a:solidFill>
                <a:srgbClr val="00B050"/>
              </a:solidFill>
              <a:cs typeface="+mj-cs"/>
            </a:endParaRPr>
          </a:p>
          <a:p>
            <a:pPr algn="just" rtl="1">
              <a:lnSpc>
                <a:spcPct val="150000"/>
              </a:lnSpc>
            </a:pPr>
            <a:r>
              <a:rPr lang="fa-IR" sz="2600" b="1" dirty="0" smtClean="0">
                <a:cs typeface="B Titr" pitchFamily="2" charset="-78"/>
              </a:rPr>
              <a:t>شرکتهای ژنریک ساز اجازه دارند چند سال قبل از اتمام تاریخ یک پتنت (داروئی) فعالیتهای تحقیقاتی و آزمایشات مرتبط برای اخذ مجوزهای لازم (مانند </a:t>
            </a:r>
            <a:r>
              <a:rPr lang="en-US" sz="2600" b="1" dirty="0" smtClean="0">
                <a:cs typeface="B Titr" pitchFamily="2" charset="-78"/>
              </a:rPr>
              <a:t>FDA</a:t>
            </a:r>
            <a:r>
              <a:rPr lang="fa-IR" sz="2600" b="1" dirty="0" smtClean="0">
                <a:cs typeface="B Titr" pitchFamily="2" charset="-78"/>
              </a:rPr>
              <a:t>) را انجام دهند</a:t>
            </a:r>
            <a:endParaRPr lang="en-US" sz="2600" dirty="0">
              <a:cs typeface="B Titr" pitchFamily="2" charset="-78"/>
            </a:endParaRPr>
          </a:p>
        </p:txBody>
      </p:sp>
    </p:spTree>
    <p:extLst>
      <p:ext uri="{BB962C8B-B14F-4D97-AF65-F5344CB8AC3E}">
        <p14:creationId xmlns:p14="http://schemas.microsoft.com/office/powerpoint/2010/main" val="14220350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632848" cy="883568"/>
          </a:xfrm>
        </p:spPr>
        <p:txBody>
          <a:bodyPr>
            <a:normAutofit/>
          </a:bodyPr>
          <a:lstStyle/>
          <a:p>
            <a:pPr algn="ctr"/>
            <a:r>
              <a:rPr lang="en-US" sz="3600" dirty="0" smtClean="0">
                <a:solidFill>
                  <a:srgbClr val="C00000"/>
                </a:solidFill>
                <a:effectLst>
                  <a:outerShdw blurRad="38100" dist="38100" dir="2700000" algn="tl">
                    <a:srgbClr val="000000">
                      <a:alpha val="43137"/>
                    </a:srgbClr>
                  </a:outerShdw>
                </a:effectLst>
                <a:cs typeface="B Titr" pitchFamily="2" charset="-78"/>
              </a:rPr>
              <a:t>Ever greening: </a:t>
            </a:r>
            <a:r>
              <a:rPr lang="fa-IR" sz="3600" dirty="0">
                <a:solidFill>
                  <a:srgbClr val="C00000"/>
                </a:solidFill>
                <a:effectLst>
                  <a:outerShdw blurRad="38100" dist="38100" dir="2700000" algn="tl">
                    <a:srgbClr val="000000">
                      <a:alpha val="43137"/>
                    </a:srgbClr>
                  </a:outerShdw>
                </a:effectLst>
                <a:cs typeface="B Titr" pitchFamily="2" charset="-78"/>
              </a:rPr>
              <a:t>طولانی سازی پتنت</a:t>
            </a:r>
            <a:endParaRPr lang="en-US" sz="3600" dirty="0">
              <a:solidFill>
                <a:srgbClr val="C00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sz="quarter" idx="1"/>
          </p:nvPr>
        </p:nvSpPr>
        <p:spPr>
          <a:xfrm>
            <a:off x="457200" y="1268760"/>
            <a:ext cx="8229600" cy="4857403"/>
          </a:xfrm>
        </p:spPr>
        <p:txBody>
          <a:bodyPr>
            <a:normAutofit fontScale="85000" lnSpcReduction="10000"/>
          </a:bodyPr>
          <a:lstStyle/>
          <a:p>
            <a:pPr algn="just" rtl="1">
              <a:lnSpc>
                <a:spcPct val="170000"/>
              </a:lnSpc>
            </a:pPr>
            <a:r>
              <a:rPr lang="fa-IR" sz="2600" dirty="0" smtClean="0">
                <a:cs typeface="B Titr" pitchFamily="2" charset="-78"/>
              </a:rPr>
              <a:t>شرکت های بزرگ و دارای برند تولید کننده داروهای اوریجینال</a:t>
            </a:r>
          </a:p>
          <a:p>
            <a:pPr algn="just" rtl="1">
              <a:lnSpc>
                <a:spcPct val="170000"/>
              </a:lnSpc>
            </a:pPr>
            <a:r>
              <a:rPr lang="fa-IR" sz="2600" dirty="0" smtClean="0">
                <a:cs typeface="B Titr" pitchFamily="2" charset="-78"/>
              </a:rPr>
              <a:t>ثبت پتنت های جدید در ادامه پتنت های قبلی با تغیرات جزئی</a:t>
            </a:r>
          </a:p>
          <a:p>
            <a:pPr algn="just" rtl="1">
              <a:lnSpc>
                <a:spcPct val="170000"/>
              </a:lnSpc>
            </a:pPr>
            <a:r>
              <a:rPr lang="fa-IR" sz="2600" dirty="0" smtClean="0">
                <a:cs typeface="B Titr" pitchFamily="2" charset="-78"/>
              </a:rPr>
              <a:t>حفظ حق مالکیت فکری محصولات داروئی خود و قیمت بالای دارو</a:t>
            </a:r>
          </a:p>
          <a:p>
            <a:pPr algn="just" rtl="1">
              <a:lnSpc>
                <a:spcPct val="170000"/>
              </a:lnSpc>
            </a:pPr>
            <a:r>
              <a:rPr lang="fa-IR" sz="2600" dirty="0" smtClean="0">
                <a:cs typeface="B Titr" pitchFamily="2" charset="-78"/>
              </a:rPr>
              <a:t>جلوگیری از تولید ژنریک سازها</a:t>
            </a:r>
          </a:p>
          <a:p>
            <a:pPr algn="just" rtl="1">
              <a:lnSpc>
                <a:spcPct val="170000"/>
              </a:lnSpc>
            </a:pPr>
            <a:r>
              <a:rPr lang="fa-IR" sz="2600" dirty="0" smtClean="0">
                <a:cs typeface="B Titr" pitchFamily="2" charset="-78"/>
              </a:rPr>
              <a:t>این طولانی سازی قاعده حقوقی ندارد و قوانین مالکیت فکری از آن حمایت نمی کنند.</a:t>
            </a:r>
          </a:p>
          <a:p>
            <a:pPr algn="just" rtl="1">
              <a:lnSpc>
                <a:spcPct val="170000"/>
              </a:lnSpc>
            </a:pPr>
            <a:r>
              <a:rPr lang="en-US" sz="2600" dirty="0" smtClean="0">
                <a:cs typeface="B Titr" pitchFamily="2" charset="-78"/>
              </a:rPr>
              <a:t>WTO</a:t>
            </a:r>
            <a:r>
              <a:rPr lang="fa-IR" sz="2600" dirty="0" smtClean="0">
                <a:cs typeface="B Titr" pitchFamily="2" charset="-78"/>
              </a:rPr>
              <a:t> وضع قوانین علیه آن را توسط کشورهایی مثل استرالیا خلاف </a:t>
            </a:r>
            <a:r>
              <a:rPr lang="en-US" sz="2600" dirty="0" smtClean="0">
                <a:cs typeface="B Titr" pitchFamily="2" charset="-78"/>
              </a:rPr>
              <a:t> TRIPS</a:t>
            </a:r>
            <a:r>
              <a:rPr lang="fa-IR" sz="2600" dirty="0" smtClean="0">
                <a:cs typeface="B Titr" pitchFamily="2" charset="-78"/>
              </a:rPr>
              <a:t> دانسته است!</a:t>
            </a:r>
            <a:endParaRPr lang="en-US" sz="2600" dirty="0">
              <a:cs typeface="B Titr" pitchFamily="2" charset="-78"/>
            </a:endParaRPr>
          </a:p>
        </p:txBody>
      </p:sp>
    </p:spTree>
    <p:extLst>
      <p:ext uri="{BB962C8B-B14F-4D97-AF65-F5344CB8AC3E}">
        <p14:creationId xmlns:p14="http://schemas.microsoft.com/office/powerpoint/2010/main" val="36104941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234"/>
          </a:xfrm>
        </p:spPr>
        <p:txBody>
          <a:bodyPr>
            <a:noAutofit/>
          </a:bodyPr>
          <a:lstStyle/>
          <a:p>
            <a:pPr algn="ctr"/>
            <a:r>
              <a:rPr lang="fa-IR" sz="3600" dirty="0">
                <a:solidFill>
                  <a:srgbClr val="C00000"/>
                </a:solidFill>
                <a:effectLst>
                  <a:outerShdw blurRad="38100" dist="38100" dir="2700000" algn="tl">
                    <a:srgbClr val="000000">
                      <a:alpha val="43137"/>
                    </a:srgbClr>
                  </a:outerShdw>
                </a:effectLst>
                <a:cs typeface="B Titr" pitchFamily="2" charset="-78"/>
              </a:rPr>
              <a:t>مثالی از دارو : </a:t>
            </a:r>
            <a:r>
              <a:rPr lang="fa-IR" sz="3600" dirty="0" smtClean="0">
                <a:solidFill>
                  <a:srgbClr val="C00000"/>
                </a:solidFill>
                <a:effectLst>
                  <a:outerShdw blurRad="38100" dist="38100" dir="2700000" algn="tl">
                    <a:srgbClr val="000000">
                      <a:alpha val="43137"/>
                    </a:srgbClr>
                  </a:outerShdw>
                </a:effectLst>
                <a:cs typeface="B Titr" pitchFamily="2" charset="-78"/>
              </a:rPr>
              <a:t/>
            </a:r>
            <a:br>
              <a:rPr lang="fa-IR" sz="3600" dirty="0" smtClean="0">
                <a:solidFill>
                  <a:srgbClr val="C00000"/>
                </a:solidFill>
                <a:effectLst>
                  <a:outerShdw blurRad="38100" dist="38100" dir="2700000" algn="tl">
                    <a:srgbClr val="000000">
                      <a:alpha val="43137"/>
                    </a:srgbClr>
                  </a:outerShdw>
                </a:effectLst>
                <a:cs typeface="B Titr" pitchFamily="2" charset="-78"/>
              </a:rPr>
            </a:br>
            <a:r>
              <a:rPr lang="fa-IR" sz="3600" dirty="0" smtClean="0">
                <a:solidFill>
                  <a:srgbClr val="C00000"/>
                </a:solidFill>
                <a:effectLst>
                  <a:outerShdw blurRad="38100" dist="38100" dir="2700000" algn="tl">
                    <a:srgbClr val="000000">
                      <a:alpha val="43137"/>
                    </a:srgbClr>
                  </a:outerShdw>
                </a:effectLst>
                <a:cs typeface="B Titr" pitchFamily="2" charset="-78"/>
              </a:rPr>
              <a:t>صنعتی </a:t>
            </a:r>
            <a:r>
              <a:rPr lang="fa-IR" sz="3600" dirty="0">
                <a:solidFill>
                  <a:srgbClr val="C00000"/>
                </a:solidFill>
                <a:effectLst>
                  <a:outerShdw blurRad="38100" dist="38100" dir="2700000" algn="tl">
                    <a:srgbClr val="000000">
                      <a:alpha val="43137"/>
                    </a:srgbClr>
                  </a:outerShdw>
                </a:effectLst>
                <a:cs typeface="B Titr" pitchFamily="2" charset="-78"/>
              </a:rPr>
              <a:t>که دوست دارد همیشه بهار بماند</a:t>
            </a:r>
            <a:endParaRPr lang="en-US" sz="3600" dirty="0">
              <a:solidFill>
                <a:srgbClr val="C00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sz="quarter" idx="1"/>
          </p:nvPr>
        </p:nvSpPr>
        <p:spPr>
          <a:xfrm>
            <a:off x="457200" y="2348880"/>
            <a:ext cx="8229600" cy="3777283"/>
          </a:xfrm>
        </p:spPr>
        <p:txBody>
          <a:bodyPr>
            <a:normAutofit/>
          </a:bodyPr>
          <a:lstStyle/>
          <a:p>
            <a:pPr marL="0" indent="0">
              <a:buNone/>
            </a:pPr>
            <a:r>
              <a:rPr lang="en-US" sz="3200" b="1" dirty="0" smtClean="0">
                <a:solidFill>
                  <a:srgbClr val="00B050"/>
                </a:solidFill>
                <a:latin typeface="Times New Roman" pitchFamily="18" charset="0"/>
                <a:cs typeface="Times New Roman" pitchFamily="18" charset="0"/>
              </a:rPr>
              <a:t>Merck</a:t>
            </a:r>
            <a:r>
              <a:rPr lang="fa-IR" sz="3200" b="1" dirty="0" smtClean="0">
                <a:solidFill>
                  <a:srgbClr val="00B05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 : </a:t>
            </a:r>
            <a:r>
              <a:rPr lang="en-US" sz="3200" b="1" dirty="0" err="1" smtClean="0">
                <a:solidFill>
                  <a:srgbClr val="00B050"/>
                </a:solidFill>
                <a:latin typeface="Times New Roman" pitchFamily="18" charset="0"/>
                <a:cs typeface="Times New Roman" pitchFamily="18" charset="0"/>
              </a:rPr>
              <a:t>Liptruzet</a:t>
            </a:r>
            <a:endParaRPr lang="en-US" sz="3200" b="1" dirty="0" smtClean="0">
              <a:solidFill>
                <a:srgbClr val="00B050"/>
              </a:solidFill>
              <a:latin typeface="Times New Roman" pitchFamily="18" charset="0"/>
              <a:cs typeface="Times New Roman" pitchFamily="18" charset="0"/>
            </a:endParaRPr>
          </a:p>
          <a:p>
            <a:pPr marL="0" indent="0" algn="r" rtl="1">
              <a:buNone/>
            </a:pPr>
            <a:r>
              <a:rPr lang="fa-IR" sz="2600" dirty="0" smtClean="0">
                <a:latin typeface="Times New Roman" pitchFamily="18" charset="0"/>
                <a:cs typeface="B Titr" pitchFamily="2" charset="-78"/>
              </a:rPr>
              <a:t>ترکیبی از </a:t>
            </a:r>
            <a:r>
              <a:rPr lang="en-US" sz="2600" dirty="0" err="1" smtClean="0">
                <a:latin typeface="Times New Roman" pitchFamily="18" charset="0"/>
                <a:cs typeface="Times New Roman" pitchFamily="18" charset="0"/>
              </a:rPr>
              <a:t>Zetia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ezetimibe</a:t>
            </a:r>
            <a:r>
              <a:rPr lang="en-US" sz="2600" dirty="0" smtClean="0">
                <a:latin typeface="Times New Roman" pitchFamily="18" charset="0"/>
                <a:cs typeface="Times New Roman" pitchFamily="18" charset="0"/>
              </a:rPr>
              <a:t>)</a:t>
            </a:r>
            <a:r>
              <a:rPr lang="fa-IR" sz="2600" dirty="0" smtClean="0">
                <a:latin typeface="Times New Roman" pitchFamily="18" charset="0"/>
                <a:cs typeface="Times New Roman" pitchFamily="18" charset="0"/>
              </a:rPr>
              <a:t> و </a:t>
            </a:r>
            <a:r>
              <a:rPr lang="en-US" sz="2600" dirty="0" smtClean="0">
                <a:latin typeface="Times New Roman" pitchFamily="18" charset="0"/>
                <a:cs typeface="Times New Roman" pitchFamily="18" charset="0"/>
              </a:rPr>
              <a:t>atorvastatin (generic Lipitor)</a:t>
            </a:r>
            <a:endParaRPr lang="fa-IR" sz="2600" dirty="0" smtClean="0">
              <a:latin typeface="Times New Roman" pitchFamily="18" charset="0"/>
              <a:cs typeface="Times New Roman" pitchFamily="18" charset="0"/>
            </a:endParaRPr>
          </a:p>
          <a:p>
            <a:pPr marL="0" indent="0">
              <a:buNone/>
            </a:pPr>
            <a:r>
              <a:rPr lang="en-US" sz="3200" b="1" dirty="0" smtClean="0">
                <a:solidFill>
                  <a:srgbClr val="00B050"/>
                </a:solidFill>
                <a:latin typeface="Times New Roman" pitchFamily="18" charset="0"/>
                <a:cs typeface="Times New Roman" pitchFamily="18" charset="0"/>
              </a:rPr>
              <a:t>Pfizer</a:t>
            </a:r>
            <a:r>
              <a:rPr lang="fa-IR" sz="3200" b="1" dirty="0" smtClean="0">
                <a:solidFill>
                  <a:srgbClr val="00B05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 : Lipitor</a:t>
            </a:r>
            <a:r>
              <a:rPr lang="en-US" sz="32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(Expire date : June 2011) </a:t>
            </a:r>
          </a:p>
          <a:p>
            <a:pPr marL="0" indent="0">
              <a:buNone/>
            </a:pPr>
            <a:r>
              <a:rPr lang="en-US" sz="2800" dirty="0" smtClean="0">
                <a:latin typeface="Times New Roman" pitchFamily="18" charset="0"/>
                <a:cs typeface="Times New Roman" pitchFamily="18" charset="0"/>
              </a:rPr>
              <a:t>Crystalline form : 2016</a:t>
            </a:r>
          </a:p>
          <a:p>
            <a:pPr marL="0" indent="0">
              <a:buNone/>
            </a:pPr>
            <a:r>
              <a:rPr lang="en-US" sz="2800" dirty="0" smtClean="0">
                <a:latin typeface="Times New Roman" pitchFamily="18" charset="0"/>
                <a:cs typeface="Times New Roman" pitchFamily="18" charset="0"/>
              </a:rPr>
              <a:t>Fixed dose form : 2018</a:t>
            </a:r>
          </a:p>
          <a:p>
            <a:pPr marL="0" indent="0" algn="r" rtl="1">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248225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78098"/>
          </a:xfrm>
        </p:spPr>
        <p:txBody>
          <a:bodyPr>
            <a:noAutofit/>
          </a:bodyPr>
          <a:lstStyle/>
          <a:p>
            <a:pPr algn="ct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Patent cliff</a:t>
            </a:r>
          </a:p>
        </p:txBody>
      </p:sp>
      <p:sp>
        <p:nvSpPr>
          <p:cNvPr id="3" name="Content Placeholder 2"/>
          <p:cNvSpPr>
            <a:spLocks noGrp="1"/>
          </p:cNvSpPr>
          <p:nvPr>
            <p:ph sz="quarter" idx="1"/>
          </p:nvPr>
        </p:nvSpPr>
        <p:spPr>
          <a:xfrm>
            <a:off x="107504" y="836712"/>
            <a:ext cx="8712968" cy="5616624"/>
          </a:xfrm>
        </p:spPr>
        <p:txBody>
          <a:bodyPr>
            <a:noAutofit/>
          </a:bodyPr>
          <a:lstStyle/>
          <a:p>
            <a:pPr algn="just" rtl="1">
              <a:lnSpc>
                <a:spcPct val="150000"/>
              </a:lnSpc>
              <a:buFont typeface="Wingdings" pitchFamily="2" charset="2"/>
              <a:buChar char="Ø"/>
            </a:pPr>
            <a:r>
              <a:rPr lang="fa-IR" sz="2100" dirty="0" smtClean="0">
                <a:latin typeface="Times New Roman" pitchFamily="18" charset="0"/>
                <a:cs typeface="B Titr" pitchFamily="2" charset="-78"/>
              </a:rPr>
              <a:t>زمانیکه پتنتهای مشابه یک حوزه (عموما در حوزه دارویی: شیمیایی یا بیولوژیک) در یک محدوده زمانی گرنت شده اند و تقریبا در یک محدوده زمانی هم منقضی می شوند. </a:t>
            </a:r>
          </a:p>
          <a:p>
            <a:pPr algn="just" rtl="1">
              <a:lnSpc>
                <a:spcPct val="150000"/>
              </a:lnSpc>
              <a:buFont typeface="Wingdings" pitchFamily="2" charset="2"/>
              <a:buChar char="Ø"/>
            </a:pPr>
            <a:r>
              <a:rPr lang="fa-IR" sz="2100" dirty="0" smtClean="0">
                <a:latin typeface="Times New Roman" pitchFamily="18" charset="0"/>
                <a:cs typeface="B Titr" pitchFamily="2" charset="-78"/>
              </a:rPr>
              <a:t>زمان انقضای داروهای اوریجینال گران قیمت بهترین زمان ورود شرکت های ژنریک ساز است. </a:t>
            </a:r>
          </a:p>
          <a:p>
            <a:pPr algn="just" rtl="1">
              <a:lnSpc>
                <a:spcPct val="150000"/>
              </a:lnSpc>
              <a:buFont typeface="Wingdings" pitchFamily="2" charset="2"/>
              <a:buChar char="Ø"/>
            </a:pPr>
            <a:r>
              <a:rPr lang="fa-IR" sz="2100" dirty="0" smtClean="0">
                <a:latin typeface="Times New Roman" pitchFamily="18" charset="0"/>
                <a:cs typeface="B Titr" pitchFamily="2" charset="-78"/>
              </a:rPr>
              <a:t>عموماً این موضوع بازار بسیار خوبی برای داروهای با بازار بالای </a:t>
            </a:r>
            <a:r>
              <a:rPr lang="en-US" sz="2100" dirty="0">
                <a:cs typeface="B Titr" pitchFamily="2" charset="-78"/>
              </a:rPr>
              <a:t> 1 billion USD </a:t>
            </a:r>
            <a:r>
              <a:rPr lang="fa-IR" sz="2100" dirty="0" smtClean="0">
                <a:cs typeface="B Titr" pitchFamily="2" charset="-78"/>
              </a:rPr>
              <a:t> در سال است.</a:t>
            </a:r>
          </a:p>
          <a:p>
            <a:pPr algn="just" rtl="1">
              <a:lnSpc>
                <a:spcPct val="150000"/>
              </a:lnSpc>
              <a:buFont typeface="Wingdings" pitchFamily="2" charset="2"/>
              <a:buChar char="Ø"/>
            </a:pPr>
            <a:r>
              <a:rPr lang="fa-IR" sz="2100" dirty="0" smtClean="0">
                <a:solidFill>
                  <a:srgbClr val="00B050"/>
                </a:solidFill>
                <a:latin typeface="Times New Roman" pitchFamily="18" charset="0"/>
                <a:cs typeface="B Titr" pitchFamily="2" charset="-78"/>
              </a:rPr>
              <a:t>مثال داروهای شیمیایی </a:t>
            </a:r>
            <a:r>
              <a:rPr lang="fa-IR" sz="2100" dirty="0" smtClean="0">
                <a:latin typeface="Times New Roman" pitchFamily="18" charset="0"/>
                <a:cs typeface="B Titr" pitchFamily="2" charset="-78"/>
              </a:rPr>
              <a:t>:</a:t>
            </a:r>
            <a:r>
              <a:rPr lang="en-US" sz="2100" dirty="0">
                <a:cs typeface="B Titr" pitchFamily="2" charset="-78"/>
              </a:rPr>
              <a:t>  </a:t>
            </a:r>
            <a:r>
              <a:rPr lang="en-US" sz="2100" b="1" dirty="0">
                <a:solidFill>
                  <a:srgbClr val="0070C0"/>
                </a:solidFill>
                <a:cs typeface="B Titr" pitchFamily="2" charset="-78"/>
                <a:hlinkClick r:id="rId2" tooltip="Plavix"/>
              </a:rPr>
              <a:t>Plavix</a:t>
            </a:r>
            <a:r>
              <a:rPr lang="en-US" sz="2100" b="1" dirty="0">
                <a:solidFill>
                  <a:srgbClr val="0070C0"/>
                </a:solidFill>
                <a:cs typeface="B Titr" pitchFamily="2" charset="-78"/>
              </a:rPr>
              <a:t>, </a:t>
            </a:r>
            <a:r>
              <a:rPr lang="en-US" sz="2100" b="1" dirty="0" err="1">
                <a:solidFill>
                  <a:srgbClr val="0070C0"/>
                </a:solidFill>
                <a:cs typeface="B Titr" pitchFamily="2" charset="-78"/>
                <a:hlinkClick r:id="rId3" tooltip="Singulair"/>
              </a:rPr>
              <a:t>Singulair</a:t>
            </a:r>
            <a:r>
              <a:rPr lang="en-US" sz="2100" b="1" dirty="0">
                <a:solidFill>
                  <a:srgbClr val="0070C0"/>
                </a:solidFill>
                <a:cs typeface="B Titr" pitchFamily="2" charset="-78"/>
              </a:rPr>
              <a:t>, </a:t>
            </a:r>
            <a:r>
              <a:rPr lang="en-US" sz="2100" b="1" dirty="0" err="1">
                <a:solidFill>
                  <a:srgbClr val="0070C0"/>
                </a:solidFill>
                <a:cs typeface="B Titr" pitchFamily="2" charset="-78"/>
                <a:hlinkClick r:id="rId4" tooltip="Diovan"/>
              </a:rPr>
              <a:t>Diovan</a:t>
            </a:r>
            <a:r>
              <a:rPr lang="en-US" sz="2100" b="1" dirty="0">
                <a:solidFill>
                  <a:srgbClr val="0070C0"/>
                </a:solidFill>
                <a:cs typeface="B Titr" pitchFamily="2" charset="-78"/>
              </a:rPr>
              <a:t> and </a:t>
            </a:r>
            <a:r>
              <a:rPr lang="en-US" sz="2100" b="1" u="sng" dirty="0" smtClean="0">
                <a:solidFill>
                  <a:srgbClr val="0070C0"/>
                </a:solidFill>
                <a:cs typeface="B Titr" pitchFamily="2" charset="-78"/>
                <a:hlinkClick r:id="rId5" tooltip="Lipitor"/>
              </a:rPr>
              <a:t>Lipitor</a:t>
            </a:r>
            <a:r>
              <a:rPr lang="fa-IR" sz="2100" b="1" u="sng" dirty="0" smtClean="0">
                <a:solidFill>
                  <a:srgbClr val="0070C0"/>
                </a:solidFill>
                <a:cs typeface="B Titr" pitchFamily="2" charset="-78"/>
              </a:rPr>
              <a:t> </a:t>
            </a:r>
            <a:r>
              <a:rPr lang="fa-IR" sz="2100" u="sng" dirty="0" smtClean="0">
                <a:cs typeface="B Titr" pitchFamily="2" charset="-78"/>
              </a:rPr>
              <a:t>(اوایل دهه 1990 گرنت شده و در فاصله 2011تا 2015 منقضی شده اند)</a:t>
            </a:r>
            <a:endParaRPr lang="fa-IR" sz="2100" dirty="0" smtClean="0">
              <a:latin typeface="Times New Roman" pitchFamily="18" charset="0"/>
              <a:cs typeface="B Titr" pitchFamily="2" charset="-78"/>
            </a:endParaRPr>
          </a:p>
          <a:p>
            <a:pPr algn="just" rtl="1">
              <a:lnSpc>
                <a:spcPct val="150000"/>
              </a:lnSpc>
              <a:buFont typeface="Wingdings" pitchFamily="2" charset="2"/>
              <a:buChar char="Ø"/>
            </a:pPr>
            <a:r>
              <a:rPr lang="fa-IR" sz="2100" dirty="0" smtClean="0">
                <a:solidFill>
                  <a:srgbClr val="00B050"/>
                </a:solidFill>
                <a:latin typeface="Times New Roman" pitchFamily="18" charset="0"/>
                <a:cs typeface="B Titr" pitchFamily="2" charset="-78"/>
              </a:rPr>
              <a:t>مثال داروهای بیولوژیک </a:t>
            </a:r>
            <a:r>
              <a:rPr lang="fa-IR" sz="2100" dirty="0" smtClean="0">
                <a:latin typeface="Times New Roman" pitchFamily="18" charset="0"/>
                <a:cs typeface="B Titr" pitchFamily="2" charset="-78"/>
              </a:rPr>
              <a:t>: </a:t>
            </a:r>
            <a:r>
              <a:rPr lang="sv-SE" sz="2100" dirty="0">
                <a:cs typeface="B Titr" pitchFamily="2" charset="-78"/>
              </a:rPr>
              <a:t> </a:t>
            </a:r>
            <a:r>
              <a:rPr lang="sv-SE" sz="2100" b="1" dirty="0">
                <a:solidFill>
                  <a:srgbClr val="0070C0"/>
                </a:solidFill>
                <a:cs typeface="B Titr" pitchFamily="2" charset="-78"/>
                <a:hlinkClick r:id="rId6" tooltip="Rituxan"/>
              </a:rPr>
              <a:t>Rituxan</a:t>
            </a:r>
            <a:r>
              <a:rPr lang="sv-SE" sz="2100" b="1" dirty="0">
                <a:solidFill>
                  <a:srgbClr val="0070C0"/>
                </a:solidFill>
                <a:cs typeface="B Titr" pitchFamily="2" charset="-78"/>
              </a:rPr>
              <a:t>, </a:t>
            </a:r>
            <a:r>
              <a:rPr lang="sv-SE" sz="2100" b="1" dirty="0">
                <a:solidFill>
                  <a:srgbClr val="0070C0"/>
                </a:solidFill>
                <a:cs typeface="B Titr" pitchFamily="2" charset="-78"/>
                <a:hlinkClick r:id="rId7" tooltip="Humira"/>
              </a:rPr>
              <a:t>Humira</a:t>
            </a:r>
            <a:r>
              <a:rPr lang="sv-SE" sz="2100" b="1" dirty="0">
                <a:solidFill>
                  <a:srgbClr val="0070C0"/>
                </a:solidFill>
                <a:cs typeface="B Titr" pitchFamily="2" charset="-78"/>
              </a:rPr>
              <a:t>, </a:t>
            </a:r>
            <a:r>
              <a:rPr lang="sv-SE" sz="2100" b="1" dirty="0">
                <a:solidFill>
                  <a:srgbClr val="0070C0"/>
                </a:solidFill>
                <a:cs typeface="B Titr" pitchFamily="2" charset="-78"/>
                <a:hlinkClick r:id="rId8" tooltip="Novolog"/>
              </a:rPr>
              <a:t>Novolog</a:t>
            </a:r>
            <a:r>
              <a:rPr lang="sv-SE" sz="2100" b="1" dirty="0">
                <a:solidFill>
                  <a:srgbClr val="0070C0"/>
                </a:solidFill>
                <a:cs typeface="B Titr" pitchFamily="2" charset="-78"/>
              </a:rPr>
              <a:t> and </a:t>
            </a:r>
            <a:r>
              <a:rPr lang="sv-SE" sz="2100" b="1" dirty="0" smtClean="0">
                <a:solidFill>
                  <a:srgbClr val="0070C0"/>
                </a:solidFill>
                <a:cs typeface="B Titr" pitchFamily="2" charset="-78"/>
                <a:hlinkClick r:id="rId9" tooltip="Avastin"/>
              </a:rPr>
              <a:t>Avastin</a:t>
            </a:r>
            <a:r>
              <a:rPr lang="fa-IR" sz="2100" dirty="0" smtClean="0">
                <a:cs typeface="B Titr" pitchFamily="2" charset="-78"/>
              </a:rPr>
              <a:t>(اواخر دهه 1990 گرنت شده اند و در فاصله 2014-2019 منقضی می شوند)</a:t>
            </a:r>
            <a:endParaRPr lang="en-US" sz="2100" dirty="0">
              <a:latin typeface="Times New Roman" pitchFamily="18" charset="0"/>
              <a:cs typeface="B Titr" pitchFamily="2" charset="-78"/>
            </a:endParaRPr>
          </a:p>
        </p:txBody>
      </p:sp>
    </p:spTree>
    <p:extLst>
      <p:ext uri="{BB962C8B-B14F-4D97-AF65-F5344CB8AC3E}">
        <p14:creationId xmlns:p14="http://schemas.microsoft.com/office/powerpoint/2010/main" val="1125902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33492"/>
            <a:ext cx="8226854" cy="940443"/>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fontAlgn="auto">
              <a:spcAft>
                <a:spcPts val="0"/>
              </a:spcAft>
            </a:pPr>
            <a:r>
              <a:rPr lang="fa-IR" b="1" smtClean="0">
                <a:solidFill>
                  <a:srgbClr val="C00000"/>
                </a:solidFill>
                <a:effectLst>
                  <a:outerShdw blurRad="38100" dist="38100" dir="2700000" algn="tl">
                    <a:srgbClr val="000000">
                      <a:alpha val="43137"/>
                    </a:srgbClr>
                  </a:outerShdw>
                </a:effectLst>
                <a:cs typeface="B Titr" pitchFamily="2" charset="-78"/>
              </a:rPr>
              <a:t> </a:t>
            </a:r>
            <a:r>
              <a:rPr lang="en-US" b="1" smtClean="0">
                <a:solidFill>
                  <a:srgbClr val="C00000"/>
                </a:solidFill>
                <a:effectLst>
                  <a:outerShdw blurRad="38100" dist="38100" dir="2700000" algn="tl">
                    <a:srgbClr val="000000">
                      <a:alpha val="43137"/>
                    </a:srgbClr>
                  </a:outerShdw>
                </a:effectLst>
                <a:cs typeface="B Titr" pitchFamily="2" charset="-78"/>
              </a:rPr>
              <a:t>PCT </a:t>
            </a:r>
            <a:r>
              <a:rPr lang="fa-IR" b="1" smtClean="0">
                <a:solidFill>
                  <a:srgbClr val="C00000"/>
                </a:solidFill>
                <a:effectLst>
                  <a:outerShdw blurRad="38100" dist="38100" dir="2700000" algn="tl">
                    <a:srgbClr val="000000">
                      <a:alpha val="43137"/>
                    </a:srgbClr>
                  </a:outerShdw>
                </a:effectLst>
                <a:cs typeface="B Titr" pitchFamily="2" charset="-78"/>
              </a:rPr>
              <a:t> در مقایسه با </a:t>
            </a:r>
            <a:r>
              <a:rPr lang="en-US" b="1" smtClean="0">
                <a:solidFill>
                  <a:srgbClr val="C00000"/>
                </a:solidFill>
                <a:effectLst>
                  <a:outerShdw blurRad="38100" dist="38100" dir="2700000" algn="tl">
                    <a:srgbClr val="000000">
                      <a:alpha val="43137"/>
                    </a:srgbClr>
                  </a:outerShdw>
                </a:effectLst>
                <a:cs typeface="B Titr" pitchFamily="2" charset="-78"/>
              </a:rPr>
              <a:t> Paris Convention</a:t>
            </a:r>
            <a:endParaRPr lang="en-GB" b="1" dirty="0">
              <a:solidFill>
                <a:srgbClr val="C00000"/>
              </a:solidFill>
              <a:effectLst>
                <a:outerShdw blurRad="38100" dist="38100" dir="2700000" algn="tl">
                  <a:srgbClr val="000000">
                    <a:alpha val="43137"/>
                  </a:srgbClr>
                </a:outerShdw>
              </a:effectLst>
              <a:cs typeface="B Titr" pitchFamily="2" charset="-78"/>
            </a:endParaRPr>
          </a:p>
        </p:txBody>
      </p:sp>
      <p:pic>
        <p:nvPicPr>
          <p:cNvPr id="3" name="Picture 2" descr="Comparison of Paris and PCT Ro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43" y="1434457"/>
            <a:ext cx="8087723" cy="39368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486" y="5401688"/>
            <a:ext cx="3369577" cy="307777"/>
          </a:xfrm>
          <a:prstGeom prst="rect">
            <a:avLst/>
          </a:prstGeom>
        </p:spPr>
        <p:txBody>
          <a:bodyPr wrap="none">
            <a:spAutoFit/>
          </a:bodyPr>
          <a:lstStyle/>
          <a:p>
            <a:pPr fontAlgn="auto">
              <a:spcBef>
                <a:spcPts val="0"/>
              </a:spcBef>
              <a:spcAft>
                <a:spcPts val="0"/>
              </a:spcAft>
            </a:pPr>
            <a:r>
              <a:rPr lang="en-GB" sz="1400" dirty="0">
                <a:solidFill>
                  <a:srgbClr val="0C377B"/>
                </a:solidFill>
                <a:latin typeface="Calibri"/>
                <a:cs typeface="+mn-cs"/>
              </a:rPr>
              <a:t>http://www.wipo.int/pct/en/faqs/faqs.html</a:t>
            </a:r>
          </a:p>
        </p:txBody>
      </p:sp>
      <p:sp>
        <p:nvSpPr>
          <p:cNvPr id="5" name="Rectangle 4"/>
          <p:cNvSpPr/>
          <p:nvPr/>
        </p:nvSpPr>
        <p:spPr>
          <a:xfrm>
            <a:off x="147486" y="5747545"/>
            <a:ext cx="4841133" cy="307777"/>
          </a:xfrm>
          <a:prstGeom prst="rect">
            <a:avLst/>
          </a:prstGeom>
        </p:spPr>
        <p:txBody>
          <a:bodyPr wrap="none">
            <a:spAutoFit/>
          </a:bodyPr>
          <a:lstStyle/>
          <a:p>
            <a:pPr fontAlgn="auto">
              <a:spcBef>
                <a:spcPts val="0"/>
              </a:spcBef>
              <a:spcAft>
                <a:spcPts val="0"/>
              </a:spcAft>
            </a:pPr>
            <a:r>
              <a:rPr lang="en-GB" sz="1400" dirty="0">
                <a:solidFill>
                  <a:srgbClr val="0C377B"/>
                </a:solidFill>
                <a:latin typeface="Calibri"/>
                <a:cs typeface="+mn-cs"/>
              </a:rPr>
              <a:t>http://www.wipo.int/treaties/en/ip/paris/summary_paris.html</a:t>
            </a:r>
          </a:p>
        </p:txBody>
      </p:sp>
    </p:spTree>
    <p:extLst>
      <p:ext uri="{BB962C8B-B14F-4D97-AF65-F5344CB8AC3E}">
        <p14:creationId xmlns:p14="http://schemas.microsoft.com/office/powerpoint/2010/main" val="7129252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lstStyle/>
          <a:p>
            <a:pPr algn="ctr" rtl="1"/>
            <a:r>
              <a:rPr lang="fa-IR" dirty="0" smtClean="0">
                <a:solidFill>
                  <a:srgbClr val="C00000"/>
                </a:solidFill>
                <a:cs typeface="B Titr" pitchFamily="2" charset="-78"/>
              </a:rPr>
              <a:t>معاهده بوداپست </a:t>
            </a:r>
            <a:r>
              <a:rPr lang="fr-CH" b="1" dirty="0" smtClean="0">
                <a:solidFill>
                  <a:srgbClr val="C00000"/>
                </a:solidFill>
                <a:latin typeface="Times New Roman" pitchFamily="18" charset="0"/>
                <a:cs typeface="Times New Roman" pitchFamily="18" charset="0"/>
              </a:rPr>
              <a:t>Budapest </a:t>
            </a:r>
            <a:r>
              <a:rPr lang="fr-CH" b="1" dirty="0" err="1" smtClean="0">
                <a:solidFill>
                  <a:srgbClr val="C00000"/>
                </a:solidFill>
                <a:latin typeface="Times New Roman" pitchFamily="18" charset="0"/>
                <a:cs typeface="Times New Roman" pitchFamily="18" charset="0"/>
              </a:rPr>
              <a:t>Treaty</a:t>
            </a:r>
            <a:r>
              <a:rPr lang="fr-CH" b="1" dirty="0" smtClean="0">
                <a:solidFill>
                  <a:srgbClr val="C00000"/>
                </a:solidFill>
                <a:latin typeface="Times New Roman" pitchFamily="18" charset="0"/>
                <a:cs typeface="Times New Roman" pitchFamily="18" charset="0"/>
              </a:rPr>
              <a:t> </a:t>
            </a:r>
            <a:endParaRPr lang="en-US" b="1" dirty="0">
              <a:solidFill>
                <a:srgbClr val="C00000"/>
              </a:solidFill>
              <a:latin typeface="Times New Roman" pitchFamily="18" charset="0"/>
              <a:cs typeface="Times New Roman" pitchFamily="18" charset="0"/>
            </a:endParaRPr>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776042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1412776"/>
            <a:ext cx="7704856" cy="461665"/>
          </a:xfrm>
          <a:prstGeom prst="rect">
            <a:avLst/>
          </a:prstGeom>
          <a:noFill/>
        </p:spPr>
        <p:txBody>
          <a:bodyPr wrap="square" rtlCol="0">
            <a:spAutoFit/>
          </a:bodyPr>
          <a:lstStyle/>
          <a:p>
            <a:pPr algn="ctr" rtl="1"/>
            <a:r>
              <a:rPr lang="fa-IR" sz="2400" dirty="0" smtClean="0">
                <a:solidFill>
                  <a:prstClr val="black"/>
                </a:solidFill>
                <a:cs typeface="B Titr" pitchFamily="2" charset="-78"/>
              </a:rPr>
              <a:t>سیستم بین المللی واسپاری میکروارگانیسم ها در روند ثبت اختراعات</a:t>
            </a:r>
          </a:p>
        </p:txBody>
      </p:sp>
    </p:spTree>
    <p:extLst>
      <p:ext uri="{BB962C8B-B14F-4D97-AF65-F5344CB8AC3E}">
        <p14:creationId xmlns:p14="http://schemas.microsoft.com/office/powerpoint/2010/main" val="14268076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a:bodyPr>
          <a:lstStyle/>
          <a:p>
            <a:pPr algn="ctr"/>
            <a:r>
              <a:rPr lang="fa-IR" dirty="0" smtClean="0">
                <a:solidFill>
                  <a:srgbClr val="C00000"/>
                </a:solidFill>
                <a:cs typeface="B Titr" pitchFamily="2" charset="-78"/>
              </a:rPr>
              <a:t>چرا معاهده بوداپست</a:t>
            </a:r>
            <a:endParaRPr lang="en-US" dirty="0">
              <a:solidFill>
                <a:srgbClr val="C00000"/>
              </a:solidFill>
              <a:cs typeface="B Titr" pitchFamily="2" charset="-78"/>
            </a:endParaRPr>
          </a:p>
        </p:txBody>
      </p:sp>
      <p:sp>
        <p:nvSpPr>
          <p:cNvPr id="3" name="Content Placeholder 2"/>
          <p:cNvSpPr>
            <a:spLocks noGrp="1"/>
          </p:cNvSpPr>
          <p:nvPr>
            <p:ph sz="quarter" idx="1"/>
          </p:nvPr>
        </p:nvSpPr>
        <p:spPr/>
        <p:txBody>
          <a:bodyPr>
            <a:normAutofit/>
          </a:bodyPr>
          <a:lstStyle/>
          <a:p>
            <a:pPr algn="just" rtl="1">
              <a:buFont typeface="Wingdings" pitchFamily="2" charset="2"/>
              <a:buChar char="ü"/>
            </a:pPr>
            <a:r>
              <a:rPr lang="fa-IR" dirty="0" smtClean="0">
                <a:cs typeface="B Titr" pitchFamily="2" charset="-78"/>
              </a:rPr>
              <a:t>نیاز به کفایت افشای اختراعات</a:t>
            </a:r>
          </a:p>
          <a:p>
            <a:pPr algn="just" rtl="1">
              <a:buFont typeface="Wingdings" pitchFamily="2" charset="2"/>
              <a:buChar char="ü"/>
            </a:pPr>
            <a:r>
              <a:rPr lang="fa-IR" dirty="0" smtClean="0">
                <a:cs typeface="B Titr" pitchFamily="2" charset="-78"/>
              </a:rPr>
              <a:t>چگونگی واسپاری میکروارگانیسم ها</a:t>
            </a:r>
          </a:p>
          <a:p>
            <a:pPr algn="just" rtl="1">
              <a:buFont typeface="Wingdings" pitchFamily="2" charset="2"/>
              <a:buChar char="ü"/>
            </a:pPr>
            <a:r>
              <a:rPr lang="fa-IR" dirty="0" smtClean="0">
                <a:cs typeface="B Titr" pitchFamily="2" charset="-78"/>
              </a:rPr>
              <a:t>سودمندی یک نظام واحد بین المللی واسپاری</a:t>
            </a:r>
          </a:p>
          <a:p>
            <a:pPr marL="0" indent="0" algn="just" rtl="1">
              <a:buNone/>
            </a:pPr>
            <a:endParaRPr lang="fa-IR" dirty="0" smtClean="0">
              <a:cs typeface="B Titr" pitchFamily="2" charset="-78"/>
            </a:endParaRPr>
          </a:p>
          <a:p>
            <a:pPr marL="0" indent="0" algn="just" rtl="1">
              <a:buNone/>
            </a:pPr>
            <a:r>
              <a:rPr lang="fa-IR" dirty="0" smtClean="0">
                <a:cs typeface="B Titr" pitchFamily="2" charset="-78"/>
              </a:rPr>
              <a:t>میکروارگانیسم : موجودات میکروسکوپی (مانند باکتری، قارچ، ویروس، مخمر) که در تولید غذاها (مانند ماست، پنیر،..) داروها (مانند آنتی بیوتیک ها) و دیگر محصولات (مانند پودر شستشو) استفاده می شود.</a:t>
            </a:r>
            <a:endParaRPr lang="fa-IR" dirty="0">
              <a:cs typeface="B Titr" pitchFamily="2" charset="-78"/>
            </a:endParaRPr>
          </a:p>
        </p:txBody>
      </p:sp>
    </p:spTree>
    <p:extLst>
      <p:ext uri="{BB962C8B-B14F-4D97-AF65-F5344CB8AC3E}">
        <p14:creationId xmlns:p14="http://schemas.microsoft.com/office/powerpoint/2010/main" val="1025787434"/>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ctr"/>
            <a:r>
              <a:rPr lang="fa-IR" dirty="0" smtClean="0">
                <a:solidFill>
                  <a:srgbClr val="C00000"/>
                </a:solidFill>
                <a:cs typeface="B Titr" pitchFamily="2" charset="-78"/>
              </a:rPr>
              <a:t>الزامات افشاء</a:t>
            </a:r>
            <a:endParaRPr lang="en-US" dirty="0">
              <a:solidFill>
                <a:srgbClr val="C00000"/>
              </a:solidFill>
              <a:cs typeface="B Titr" pitchFamily="2" charset="-78"/>
            </a:endParaRPr>
          </a:p>
        </p:txBody>
      </p:sp>
      <p:sp>
        <p:nvSpPr>
          <p:cNvPr id="3" name="Content Placeholder 2"/>
          <p:cNvSpPr>
            <a:spLocks noGrp="1"/>
          </p:cNvSpPr>
          <p:nvPr>
            <p:ph sz="quarter" idx="1"/>
          </p:nvPr>
        </p:nvSpPr>
        <p:spPr>
          <a:xfrm>
            <a:off x="179512" y="1124744"/>
            <a:ext cx="8507288" cy="5400600"/>
          </a:xfrm>
        </p:spPr>
        <p:txBody>
          <a:bodyPr>
            <a:normAutofit/>
          </a:bodyPr>
          <a:lstStyle/>
          <a:p>
            <a:pPr algn="r" rtl="1">
              <a:buFont typeface="Wingdings" pitchFamily="2" charset="2"/>
              <a:buChar char="Ø"/>
            </a:pPr>
            <a:r>
              <a:rPr lang="fa-IR" sz="2200" dirty="0" smtClean="0">
                <a:cs typeface="B Titr" pitchFamily="2" charset="-78"/>
              </a:rPr>
              <a:t>طبق قوانین پتنت حمایت از اختراعات نیازمند افشا کافی </a:t>
            </a:r>
          </a:p>
          <a:p>
            <a:pPr algn="r" rtl="1">
              <a:buFont typeface="Wingdings" pitchFamily="2" charset="2"/>
              <a:buChar char="Ø"/>
            </a:pPr>
            <a:r>
              <a:rPr lang="fa-IR" sz="2200" dirty="0" smtClean="0">
                <a:cs typeface="B Titr" pitchFamily="2" charset="-78"/>
              </a:rPr>
              <a:t>است که عموما در متن توصیف می آید</a:t>
            </a:r>
          </a:p>
          <a:p>
            <a:pPr algn="r" rtl="1">
              <a:buFont typeface="Wingdings" pitchFamily="2" charset="2"/>
              <a:buChar char="Ø"/>
            </a:pPr>
            <a:r>
              <a:rPr lang="fa-IR" sz="2200" dirty="0" smtClean="0">
                <a:cs typeface="B Titr" pitchFamily="2" charset="-78"/>
              </a:rPr>
              <a:t>عموم مردم می توانند از اطلاعات پتنت برای مقاصد آزمایشی (بسته به قانون هر کشور) وبرای مقاصد تجاری (در زمان انقضای پتنت) استفاده کنند</a:t>
            </a:r>
          </a:p>
          <a:p>
            <a:pPr algn="r" rtl="1">
              <a:buFont typeface="Wingdings" pitchFamily="2" charset="2"/>
              <a:buChar char="Ø"/>
            </a:pPr>
            <a:r>
              <a:rPr lang="fa-IR" sz="2200" dirty="0" smtClean="0">
                <a:cs typeface="B Titr" pitchFamily="2" charset="-78"/>
              </a:rPr>
              <a:t>زمانیکه اختراع شامل استفاده از یک میکروارگانیسم هست علاوه بر افشا در توصیف باید یک نمونه از آن در یک مجموعه کشت سلولی واسپاری و نگهداری شود</a:t>
            </a:r>
          </a:p>
          <a:p>
            <a:pPr algn="r" rtl="1">
              <a:buFont typeface="Wingdings" pitchFamily="2" charset="2"/>
              <a:buChar char="Ø"/>
            </a:pPr>
            <a:r>
              <a:rPr lang="fa-IR" sz="2200" dirty="0" smtClean="0">
                <a:cs typeface="B Titr" pitchFamily="2" charset="-78"/>
              </a:rPr>
              <a:t>قوانین بسیاری کشورها الزام به واسپاری دارد</a:t>
            </a:r>
          </a:p>
          <a:p>
            <a:pPr algn="r" rtl="1">
              <a:buFont typeface="Wingdings" pitchFamily="2" charset="2"/>
              <a:buChar char="Ø"/>
            </a:pPr>
            <a:r>
              <a:rPr lang="fa-IR" sz="2200" dirty="0" smtClean="0">
                <a:cs typeface="B Titr" pitchFamily="2" charset="-78"/>
              </a:rPr>
              <a:t>فرآیند واسپاری پیچیده و هزینه بر است</a:t>
            </a:r>
          </a:p>
          <a:p>
            <a:pPr marL="0" indent="0" algn="just" rtl="1">
              <a:buNone/>
            </a:pPr>
            <a:r>
              <a:rPr lang="fa-IR" sz="2400" b="1" dirty="0" smtClean="0">
                <a:solidFill>
                  <a:srgbClr val="002060"/>
                </a:solidFill>
                <a:cs typeface="B Titr" pitchFamily="2" charset="-78"/>
              </a:rPr>
              <a:t>به پیشنهاد انگلیس موضوع در وایپو طرح و درنشستی در بوداپست معاهده در تاریخ 28 آوریل 1977 بین 18 کشور منعقد گردید و در 19 آگوست 1980 اجرایی شد</a:t>
            </a:r>
          </a:p>
          <a:p>
            <a:pPr marL="0" indent="0" algn="ctr" rtl="1">
              <a:buNone/>
            </a:pPr>
            <a:r>
              <a:rPr lang="fa-IR" sz="2400" b="1" dirty="0" smtClean="0">
                <a:solidFill>
                  <a:srgbClr val="002060"/>
                </a:solidFill>
                <a:cs typeface="B Titr" pitchFamily="2" charset="-78"/>
              </a:rPr>
              <a:t>تاکنون (2017):</a:t>
            </a:r>
          </a:p>
          <a:p>
            <a:pPr marL="0" indent="0" algn="ctr" rtl="1">
              <a:buNone/>
            </a:pPr>
            <a:r>
              <a:rPr lang="fa-IR" sz="2400" b="1" dirty="0" smtClean="0">
                <a:solidFill>
                  <a:srgbClr val="002060"/>
                </a:solidFill>
                <a:cs typeface="B Titr" pitchFamily="2" charset="-78"/>
              </a:rPr>
              <a:t>80 کشور عضو معاهده		46 مرجع واسپاری بین المللی </a:t>
            </a:r>
            <a:r>
              <a:rPr lang="en-US" sz="2400" b="1" dirty="0" smtClean="0">
                <a:solidFill>
                  <a:srgbClr val="002060"/>
                </a:solidFill>
                <a:cs typeface="B Titr" pitchFamily="2" charset="-78"/>
              </a:rPr>
              <a:t>(IDAs)</a:t>
            </a:r>
            <a:endParaRPr lang="fa-IR" sz="2400" b="1" dirty="0" smtClean="0">
              <a:solidFill>
                <a:srgbClr val="002060"/>
              </a:solidFill>
              <a:cs typeface="B Titr" pitchFamily="2" charset="-78"/>
            </a:endParaRPr>
          </a:p>
        </p:txBody>
      </p:sp>
    </p:spTree>
    <p:extLst>
      <p:ext uri="{BB962C8B-B14F-4D97-AF65-F5344CB8AC3E}">
        <p14:creationId xmlns:p14="http://schemas.microsoft.com/office/powerpoint/2010/main" val="2819775821"/>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C00000"/>
                </a:solidFill>
                <a:cs typeface="B Titr" pitchFamily="2" charset="-78"/>
              </a:rPr>
              <a:t>مزایای استفاده از معاهده بوداپست</a:t>
            </a:r>
            <a:endParaRPr lang="en-US" dirty="0">
              <a:solidFill>
                <a:srgbClr val="C00000"/>
              </a:solidFill>
              <a:cs typeface="B Titr" pitchFamily="2" charset="-78"/>
            </a:endParaRPr>
          </a:p>
        </p:txBody>
      </p:sp>
      <p:sp>
        <p:nvSpPr>
          <p:cNvPr id="3" name="Content Placeholder 2"/>
          <p:cNvSpPr>
            <a:spLocks noGrp="1"/>
          </p:cNvSpPr>
          <p:nvPr>
            <p:ph sz="quarter" idx="1"/>
          </p:nvPr>
        </p:nvSpPr>
        <p:spPr>
          <a:xfrm>
            <a:off x="457200" y="1600200"/>
            <a:ext cx="8229600" cy="4781128"/>
          </a:xfrm>
        </p:spPr>
        <p:txBody>
          <a:bodyPr>
            <a:normAutofit lnSpcReduction="10000"/>
          </a:bodyPr>
          <a:lstStyle/>
          <a:p>
            <a:pPr marL="0" indent="0" algn="just" rtl="1">
              <a:lnSpc>
                <a:spcPct val="150000"/>
              </a:lnSpc>
              <a:buNone/>
            </a:pPr>
            <a:r>
              <a:rPr lang="fa-IR" sz="2400" dirty="0" smtClean="0">
                <a:cs typeface="B Titr" pitchFamily="2" charset="-78"/>
              </a:rPr>
              <a:t>همه کشورهای متعهد واسپاری در یکی از </a:t>
            </a:r>
            <a:r>
              <a:rPr lang="en-US" sz="2400" dirty="0" smtClean="0">
                <a:cs typeface="B Titr" pitchFamily="2" charset="-78"/>
              </a:rPr>
              <a:t>IDA</a:t>
            </a:r>
            <a:r>
              <a:rPr lang="fa-IR" sz="2400" dirty="0" smtClean="0">
                <a:cs typeface="B Titr" pitchFamily="2" charset="-78"/>
              </a:rPr>
              <a:t> ها را قبول دارند. هر گونه واسپاری در یکی از مراجع باید توسط مراجع ثبت اختراع دیگر در کشورهای عضو و یا سازمان های منطقه ای قابل پذیرش است.</a:t>
            </a:r>
          </a:p>
          <a:p>
            <a:pPr marL="0" indent="0" algn="just" rtl="1">
              <a:lnSpc>
                <a:spcPct val="150000"/>
              </a:lnSpc>
              <a:buNone/>
            </a:pPr>
            <a:r>
              <a:rPr lang="fa-IR" sz="2400" dirty="0" smtClean="0">
                <a:solidFill>
                  <a:srgbClr val="C00000"/>
                </a:solidFill>
                <a:cs typeface="B Titr" pitchFamily="2" charset="-78"/>
              </a:rPr>
              <a:t>دسترسی به میکرو ارگانیسم ها:</a:t>
            </a:r>
          </a:p>
          <a:p>
            <a:pPr algn="just" rtl="1">
              <a:lnSpc>
                <a:spcPct val="150000"/>
              </a:lnSpc>
              <a:buFont typeface="Wingdings" pitchFamily="2" charset="2"/>
              <a:buChar char="ü"/>
            </a:pPr>
            <a:r>
              <a:rPr lang="fa-IR" sz="2400" dirty="0" smtClean="0">
                <a:cs typeface="B Titr" pitchFamily="2" charset="-78"/>
              </a:rPr>
              <a:t>هر اداره مالکیت صنعتی علاقه مند</a:t>
            </a:r>
          </a:p>
          <a:p>
            <a:pPr algn="just" rtl="1">
              <a:lnSpc>
                <a:spcPct val="150000"/>
              </a:lnSpc>
              <a:buFont typeface="Wingdings" pitchFamily="2" charset="2"/>
              <a:buChar char="ü"/>
            </a:pPr>
            <a:r>
              <a:rPr lang="fa-IR" sz="2400" dirty="0" smtClean="0">
                <a:cs typeface="B Titr" pitchFamily="2" charset="-78"/>
              </a:rPr>
              <a:t>شخصی که واسپاری کرده یا هر فرد مجازی از طرف وی</a:t>
            </a:r>
          </a:p>
          <a:p>
            <a:pPr algn="just" rtl="1">
              <a:lnSpc>
                <a:spcPct val="150000"/>
              </a:lnSpc>
              <a:buFont typeface="Wingdings" pitchFamily="2" charset="2"/>
              <a:buChar char="ü"/>
            </a:pPr>
            <a:r>
              <a:rPr lang="fa-IR" sz="2400" dirty="0" smtClean="0">
                <a:cs typeface="B Titr" pitchFamily="2" charset="-78"/>
              </a:rPr>
              <a:t>هر شخص حقیقی یا حقوقی تحت قراردادهایی که اداره مالکیت صنعتی آن را تائید می کند</a:t>
            </a:r>
          </a:p>
        </p:txBody>
      </p:sp>
    </p:spTree>
    <p:extLst>
      <p:ext uri="{BB962C8B-B14F-4D97-AF65-F5344CB8AC3E}">
        <p14:creationId xmlns:p14="http://schemas.microsoft.com/office/powerpoint/2010/main" val="2488857092"/>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936104"/>
          </a:xfrm>
        </p:spPr>
        <p:txBody>
          <a:bodyPr>
            <a:noAutofit/>
          </a:bodyPr>
          <a:lstStyle/>
          <a:p>
            <a:pPr algn="ctr" rtl="1"/>
            <a:r>
              <a:rPr lang="fa-IR" sz="3200" b="1" dirty="0">
                <a:solidFill>
                  <a:srgbClr val="C00000"/>
                </a:solidFill>
                <a:effectLst>
                  <a:outerShdw blurRad="38100" dist="38100" dir="2700000" algn="tl">
                    <a:srgbClr val="000000">
                      <a:alpha val="43137"/>
                    </a:srgbClr>
                  </a:outerShdw>
                </a:effectLst>
                <a:latin typeface="Times New Roman" pitchFamily="18" charset="0"/>
                <a:cs typeface="B Titr" pitchFamily="2" charset="-78"/>
              </a:rPr>
              <a:t>معاهده بوداپست</a:t>
            </a:r>
            <a:r>
              <a:rPr lang="fa-IR" sz="2800" b="1" dirty="0">
                <a:solidFill>
                  <a:srgbClr val="C00000"/>
                </a:solidFill>
                <a:effectLst>
                  <a:outerShdw blurRad="38100" dist="38100" dir="2700000" algn="tl">
                    <a:srgbClr val="000000">
                      <a:alpha val="43137"/>
                    </a:srgbClr>
                  </a:outerShdw>
                </a:effectLst>
                <a:latin typeface="Times New Roman" pitchFamily="18" charset="0"/>
                <a:cs typeface="B Titr" pitchFamily="2" charset="-78"/>
              </a:rPr>
              <a:t/>
            </a:r>
            <a:br>
              <a:rPr lang="fa-IR" sz="2800" b="1" dirty="0">
                <a:solidFill>
                  <a:srgbClr val="C00000"/>
                </a:solidFill>
                <a:effectLst>
                  <a:outerShdw blurRad="38100" dist="38100" dir="2700000" algn="tl">
                    <a:srgbClr val="000000">
                      <a:alpha val="43137"/>
                    </a:srgbClr>
                  </a:outerShdw>
                </a:effectLst>
                <a:latin typeface="Times New Roman" pitchFamily="18" charset="0"/>
                <a:cs typeface="B Titr" pitchFamily="2" charset="-78"/>
              </a:rPr>
            </a:b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Budapest - The International Microorganism Deposit </a:t>
            </a: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System</a:t>
            </a:r>
            <a:endParaRPr lang="en-US" sz="2400" dirty="0">
              <a:cs typeface="B Titr" pitchFamily="2" charset="-78"/>
            </a:endParaRPr>
          </a:p>
        </p:txBody>
      </p:sp>
      <p:sp>
        <p:nvSpPr>
          <p:cNvPr id="3" name="Content Placeholder 2"/>
          <p:cNvSpPr>
            <a:spLocks noGrp="1"/>
          </p:cNvSpPr>
          <p:nvPr>
            <p:ph sz="quarter" idx="1"/>
          </p:nvPr>
        </p:nvSpPr>
        <p:spPr>
          <a:xfrm>
            <a:off x="179512" y="1143001"/>
            <a:ext cx="8496944" cy="5714999"/>
          </a:xfrm>
        </p:spPr>
        <p:txBody>
          <a:bodyPr>
            <a:normAutofit lnSpcReduction="10000"/>
          </a:bodyPr>
          <a:lstStyle/>
          <a:p>
            <a:pPr algn="just" rtl="1">
              <a:lnSpc>
                <a:spcPct val="150000"/>
              </a:lnSpc>
            </a:pPr>
            <a:r>
              <a:rPr lang="fa-IR" sz="2400" dirty="0" smtClean="0">
                <a:cs typeface="B Titr" pitchFamily="2" charset="-78"/>
              </a:rPr>
              <a:t>سیستم بوداپست یک راه حل کاربردی و تجاری برای پتنت هایی است که در آن ها یک </a:t>
            </a:r>
            <a:r>
              <a:rPr lang="fa-IR" sz="2400" u="sng" dirty="0" smtClean="0">
                <a:solidFill>
                  <a:srgbClr val="00B050"/>
                </a:solidFill>
                <a:cs typeface="B Titr" pitchFamily="2" charset="-78"/>
              </a:rPr>
              <a:t>ماده بیولوژیک </a:t>
            </a:r>
            <a:r>
              <a:rPr lang="fa-IR" sz="2400" dirty="0" smtClean="0">
                <a:cs typeface="B Titr" pitchFamily="2" charset="-78"/>
              </a:rPr>
              <a:t>قرار دارد و باید واسپاری شود.</a:t>
            </a:r>
          </a:p>
          <a:p>
            <a:pPr algn="just" rtl="1">
              <a:lnSpc>
                <a:spcPct val="150000"/>
              </a:lnSpc>
            </a:pPr>
            <a:r>
              <a:rPr lang="fa-IR" sz="2400" dirty="0" smtClean="0">
                <a:cs typeface="B Titr" pitchFamily="2" charset="-78"/>
              </a:rPr>
              <a:t>حدودا در </a:t>
            </a:r>
            <a:r>
              <a:rPr lang="fa-IR" sz="2400" dirty="0" smtClean="0">
                <a:solidFill>
                  <a:srgbClr val="00B050"/>
                </a:solidFill>
                <a:cs typeface="B Titr" pitchFamily="2" charset="-78"/>
              </a:rPr>
              <a:t>80 کشور دنیا </a:t>
            </a:r>
            <a:r>
              <a:rPr lang="fa-IR" sz="2400" b="1" dirty="0" smtClean="0">
                <a:solidFill>
                  <a:srgbClr val="00B050"/>
                </a:solidFill>
                <a:cs typeface="B Titr" pitchFamily="2" charset="-78"/>
              </a:rPr>
              <a:t>مرجع معتبر واسپاری بین المللی </a:t>
            </a:r>
            <a:r>
              <a:rPr lang="fa-IR" sz="2400" dirty="0" smtClean="0">
                <a:cs typeface="B Titr" pitchFamily="2" charset="-78"/>
              </a:rPr>
              <a:t>وجود دارد(</a:t>
            </a:r>
            <a:r>
              <a:rPr lang="en-US" sz="2400" dirty="0" smtClean="0">
                <a:cs typeface="B Titr" pitchFamily="2" charset="-78"/>
              </a:rPr>
              <a:t>IDA</a:t>
            </a:r>
            <a:r>
              <a:rPr lang="fa-IR" sz="2400" dirty="0" smtClean="0">
                <a:cs typeface="B Titr" pitchFamily="2" charset="-78"/>
              </a:rPr>
              <a:t> )</a:t>
            </a:r>
          </a:p>
          <a:p>
            <a:pPr algn="just" rtl="1">
              <a:lnSpc>
                <a:spcPct val="150000"/>
              </a:lnSpc>
            </a:pPr>
            <a:r>
              <a:rPr lang="fa-IR" sz="2400" dirty="0" smtClean="0">
                <a:cs typeface="B Titr" pitchFamily="2" charset="-78"/>
              </a:rPr>
              <a:t>این معاهده در سال 1977 منعقد شده و کشورهای عضو متعهدند اگر اختراع شامل یک میکرو ارگانیسم است و مالک آن موظف به واسپاری میکروارگانیسم است او می تواند آن را بدون در نظر گرفتن اینکه در کدام کشور است در </a:t>
            </a:r>
            <a:r>
              <a:rPr lang="fa-IR" sz="2400" dirty="0" smtClean="0">
                <a:solidFill>
                  <a:srgbClr val="00B050"/>
                </a:solidFill>
                <a:cs typeface="B Titr" pitchFamily="2" charset="-78"/>
              </a:rPr>
              <a:t>یکی از مراجع معتبر واجد شرایط بین المللی واسپاری کند</a:t>
            </a:r>
            <a:r>
              <a:rPr lang="fa-IR" sz="2400" dirty="0" smtClean="0">
                <a:cs typeface="B Titr" pitchFamily="2" charset="-78"/>
              </a:rPr>
              <a:t>.</a:t>
            </a:r>
          </a:p>
          <a:p>
            <a:pPr algn="just" rtl="1">
              <a:lnSpc>
                <a:spcPct val="150000"/>
              </a:lnSpc>
            </a:pPr>
            <a:r>
              <a:rPr lang="fa-IR" sz="2400" dirty="0" smtClean="0">
                <a:cs typeface="B Titr" pitchFamily="2" charset="-78"/>
              </a:rPr>
              <a:t>در این صورت برای ثبت در کشورهای متعدد </a:t>
            </a:r>
            <a:r>
              <a:rPr lang="fa-IR" sz="2400" dirty="0" smtClean="0">
                <a:solidFill>
                  <a:srgbClr val="00B050"/>
                </a:solidFill>
                <a:cs typeface="B Titr" pitchFamily="2" charset="-78"/>
              </a:rPr>
              <a:t>نیازی به واسپاری در کشورهای مورد نظر نیست</a:t>
            </a:r>
            <a:r>
              <a:rPr lang="fa-IR" sz="2400" dirty="0" smtClean="0">
                <a:cs typeface="B Titr" pitchFamily="2" charset="-78"/>
              </a:rPr>
              <a:t> و تنها یک مرجع کافیست.</a:t>
            </a:r>
          </a:p>
        </p:txBody>
      </p:sp>
    </p:spTree>
    <p:extLst>
      <p:ext uri="{BB962C8B-B14F-4D97-AF65-F5344CB8AC3E}">
        <p14:creationId xmlns:p14="http://schemas.microsoft.com/office/powerpoint/2010/main" val="29683051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8" y="116632"/>
            <a:ext cx="9144000" cy="504056"/>
          </a:xfrm>
        </p:spPr>
        <p:txBody>
          <a:bodyPr>
            <a:normAutofit fontScale="90000"/>
          </a:bodyPr>
          <a:lstStyle/>
          <a:p>
            <a:pPr algn="ctr" rtl="1"/>
            <a:r>
              <a:rPr lang="fa-IR" sz="3600" b="1" dirty="0" smtClean="0">
                <a:solidFill>
                  <a:srgbClr val="C00000"/>
                </a:solidFill>
                <a:effectLst>
                  <a:outerShdw blurRad="38100" dist="38100" dir="2700000" algn="tl">
                    <a:srgbClr val="000000">
                      <a:alpha val="43137"/>
                    </a:srgbClr>
                  </a:outerShdw>
                </a:effectLst>
                <a:latin typeface="Times New Roman" pitchFamily="18" charset="0"/>
                <a:cs typeface="B Titr" pitchFamily="2" charset="-78"/>
              </a:rPr>
              <a:t> مراجع واسپاری در دنیا</a:t>
            </a:r>
            <a:endParaRPr lang="en-US" dirty="0">
              <a:cs typeface="B Titr" pitchFamily="2" charset="-78"/>
            </a:endParaRPr>
          </a:p>
        </p:txBody>
      </p:sp>
      <p:sp>
        <p:nvSpPr>
          <p:cNvPr id="3" name="Content Placeholder 2"/>
          <p:cNvSpPr>
            <a:spLocks noGrp="1"/>
          </p:cNvSpPr>
          <p:nvPr>
            <p:ph sz="quarter" idx="1"/>
          </p:nvPr>
        </p:nvSpPr>
        <p:spPr>
          <a:xfrm>
            <a:off x="0" y="620688"/>
            <a:ext cx="8892480" cy="6237312"/>
          </a:xfrm>
        </p:spPr>
        <p:txBody>
          <a:bodyPr>
            <a:normAutofit fontScale="32500" lnSpcReduction="20000"/>
          </a:bodyPr>
          <a:lstStyle/>
          <a:p>
            <a:pPr algn="r" rtl="1">
              <a:lnSpc>
                <a:spcPct val="170000"/>
              </a:lnSpc>
            </a:pPr>
            <a:r>
              <a:rPr lang="fa-IR" sz="4000" dirty="0" smtClean="0">
                <a:cs typeface="B Titr" pitchFamily="2" charset="-78"/>
              </a:rPr>
              <a:t>رشد 4.7% پتنت های مرتبط با زیست فناوری در سالهای 2007-2011</a:t>
            </a:r>
          </a:p>
          <a:p>
            <a:pPr algn="r" rtl="1">
              <a:lnSpc>
                <a:spcPct val="170000"/>
              </a:lnSpc>
            </a:pPr>
            <a:r>
              <a:rPr lang="fa-IR" sz="4000" dirty="0" smtClean="0">
                <a:cs typeface="B Titr" pitchFamily="2" charset="-78"/>
              </a:rPr>
              <a:t>در 1990 تنها 10 مرجع،  این تعداد به 33 مرجع در 2000 رسید و هم اکنون 45 مرجع وجود دارد.</a:t>
            </a:r>
          </a:p>
          <a:p>
            <a:pPr algn="r" rtl="1"/>
            <a:endParaRPr lang="fa-IR" sz="2400" dirty="0" smtClean="0">
              <a:cs typeface="B Titr" pitchFamily="2" charset="-78"/>
            </a:endParaRPr>
          </a:p>
          <a:p>
            <a:endParaRPr lang="fa-IR" sz="2400" dirty="0" smtClean="0">
              <a:cs typeface="B Titr" pitchFamily="2" charset="-78"/>
            </a:endParaRPr>
          </a:p>
          <a:p>
            <a:endParaRPr lang="fa-IR" sz="2400" dirty="0" smtClean="0"/>
          </a:p>
          <a:p>
            <a:endParaRPr lang="fa-IR" sz="2400" dirty="0" smtClean="0"/>
          </a:p>
          <a:p>
            <a:pPr algn="r" rtl="1"/>
            <a:endParaRPr lang="fa-IR" sz="2400" dirty="0" smtClean="0"/>
          </a:p>
          <a:p>
            <a:pPr algn="r" rtl="1"/>
            <a:endParaRPr lang="fa-IR" sz="2400" dirty="0"/>
          </a:p>
          <a:p>
            <a:pPr algn="r" rtl="1"/>
            <a:r>
              <a:rPr lang="fa-IR" sz="3800" dirty="0" smtClean="0">
                <a:cs typeface="B Titr" pitchFamily="2" charset="-78"/>
              </a:rPr>
              <a:t>رشد سریع زیست فناوری در افریقا و امریکای جنوبی</a:t>
            </a:r>
          </a:p>
          <a:p>
            <a:pPr algn="r" rtl="1"/>
            <a:endParaRPr lang="fa-IR" sz="2400" dirty="0" smtClean="0"/>
          </a:p>
          <a:p>
            <a:endParaRPr lang="fa-IR" sz="2400" dirty="0"/>
          </a:p>
          <a:p>
            <a:r>
              <a:rPr lang="en-US" sz="4500" b="1" dirty="0" smtClean="0"/>
              <a:t>Culture </a:t>
            </a:r>
            <a:r>
              <a:rPr lang="en-US" sz="4500" b="1" dirty="0"/>
              <a:t>collections with IDA status in developing countries</a:t>
            </a:r>
          </a:p>
          <a:p>
            <a:r>
              <a:rPr lang="en-US" sz="4500" b="1" dirty="0"/>
              <a:t>China</a:t>
            </a:r>
          </a:p>
          <a:p>
            <a:r>
              <a:rPr lang="en-US" sz="4500" b="1" dirty="0"/>
              <a:t>The China Center for Type Culture Collection (CCTCC)</a:t>
            </a:r>
          </a:p>
          <a:p>
            <a:r>
              <a:rPr lang="en-US" sz="4500" b="1" dirty="0"/>
              <a:t>The China General Microbiological Culture Collection Center (CGMCC)</a:t>
            </a:r>
          </a:p>
          <a:p>
            <a:r>
              <a:rPr lang="en-US" sz="4500" b="1" dirty="0"/>
              <a:t>Chile</a:t>
            </a:r>
          </a:p>
          <a:p>
            <a:r>
              <a:rPr lang="en-US" sz="4500" b="1" dirty="0"/>
              <a:t>The Chilean Collection of </a:t>
            </a:r>
            <a:r>
              <a:rPr lang="en-US" sz="4500" b="1" dirty="0" err="1"/>
              <a:t>Microbiotic</a:t>
            </a:r>
            <a:r>
              <a:rPr lang="en-US" sz="4500" b="1" dirty="0"/>
              <a:t> Genetic Resources (</a:t>
            </a:r>
            <a:r>
              <a:rPr lang="en-US" sz="4500" b="1" dirty="0" err="1"/>
              <a:t>CChRGM</a:t>
            </a:r>
            <a:r>
              <a:rPr lang="en-US" sz="4500" b="1" dirty="0"/>
              <a:t>)</a:t>
            </a:r>
          </a:p>
          <a:p>
            <a:r>
              <a:rPr lang="en-US" sz="4500" b="1" dirty="0"/>
              <a:t>India</a:t>
            </a:r>
          </a:p>
          <a:p>
            <a:r>
              <a:rPr lang="en-US" sz="4500" b="1" dirty="0"/>
              <a:t>The Microbial Culture Collection (MCC)</a:t>
            </a:r>
          </a:p>
          <a:p>
            <a:r>
              <a:rPr lang="en-US" sz="4500" b="1" dirty="0"/>
              <a:t>The Microbial Type Culture Collection and Gene Bank (MTCC)</a:t>
            </a:r>
          </a:p>
          <a:p>
            <a:r>
              <a:rPr lang="en-US" sz="4500" b="1" dirty="0"/>
              <a:t>Mexico</a:t>
            </a:r>
          </a:p>
          <a:p>
            <a:r>
              <a:rPr lang="en-US" sz="4500" b="1" dirty="0"/>
              <a:t>The Microorganism Collection of the National Center of Genetic Resources (CM-CNRG) (IDA status acquired in August 2015</a:t>
            </a:r>
            <a:r>
              <a:rPr lang="en-US" sz="4500" b="1" dirty="0" smtClean="0"/>
              <a:t>).</a:t>
            </a:r>
            <a:endParaRPr lang="en-US" sz="4500" b="1" dirty="0"/>
          </a:p>
        </p:txBody>
      </p:sp>
      <p:graphicFrame>
        <p:nvGraphicFramePr>
          <p:cNvPr id="4" name="Table 3"/>
          <p:cNvGraphicFramePr>
            <a:graphicFrameLocks noGrp="1"/>
          </p:cNvGraphicFramePr>
          <p:nvPr>
            <p:extLst>
              <p:ext uri="{D42A27DB-BD31-4B8C-83A1-F6EECF244321}">
                <p14:modId xmlns:p14="http://schemas.microsoft.com/office/powerpoint/2010/main" val="2820112568"/>
              </p:ext>
            </p:extLst>
          </p:nvPr>
        </p:nvGraphicFramePr>
        <p:xfrm>
          <a:off x="611560" y="1988840"/>
          <a:ext cx="7632850" cy="741680"/>
        </p:xfrm>
        <a:graphic>
          <a:graphicData uri="http://schemas.openxmlformats.org/drawingml/2006/table">
            <a:tbl>
              <a:tblPr firstRow="1" bandRow="1">
                <a:tableStyleId>{5C22544A-7EE6-4342-B048-85BDC9FD1C3A}</a:tableStyleId>
              </a:tblPr>
              <a:tblGrid>
                <a:gridCol w="1526570">
                  <a:extLst>
                    <a:ext uri="{9D8B030D-6E8A-4147-A177-3AD203B41FA5}">
                      <a16:colId xmlns:a16="http://schemas.microsoft.com/office/drawing/2014/main" val="20000"/>
                    </a:ext>
                  </a:extLst>
                </a:gridCol>
                <a:gridCol w="1526570">
                  <a:extLst>
                    <a:ext uri="{9D8B030D-6E8A-4147-A177-3AD203B41FA5}">
                      <a16:colId xmlns:a16="http://schemas.microsoft.com/office/drawing/2014/main" val="20001"/>
                    </a:ext>
                  </a:extLst>
                </a:gridCol>
                <a:gridCol w="1526570">
                  <a:extLst>
                    <a:ext uri="{9D8B030D-6E8A-4147-A177-3AD203B41FA5}">
                      <a16:colId xmlns:a16="http://schemas.microsoft.com/office/drawing/2014/main" val="20002"/>
                    </a:ext>
                  </a:extLst>
                </a:gridCol>
                <a:gridCol w="1526570">
                  <a:extLst>
                    <a:ext uri="{9D8B030D-6E8A-4147-A177-3AD203B41FA5}">
                      <a16:colId xmlns:a16="http://schemas.microsoft.com/office/drawing/2014/main" val="20003"/>
                    </a:ext>
                  </a:extLst>
                </a:gridCol>
                <a:gridCol w="1526570">
                  <a:extLst>
                    <a:ext uri="{9D8B030D-6E8A-4147-A177-3AD203B41FA5}">
                      <a16:colId xmlns:a16="http://schemas.microsoft.com/office/drawing/2014/main" val="20004"/>
                    </a:ext>
                  </a:extLst>
                </a:gridCol>
              </a:tblGrid>
              <a:tr h="370840">
                <a:tc>
                  <a:txBody>
                    <a:bodyPr/>
                    <a:lstStyle/>
                    <a:p>
                      <a:pPr algn="ctr"/>
                      <a:r>
                        <a:rPr lang="fa-IR" dirty="0" smtClean="0">
                          <a:cs typeface="B Titr" pitchFamily="2" charset="-78"/>
                        </a:rPr>
                        <a:t>امریکای جنوبی</a:t>
                      </a:r>
                      <a:endParaRPr lang="en-US" dirty="0">
                        <a:cs typeface="B Titr" pitchFamily="2" charset="-78"/>
                      </a:endParaRPr>
                    </a:p>
                  </a:txBody>
                  <a:tcPr>
                    <a:solidFill>
                      <a:schemeClr val="accent1">
                        <a:lumMod val="50000"/>
                      </a:schemeClr>
                    </a:solidFill>
                  </a:tcPr>
                </a:tc>
                <a:tc>
                  <a:txBody>
                    <a:bodyPr/>
                    <a:lstStyle/>
                    <a:p>
                      <a:pPr algn="ctr"/>
                      <a:r>
                        <a:rPr lang="fa-IR" dirty="0" smtClean="0">
                          <a:cs typeface="B Titr" pitchFamily="2" charset="-78"/>
                        </a:rPr>
                        <a:t>استرالیا</a:t>
                      </a:r>
                      <a:endParaRPr lang="en-US" dirty="0">
                        <a:cs typeface="B Titr" pitchFamily="2" charset="-78"/>
                      </a:endParaRPr>
                    </a:p>
                  </a:txBody>
                  <a:tcPr>
                    <a:solidFill>
                      <a:schemeClr val="accent1">
                        <a:lumMod val="50000"/>
                      </a:schemeClr>
                    </a:solidFill>
                  </a:tcPr>
                </a:tc>
                <a:tc>
                  <a:txBody>
                    <a:bodyPr/>
                    <a:lstStyle/>
                    <a:p>
                      <a:pPr algn="ctr"/>
                      <a:r>
                        <a:rPr lang="fa-IR" dirty="0" smtClean="0">
                          <a:cs typeface="B Titr" pitchFamily="2" charset="-78"/>
                        </a:rPr>
                        <a:t>آسیا</a:t>
                      </a:r>
                      <a:endParaRPr lang="en-US" dirty="0">
                        <a:cs typeface="B Titr" pitchFamily="2" charset="-78"/>
                      </a:endParaRPr>
                    </a:p>
                  </a:txBody>
                  <a:tcPr>
                    <a:solidFill>
                      <a:schemeClr val="accent1">
                        <a:lumMod val="50000"/>
                      </a:schemeClr>
                    </a:solidFill>
                  </a:tcPr>
                </a:tc>
                <a:tc>
                  <a:txBody>
                    <a:bodyPr/>
                    <a:lstStyle/>
                    <a:p>
                      <a:pPr algn="ctr"/>
                      <a:r>
                        <a:rPr lang="fa-IR" dirty="0" smtClean="0">
                          <a:cs typeface="B Titr" pitchFamily="2" charset="-78"/>
                        </a:rPr>
                        <a:t>امریکای شمالی</a:t>
                      </a:r>
                      <a:endParaRPr lang="en-US" dirty="0">
                        <a:cs typeface="B Titr" pitchFamily="2" charset="-78"/>
                      </a:endParaRPr>
                    </a:p>
                  </a:txBody>
                  <a:tcPr>
                    <a:solidFill>
                      <a:schemeClr val="accent1">
                        <a:lumMod val="50000"/>
                      </a:schemeClr>
                    </a:solidFill>
                  </a:tcPr>
                </a:tc>
                <a:tc>
                  <a:txBody>
                    <a:bodyPr/>
                    <a:lstStyle/>
                    <a:p>
                      <a:pPr algn="ctr"/>
                      <a:r>
                        <a:rPr lang="fa-IR" dirty="0" smtClean="0">
                          <a:cs typeface="B Titr" pitchFamily="2" charset="-78"/>
                        </a:rPr>
                        <a:t>اروپا</a:t>
                      </a:r>
                      <a:endParaRPr lang="en-US" dirty="0">
                        <a:cs typeface="B Titr" pitchFamily="2" charset="-78"/>
                      </a:endParaRPr>
                    </a:p>
                  </a:txBody>
                  <a:tcPr>
                    <a:solidFill>
                      <a:schemeClr val="accent1">
                        <a:lumMod val="50000"/>
                      </a:schemeClr>
                    </a:solidFill>
                  </a:tcPr>
                </a:tc>
                <a:extLst>
                  <a:ext uri="{0D108BD9-81ED-4DB2-BD59-A6C34878D82A}">
                    <a16:rowId xmlns:a16="http://schemas.microsoft.com/office/drawing/2014/main" val="10000"/>
                  </a:ext>
                </a:extLst>
              </a:tr>
              <a:tr h="370840">
                <a:tc>
                  <a:txBody>
                    <a:bodyPr/>
                    <a:lstStyle/>
                    <a:p>
                      <a:pPr algn="ctr"/>
                      <a:r>
                        <a:rPr lang="fa-IR" dirty="0" smtClean="0">
                          <a:cs typeface="B Titr" pitchFamily="2" charset="-78"/>
                        </a:rPr>
                        <a:t>2</a:t>
                      </a:r>
                      <a:endParaRPr lang="en-US" dirty="0">
                        <a:cs typeface="B Titr" pitchFamily="2" charset="-78"/>
                      </a:endParaRPr>
                    </a:p>
                  </a:txBody>
                  <a:tcPr/>
                </a:tc>
                <a:tc>
                  <a:txBody>
                    <a:bodyPr/>
                    <a:lstStyle/>
                    <a:p>
                      <a:pPr algn="ctr"/>
                      <a:r>
                        <a:rPr lang="fa-IR" dirty="0" smtClean="0">
                          <a:cs typeface="B Titr" pitchFamily="2" charset="-78"/>
                        </a:rPr>
                        <a:t>2</a:t>
                      </a:r>
                      <a:endParaRPr lang="en-US" dirty="0">
                        <a:cs typeface="B Titr" pitchFamily="2" charset="-78"/>
                      </a:endParaRPr>
                    </a:p>
                  </a:txBody>
                  <a:tcPr/>
                </a:tc>
                <a:tc>
                  <a:txBody>
                    <a:bodyPr/>
                    <a:lstStyle/>
                    <a:p>
                      <a:pPr algn="ctr"/>
                      <a:r>
                        <a:rPr lang="fa-IR" dirty="0" smtClean="0">
                          <a:cs typeface="B Titr" pitchFamily="2" charset="-78"/>
                        </a:rPr>
                        <a:t>10</a:t>
                      </a:r>
                      <a:endParaRPr lang="en-US" dirty="0">
                        <a:cs typeface="B Titr" pitchFamily="2" charset="-78"/>
                      </a:endParaRPr>
                    </a:p>
                  </a:txBody>
                  <a:tcPr/>
                </a:tc>
                <a:tc>
                  <a:txBody>
                    <a:bodyPr/>
                    <a:lstStyle/>
                    <a:p>
                      <a:pPr algn="ctr"/>
                      <a:r>
                        <a:rPr lang="fa-IR" dirty="0" smtClean="0">
                          <a:cs typeface="B Titr" pitchFamily="2" charset="-78"/>
                        </a:rPr>
                        <a:t>4</a:t>
                      </a:r>
                      <a:endParaRPr lang="en-US" dirty="0">
                        <a:cs typeface="B Titr" pitchFamily="2" charset="-78"/>
                      </a:endParaRPr>
                    </a:p>
                  </a:txBody>
                  <a:tcPr/>
                </a:tc>
                <a:tc>
                  <a:txBody>
                    <a:bodyPr/>
                    <a:lstStyle/>
                    <a:p>
                      <a:pPr algn="ctr"/>
                      <a:r>
                        <a:rPr lang="fa-IR" dirty="0" smtClean="0">
                          <a:cs typeface="B Titr" pitchFamily="2" charset="-78"/>
                        </a:rPr>
                        <a:t>27</a:t>
                      </a:r>
                      <a:endParaRPr lang="en-US" dirty="0">
                        <a:cs typeface="B Titr" pitchFamily="2" charset="-78"/>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100556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44408" cy="504056"/>
          </a:xfrm>
        </p:spPr>
        <p:txBody>
          <a:bodyPr>
            <a:normAutofit fontScale="90000"/>
          </a:bodyPr>
          <a:lstStyle/>
          <a:p>
            <a:pPr algn="ctr" rtl="1"/>
            <a:r>
              <a:rPr lang="fa-IR" sz="4000" b="1" dirty="0" smtClean="0">
                <a:solidFill>
                  <a:srgbClr val="C00000"/>
                </a:solidFill>
                <a:cs typeface="B Titr" pitchFamily="2" charset="-78"/>
              </a:rPr>
              <a:t>کنوانسیون تنوع زیستی</a:t>
            </a:r>
            <a:br>
              <a:rPr lang="fa-IR" sz="4000" b="1" dirty="0" smtClean="0">
                <a:solidFill>
                  <a:srgbClr val="C00000"/>
                </a:solidFill>
                <a:cs typeface="B Titr" pitchFamily="2" charset="-78"/>
              </a:rPr>
            </a:br>
            <a:r>
              <a:rPr lang="en-US" sz="3600" b="1" dirty="0" smtClean="0">
                <a:solidFill>
                  <a:srgbClr val="C00000"/>
                </a:solidFill>
              </a:rPr>
              <a:t>Convention </a:t>
            </a:r>
            <a:r>
              <a:rPr lang="en-US" sz="3600" b="1" dirty="0">
                <a:solidFill>
                  <a:srgbClr val="C00000"/>
                </a:solidFill>
              </a:rPr>
              <a:t>on Biological Diversity</a:t>
            </a:r>
          </a:p>
        </p:txBody>
      </p:sp>
      <p:sp>
        <p:nvSpPr>
          <p:cNvPr id="3" name="Content Placeholder 2"/>
          <p:cNvSpPr>
            <a:spLocks noGrp="1"/>
          </p:cNvSpPr>
          <p:nvPr>
            <p:ph sz="quarter" idx="1"/>
          </p:nvPr>
        </p:nvSpPr>
        <p:spPr>
          <a:xfrm>
            <a:off x="179512" y="1124744"/>
            <a:ext cx="8496944" cy="5589240"/>
          </a:xfrm>
        </p:spPr>
        <p:txBody>
          <a:bodyPr>
            <a:normAutofit fontScale="85000" lnSpcReduction="10000"/>
          </a:bodyPr>
          <a:lstStyle/>
          <a:p>
            <a:pPr marL="0" indent="0" algn="just" rtl="1">
              <a:lnSpc>
                <a:spcPct val="150000"/>
              </a:lnSpc>
              <a:buNone/>
            </a:pPr>
            <a:r>
              <a:rPr lang="en-US" sz="3800" b="1" dirty="0">
                <a:solidFill>
                  <a:srgbClr val="00B050"/>
                </a:solidFill>
                <a:cs typeface="B Titr" pitchFamily="2" charset="-78"/>
              </a:rPr>
              <a:t>Biodiversity Convention </a:t>
            </a:r>
            <a:endParaRPr lang="fa-IR" sz="3800" b="1" dirty="0" smtClean="0">
              <a:solidFill>
                <a:srgbClr val="00B050"/>
              </a:solidFill>
              <a:cs typeface="B Titr" pitchFamily="2" charset="-78"/>
            </a:endParaRPr>
          </a:p>
          <a:p>
            <a:pPr algn="just" rtl="1">
              <a:lnSpc>
                <a:spcPct val="150000"/>
              </a:lnSpc>
              <a:buFont typeface="Wingdings" pitchFamily="2" charset="2"/>
              <a:buChar char="ü"/>
            </a:pPr>
            <a:r>
              <a:rPr lang="fa-IR" sz="2400" dirty="0" smtClean="0">
                <a:cs typeface="B Titr" pitchFamily="2" charset="-78"/>
              </a:rPr>
              <a:t>در 1992 در ریودوژانیرو منعقد و در 1993 اجرایی گردید و هم اکنون </a:t>
            </a:r>
            <a:r>
              <a:rPr lang="fa-IR" sz="2400" dirty="0">
                <a:cs typeface="B Titr" pitchFamily="2" charset="-78"/>
              </a:rPr>
              <a:t>196 عضو دارد. </a:t>
            </a:r>
            <a:endParaRPr lang="fa-IR" sz="2400" dirty="0" smtClean="0">
              <a:cs typeface="B Titr" pitchFamily="2" charset="-78"/>
            </a:endParaRPr>
          </a:p>
          <a:p>
            <a:pPr algn="just" rtl="1">
              <a:lnSpc>
                <a:spcPct val="150000"/>
              </a:lnSpc>
              <a:buFont typeface="Wingdings" pitchFamily="2" charset="2"/>
              <a:buChar char="ü"/>
            </a:pPr>
            <a:r>
              <a:rPr lang="fa-IR" sz="2400" dirty="0" smtClean="0">
                <a:cs typeface="B Titr" pitchFamily="2" charset="-78"/>
              </a:rPr>
              <a:t>ایران در سال 1992 امضا و در سال 1996 اجرایی گردید.</a:t>
            </a:r>
          </a:p>
          <a:p>
            <a:pPr marL="0" indent="0" algn="just" rtl="1">
              <a:lnSpc>
                <a:spcPct val="150000"/>
              </a:lnSpc>
              <a:buNone/>
            </a:pPr>
            <a:r>
              <a:rPr lang="fa-IR" sz="2600" dirty="0" smtClean="0">
                <a:cs typeface="B Titr" pitchFamily="2" charset="-78"/>
              </a:rPr>
              <a:t>اهداف مهم این کنوانسیون :</a:t>
            </a:r>
          </a:p>
          <a:p>
            <a:pPr algn="just" rtl="1">
              <a:lnSpc>
                <a:spcPct val="150000"/>
              </a:lnSpc>
              <a:buFont typeface="Wingdings" pitchFamily="2" charset="2"/>
              <a:buChar char="ü"/>
            </a:pPr>
            <a:r>
              <a:rPr lang="fa-IR" sz="2400" dirty="0" smtClean="0">
                <a:cs typeface="B Titr" pitchFamily="2" charset="-78"/>
              </a:rPr>
              <a:t>حفاظت تنوع زیستی</a:t>
            </a:r>
          </a:p>
          <a:p>
            <a:pPr algn="just" rtl="1">
              <a:lnSpc>
                <a:spcPct val="150000"/>
              </a:lnSpc>
              <a:buFont typeface="Wingdings" pitchFamily="2" charset="2"/>
              <a:buChar char="ü"/>
            </a:pPr>
            <a:r>
              <a:rPr lang="fa-IR" sz="2400" dirty="0" smtClean="0">
                <a:cs typeface="B Titr" pitchFamily="2" charset="-78"/>
              </a:rPr>
              <a:t>بهره برداری پایدار از اجزا منابع ژنتیک</a:t>
            </a:r>
          </a:p>
          <a:p>
            <a:pPr algn="just" rtl="1">
              <a:lnSpc>
                <a:spcPct val="150000"/>
              </a:lnSpc>
              <a:buFont typeface="Wingdings" pitchFamily="2" charset="2"/>
              <a:buChar char="ü"/>
            </a:pPr>
            <a:r>
              <a:rPr lang="fa-IR" sz="2400" dirty="0" smtClean="0">
                <a:cs typeface="B Titr" pitchFamily="2" charset="-78"/>
              </a:rPr>
              <a:t>تسهیم عادلانه سود ناشی </a:t>
            </a:r>
            <a:r>
              <a:rPr lang="fa-IR" sz="2400" dirty="0">
                <a:cs typeface="B Titr" pitchFamily="2" charset="-78"/>
              </a:rPr>
              <a:t>از بهره برداری از منابع ژنتیک به دارندگان </a:t>
            </a:r>
            <a:r>
              <a:rPr lang="fa-IR" sz="2400" dirty="0" smtClean="0">
                <a:cs typeface="B Titr" pitchFamily="2" charset="-78"/>
              </a:rPr>
              <a:t>آن</a:t>
            </a:r>
          </a:p>
          <a:p>
            <a:pPr algn="just" rtl="1">
              <a:lnSpc>
                <a:spcPct val="150000"/>
              </a:lnSpc>
              <a:buFont typeface="Wingdings" pitchFamily="2" charset="2"/>
              <a:buChar char="ü"/>
            </a:pPr>
            <a:r>
              <a:rPr lang="fa-IR" sz="2400" dirty="0">
                <a:cs typeface="B Titr" pitchFamily="2" charset="-78"/>
              </a:rPr>
              <a:t>دسترسی مناسب به منابع ژنتیک برای انتقال مناسب تکنولوژی با حفظ کلیه حقوق مرتبط و توسط تامین مالی مناسب آن </a:t>
            </a:r>
            <a:r>
              <a:rPr lang="fa-IR" sz="2400" dirty="0" smtClean="0">
                <a:cs typeface="B Titr" pitchFamily="2" charset="-78"/>
              </a:rPr>
              <a:t>است</a:t>
            </a:r>
          </a:p>
          <a:p>
            <a:pPr algn="just" rtl="1">
              <a:lnSpc>
                <a:spcPct val="150000"/>
              </a:lnSpc>
              <a:buFont typeface="Wingdings" pitchFamily="2" charset="2"/>
              <a:buChar char="ü"/>
            </a:pPr>
            <a:r>
              <a:rPr lang="en-US" sz="2400" dirty="0">
                <a:cs typeface="B Titr" pitchFamily="2" charset="-78"/>
              </a:rPr>
              <a:t>https://www.cbd.int/convention/articles/</a:t>
            </a:r>
            <a:endParaRPr lang="fa-IR" sz="2400" dirty="0">
              <a:cs typeface="B Titr" pitchFamily="2" charset="-78"/>
            </a:endParaRPr>
          </a:p>
        </p:txBody>
      </p:sp>
    </p:spTree>
    <p:extLst>
      <p:ext uri="{BB962C8B-B14F-4D97-AF65-F5344CB8AC3E}">
        <p14:creationId xmlns:p14="http://schemas.microsoft.com/office/powerpoint/2010/main" val="28845665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C00000"/>
                </a:solidFill>
                <a:cs typeface="B Titr" pitchFamily="2" charset="-78"/>
              </a:rPr>
              <a:t>کنوانسیون تنوع زیستی(</a:t>
            </a:r>
            <a:r>
              <a:rPr lang="en-US" dirty="0" smtClean="0">
                <a:solidFill>
                  <a:srgbClr val="C00000"/>
                </a:solidFill>
                <a:cs typeface="B Titr" pitchFamily="2" charset="-78"/>
              </a:rPr>
              <a:t>CBD</a:t>
            </a:r>
            <a:r>
              <a:rPr lang="fa-IR" dirty="0" smtClean="0">
                <a:solidFill>
                  <a:srgbClr val="C00000"/>
                </a:solidFill>
                <a:cs typeface="B Titr" pitchFamily="2" charset="-78"/>
              </a:rPr>
              <a:t>)</a:t>
            </a:r>
            <a:endParaRPr lang="en-US" dirty="0">
              <a:solidFill>
                <a:srgbClr val="C00000"/>
              </a:solidFill>
              <a:cs typeface="B Titr" pitchFamily="2" charset="-78"/>
            </a:endParaRPr>
          </a:p>
        </p:txBody>
      </p:sp>
      <p:sp>
        <p:nvSpPr>
          <p:cNvPr id="3" name="Content Placeholder 2"/>
          <p:cNvSpPr>
            <a:spLocks noGrp="1"/>
          </p:cNvSpPr>
          <p:nvPr>
            <p:ph sz="quarter" idx="1"/>
          </p:nvPr>
        </p:nvSpPr>
        <p:spPr>
          <a:xfrm>
            <a:off x="457200" y="1600200"/>
            <a:ext cx="8229600" cy="4781128"/>
          </a:xfrm>
        </p:spPr>
        <p:txBody>
          <a:bodyPr>
            <a:normAutofit lnSpcReduction="10000"/>
          </a:bodyPr>
          <a:lstStyle/>
          <a:p>
            <a:endParaRPr lang="fa-IR" sz="2400" dirty="0" smtClean="0">
              <a:cs typeface="B Titr" pitchFamily="2" charset="-78"/>
            </a:endParaRPr>
          </a:p>
          <a:p>
            <a:pPr marL="0" indent="0" algn="r" rtl="1">
              <a:buNone/>
            </a:pPr>
            <a:r>
              <a:rPr lang="fa-IR" sz="2400" dirty="0" smtClean="0">
                <a:cs typeface="B Titr" pitchFamily="2" charset="-78"/>
              </a:rPr>
              <a:t>کنوانسیون تنوع زیستی یک معاهده بین المللی با سه هدف است :</a:t>
            </a:r>
          </a:p>
          <a:p>
            <a:pPr algn="r" rtl="1">
              <a:buFont typeface="Wingdings" pitchFamily="2" charset="2"/>
              <a:buChar char="ü"/>
            </a:pPr>
            <a:r>
              <a:rPr lang="fa-IR" sz="2400" dirty="0" smtClean="0">
                <a:cs typeface="B Titr" pitchFamily="2" charset="-78"/>
              </a:rPr>
              <a:t>حفاظت از تنوع زیستی</a:t>
            </a:r>
          </a:p>
          <a:p>
            <a:pPr algn="r" rtl="1">
              <a:buFont typeface="Wingdings" pitchFamily="2" charset="2"/>
              <a:buChar char="ü"/>
            </a:pPr>
            <a:r>
              <a:rPr lang="fa-IR" sz="2400" dirty="0" smtClean="0">
                <a:cs typeface="B Titr" pitchFamily="2" charset="-78"/>
              </a:rPr>
              <a:t>بهره برداری پایدار از اجزاء آن</a:t>
            </a:r>
          </a:p>
          <a:p>
            <a:pPr algn="r" rtl="1"/>
            <a:r>
              <a:rPr lang="fa-IR" sz="2400" dirty="0" smtClean="0">
                <a:cs typeface="B Titr" pitchFamily="2" charset="-78"/>
              </a:rPr>
              <a:t>تسهیم عادلانه و متناسب منافع حاصله از بهره برداری از منابع ژنتیک</a:t>
            </a:r>
          </a:p>
          <a:p>
            <a:pPr marL="0" indent="0" algn="r" rtl="1">
              <a:buNone/>
            </a:pPr>
            <a:endParaRPr lang="fa-IR" sz="2400" dirty="0" smtClean="0">
              <a:cs typeface="B Titr" pitchFamily="2" charset="-78"/>
            </a:endParaRPr>
          </a:p>
          <a:p>
            <a:pPr marL="0" indent="0" algn="r" rtl="1">
              <a:buNone/>
            </a:pPr>
            <a:r>
              <a:rPr lang="fa-IR" sz="2400" dirty="0" smtClean="0">
                <a:cs typeface="B Titr" pitchFamily="2" charset="-78"/>
              </a:rPr>
              <a:t>این کنوانسیون 193 عضو دارد و سه پروتکل در چارچوب این کنوانسیون اتخاذ شده است :</a:t>
            </a:r>
          </a:p>
          <a:p>
            <a:pPr algn="r" rtl="1">
              <a:buFont typeface="Wingdings" pitchFamily="2" charset="2"/>
              <a:buChar char="Ø"/>
            </a:pPr>
            <a:r>
              <a:rPr lang="fa-IR" sz="2400" dirty="0" smtClean="0">
                <a:cs typeface="B Titr" pitchFamily="2" charset="-78"/>
              </a:rPr>
              <a:t>پروتکل ایمنی زیستی کارتاهنا</a:t>
            </a:r>
          </a:p>
          <a:p>
            <a:pPr algn="r" rtl="1">
              <a:buFont typeface="Wingdings" pitchFamily="2" charset="2"/>
              <a:buChar char="Ø"/>
            </a:pPr>
            <a:r>
              <a:rPr lang="fa-IR" sz="2400" dirty="0" smtClean="0">
                <a:cs typeface="B Titr" pitchFamily="2" charset="-78"/>
              </a:rPr>
              <a:t>پروتکل متمم ناگویا در کوالامپور</a:t>
            </a:r>
          </a:p>
          <a:p>
            <a:pPr algn="r" rtl="1"/>
            <a:r>
              <a:rPr lang="fa-IR" sz="2400" dirty="0" smtClean="0">
                <a:cs typeface="B Titr" pitchFamily="2" charset="-78"/>
              </a:rPr>
              <a:t>پروتکل ناگویا برای دسترسی به تسهیم سود</a:t>
            </a:r>
            <a:endParaRPr lang="en-ZA" sz="2400" dirty="0" smtClean="0">
              <a:cs typeface="B Titr" pitchFamily="2" charset="-78"/>
            </a:endParaRPr>
          </a:p>
          <a:p>
            <a:endParaRPr lang="en-US" sz="2400" dirty="0">
              <a:cs typeface="B Titr" pitchFamily="2" charset="-78"/>
            </a:endParaRPr>
          </a:p>
        </p:txBody>
      </p:sp>
    </p:spTree>
    <p:extLst>
      <p:ext uri="{BB962C8B-B14F-4D97-AF65-F5344CB8AC3E}">
        <p14:creationId xmlns:p14="http://schemas.microsoft.com/office/powerpoint/2010/main" val="2257573054"/>
      </p:ext>
    </p:extLst>
  </p:cSld>
  <p:clrMapOvr>
    <a:masterClrMapping/>
  </p:clrMapOvr>
  <p:transition spd="slow">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pPr algn="ctr" rtl="1"/>
            <a:r>
              <a:rPr lang="fa-IR" dirty="0" smtClean="0">
                <a:solidFill>
                  <a:srgbClr val="C00000"/>
                </a:solidFill>
                <a:cs typeface="B Titr" pitchFamily="2" charset="-78"/>
              </a:rPr>
              <a:t>ادعاهای مارکوش </a:t>
            </a:r>
            <a:r>
              <a:rPr lang="en-US" dirty="0" err="1" smtClean="0">
                <a:solidFill>
                  <a:srgbClr val="C00000"/>
                </a:solidFill>
                <a:cs typeface="B Titr" pitchFamily="2" charset="-78"/>
              </a:rPr>
              <a:t>Markush</a:t>
            </a:r>
            <a:r>
              <a:rPr lang="en-US" dirty="0" smtClean="0">
                <a:solidFill>
                  <a:srgbClr val="C00000"/>
                </a:solidFill>
                <a:cs typeface="B Titr" pitchFamily="2" charset="-78"/>
              </a:rPr>
              <a:t> Claim</a:t>
            </a:r>
            <a:endParaRPr lang="en-US" dirty="0">
              <a:solidFill>
                <a:srgbClr val="C00000"/>
              </a:solidFill>
              <a:cs typeface="B Titr" pitchFamily="2" charset="-78"/>
            </a:endParaRPr>
          </a:p>
        </p:txBody>
      </p:sp>
      <p:sp>
        <p:nvSpPr>
          <p:cNvPr id="3" name="Content Placeholder 2"/>
          <p:cNvSpPr>
            <a:spLocks noGrp="1"/>
          </p:cNvSpPr>
          <p:nvPr>
            <p:ph idx="1"/>
          </p:nvPr>
        </p:nvSpPr>
        <p:spPr>
          <a:xfrm>
            <a:off x="683568" y="836712"/>
            <a:ext cx="8229600" cy="5544616"/>
          </a:xfrm>
        </p:spPr>
        <p:txBody>
          <a:bodyPr>
            <a:normAutofit/>
          </a:bodyPr>
          <a:lstStyle/>
          <a:p>
            <a:pPr marL="0" indent="0" algn="r" rtl="1">
              <a:lnSpc>
                <a:spcPct val="150000"/>
              </a:lnSpc>
              <a:buNone/>
            </a:pPr>
            <a:r>
              <a:rPr lang="fa-IR" sz="2400" dirty="0" smtClean="0">
                <a:cs typeface="B Titr" pitchFamily="2" charset="-78"/>
              </a:rPr>
              <a:t>ادعاهای مارکوش شامل یک ساختار شیمیایی عمومی با جایگزین های متنوع است که تحت یک پتنت واحد درخواست می گردد.</a:t>
            </a:r>
          </a:p>
          <a:p>
            <a:pPr marL="0" indent="0" algn="r" rtl="1">
              <a:lnSpc>
                <a:spcPct val="150000"/>
              </a:lnSpc>
              <a:buNone/>
            </a:pPr>
            <a:r>
              <a:rPr lang="fa-IR" sz="2400" dirty="0" smtClean="0">
                <a:cs typeface="B Titr" pitchFamily="2" charset="-78"/>
              </a:rPr>
              <a:t>پذیرش چنین ادعاهای دارویی می تواند شامل تعداد بسیار زیادی مولکول باشد که محققین را از فعالیتهای تحقیق و توسعه و تجاری سازی باز می دارد.</a:t>
            </a:r>
          </a:p>
          <a:p>
            <a:pPr marL="0" indent="0" algn="r" rtl="1">
              <a:lnSpc>
                <a:spcPct val="150000"/>
              </a:lnSpc>
              <a:buNone/>
            </a:pPr>
            <a:r>
              <a:rPr lang="fa-IR" sz="2400" dirty="0" smtClean="0">
                <a:cs typeface="B Titr" pitchFamily="2" charset="-78"/>
              </a:rPr>
              <a:t>ادعاهای مارکوش می توانند ترکیباتی با متغیر های مختلف بسازند که شامل :</a:t>
            </a:r>
          </a:p>
          <a:p>
            <a:pPr algn="r" rtl="1">
              <a:lnSpc>
                <a:spcPct val="150000"/>
              </a:lnSpc>
              <a:buFont typeface="Wingdings" pitchFamily="2" charset="2"/>
              <a:buChar char="Ø"/>
            </a:pPr>
            <a:r>
              <a:rPr lang="en-US" sz="2400" dirty="0" smtClean="0">
                <a:cs typeface="B Titr" pitchFamily="2" charset="-78"/>
              </a:rPr>
              <a:t>N</a:t>
            </a:r>
            <a:r>
              <a:rPr lang="fa-IR" sz="2400" dirty="0" smtClean="0">
                <a:cs typeface="B Titr" pitchFamily="2" charset="-78"/>
              </a:rPr>
              <a:t> متغیر جایگزین بر پایه اینکه چه چیزی در جای </a:t>
            </a:r>
            <a:r>
              <a:rPr lang="en-US" sz="2400" dirty="0" smtClean="0">
                <a:cs typeface="B Titr" pitchFamily="2" charset="-78"/>
              </a:rPr>
              <a:t>R</a:t>
            </a:r>
            <a:r>
              <a:rPr lang="fa-IR" sz="2400" dirty="0" smtClean="0">
                <a:cs typeface="B Titr" pitchFamily="2" charset="-78"/>
              </a:rPr>
              <a:t> باشد</a:t>
            </a:r>
          </a:p>
          <a:p>
            <a:pPr algn="r" rtl="1">
              <a:lnSpc>
                <a:spcPct val="150000"/>
              </a:lnSpc>
              <a:buFont typeface="Wingdings" pitchFamily="2" charset="2"/>
              <a:buChar char="Ø"/>
            </a:pPr>
            <a:r>
              <a:rPr lang="en-US" sz="2400" dirty="0" smtClean="0">
                <a:cs typeface="B Titr" pitchFamily="2" charset="-78"/>
              </a:rPr>
              <a:t>N</a:t>
            </a:r>
            <a:r>
              <a:rPr lang="fa-IR" sz="2400" dirty="0" smtClean="0">
                <a:cs typeface="B Titr" pitchFamily="2" charset="-78"/>
              </a:rPr>
              <a:t> ترکیب متفاوت براساس محل اتصال</a:t>
            </a:r>
          </a:p>
          <a:p>
            <a:pPr algn="r" rtl="1">
              <a:lnSpc>
                <a:spcPct val="150000"/>
              </a:lnSpc>
              <a:buFont typeface="Wingdings" pitchFamily="2" charset="2"/>
              <a:buChar char="Ø"/>
            </a:pPr>
            <a:r>
              <a:rPr lang="en-US" sz="2400" dirty="0" smtClean="0">
                <a:cs typeface="B Titr" pitchFamily="2" charset="-78"/>
              </a:rPr>
              <a:t>N</a:t>
            </a:r>
            <a:r>
              <a:rPr lang="fa-IR" sz="2400" dirty="0" smtClean="0">
                <a:cs typeface="B Titr" pitchFamily="2" charset="-78"/>
              </a:rPr>
              <a:t> ترکیب متفاوت بر اساس تناوب حضور گروهها</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342"/>
          <a:stretch/>
        </p:blipFill>
        <p:spPr bwMode="auto">
          <a:xfrm>
            <a:off x="58196" y="4365104"/>
            <a:ext cx="3505692"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167886"/>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ctr" rtl="1"/>
            <a:r>
              <a:rPr lang="fa-IR" b="1" dirty="0" smtClean="0">
                <a:solidFill>
                  <a:srgbClr val="C00000"/>
                </a:solidFill>
                <a:cs typeface="B Titr" pitchFamily="2" charset="-78"/>
              </a:rPr>
              <a:t>ادعاهای انتخابی </a:t>
            </a:r>
            <a:r>
              <a:rPr lang="en-US" b="1" dirty="0" smtClean="0">
                <a:solidFill>
                  <a:srgbClr val="C00000"/>
                </a:solidFill>
                <a:cs typeface="B Titr" pitchFamily="2" charset="-78"/>
              </a:rPr>
              <a:t>Selection Claim</a:t>
            </a:r>
            <a:endParaRPr lang="en-US" b="1" dirty="0">
              <a:solidFill>
                <a:srgbClr val="C00000"/>
              </a:solidFill>
              <a:cs typeface="B Titr" pitchFamily="2" charset="-78"/>
            </a:endParaRPr>
          </a:p>
        </p:txBody>
      </p:sp>
      <p:sp>
        <p:nvSpPr>
          <p:cNvPr id="3" name="Content Placeholder 2"/>
          <p:cNvSpPr>
            <a:spLocks noGrp="1"/>
          </p:cNvSpPr>
          <p:nvPr>
            <p:ph idx="1"/>
          </p:nvPr>
        </p:nvSpPr>
        <p:spPr>
          <a:xfrm>
            <a:off x="457200" y="1484784"/>
            <a:ext cx="8229600" cy="4641379"/>
          </a:xfrm>
        </p:spPr>
        <p:txBody>
          <a:bodyPr>
            <a:normAutofit/>
          </a:bodyPr>
          <a:lstStyle/>
          <a:p>
            <a:pPr marL="0" indent="0" algn="just" rtl="1">
              <a:lnSpc>
                <a:spcPct val="150000"/>
              </a:lnSpc>
              <a:buNone/>
            </a:pPr>
            <a:r>
              <a:rPr lang="fa-IR" sz="2800" dirty="0" smtClean="0">
                <a:cs typeface="B Titr" pitchFamily="2" charset="-78"/>
              </a:rPr>
              <a:t>پتنت ها یا ادعاهای انتخابی، ادعاهایی هستند که بخشی از یک پتنت قبلی ثبت یا افشا شده را ادعا می کند. مثلا در پتنت قبلی </a:t>
            </a:r>
            <a:r>
              <a:rPr lang="en-US" sz="2800" dirty="0" smtClean="0">
                <a:cs typeface="B Titr" pitchFamily="2" charset="-78"/>
              </a:rPr>
              <a:t>C1-C4</a:t>
            </a:r>
            <a:r>
              <a:rPr lang="fa-IR" sz="2800" dirty="0" smtClean="0">
                <a:cs typeface="B Titr" pitchFamily="2" charset="-78"/>
              </a:rPr>
              <a:t> ادعا شده است و حال پتنت جدید با </a:t>
            </a:r>
            <a:r>
              <a:rPr lang="en-US" sz="2800" dirty="0" smtClean="0">
                <a:cs typeface="B Titr" pitchFamily="2" charset="-78"/>
              </a:rPr>
              <a:t>C2</a:t>
            </a:r>
            <a:r>
              <a:rPr lang="fa-IR" sz="2800" dirty="0" smtClean="0">
                <a:cs typeface="B Titr" pitchFamily="2" charset="-78"/>
              </a:rPr>
              <a:t> به تنهایی یا در ترکیب با ترکیب شناخته شده دیگری ادعا می شود. این ادعاها شرط نوآوری را ندارند</a:t>
            </a:r>
            <a:endParaRPr lang="en-US" sz="2800" dirty="0">
              <a:cs typeface="B Titr" pitchFamily="2" charset="-78"/>
            </a:endParaRPr>
          </a:p>
        </p:txBody>
      </p:sp>
    </p:spTree>
    <p:extLst>
      <p:ext uri="{BB962C8B-B14F-4D97-AF65-F5344CB8AC3E}">
        <p14:creationId xmlns:p14="http://schemas.microsoft.com/office/powerpoint/2010/main" val="279413983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709864"/>
          </a:xfrm>
          <a:extLst/>
        </p:spPr>
        <p:txBody>
          <a:bodyPr rtlCol="0">
            <a:noAutofit/>
          </a:bodyPr>
          <a:lstStyle/>
          <a:p>
            <a:pPr algn="ctr" rtl="1" eaLnBrk="1" fontAlgn="auto" hangingPunct="1">
              <a:spcAft>
                <a:spcPts val="0"/>
              </a:spcAft>
              <a:defRPr/>
            </a:pPr>
            <a:r>
              <a:rPr lang="fa-IR" sz="3600" dirty="0">
                <a:ln w="9000" cmpd="sng">
                  <a:solidFill>
                    <a:schemeClr val="accent4">
                      <a:shade val="50000"/>
                      <a:satMod val="120000"/>
                    </a:schemeClr>
                  </a:solidFill>
                  <a:prstDash val="solid"/>
                </a:ln>
                <a:solidFill>
                  <a:srgbClr val="C00000"/>
                </a:solidFill>
                <a:latin typeface="Times New Roman" pitchFamily="18" charset="0"/>
                <a:cs typeface="B Titr" pitchFamily="2" charset="-78"/>
              </a:rPr>
              <a:t>شرايط اصلي پتنت شدن يك اختراع (</a:t>
            </a:r>
            <a:r>
              <a:rPr lang="en-US" sz="3600" dirty="0">
                <a:ln w="9000" cmpd="sng">
                  <a:solidFill>
                    <a:schemeClr val="accent4">
                      <a:shade val="50000"/>
                      <a:satMod val="120000"/>
                    </a:schemeClr>
                  </a:solidFill>
                  <a:prstDash val="solid"/>
                </a:ln>
                <a:solidFill>
                  <a:srgbClr val="C00000"/>
                </a:solidFill>
                <a:latin typeface="Times New Roman" pitchFamily="18" charset="0"/>
                <a:cs typeface="B Titr" pitchFamily="2" charset="-78"/>
              </a:rPr>
              <a:t>patentability</a:t>
            </a:r>
            <a:r>
              <a:rPr lang="fa-IR" sz="3600" dirty="0">
                <a:ln w="9000" cmpd="sng">
                  <a:solidFill>
                    <a:schemeClr val="accent4">
                      <a:shade val="50000"/>
                      <a:satMod val="120000"/>
                    </a:schemeClr>
                  </a:solidFill>
                  <a:prstDash val="solid"/>
                </a:ln>
                <a:solidFill>
                  <a:srgbClr val="C00000"/>
                </a:solidFill>
                <a:latin typeface="Times New Roman" pitchFamily="18" charset="0"/>
                <a:cs typeface="B Titr" pitchFamily="2" charset="-78"/>
              </a:rPr>
              <a:t>)</a:t>
            </a:r>
            <a:endParaRPr lang="en-US" sz="3600" dirty="0">
              <a:solidFill>
                <a:srgbClr val="C00000"/>
              </a:solidFill>
              <a:cs typeface="B Titr" panose="00000700000000000000" pitchFamily="2" charset="-78"/>
            </a:endParaRPr>
          </a:p>
        </p:txBody>
      </p:sp>
      <p:sp>
        <p:nvSpPr>
          <p:cNvPr id="3" name="Text Placeholder 2"/>
          <p:cNvSpPr>
            <a:spLocks noGrp="1"/>
          </p:cNvSpPr>
          <p:nvPr>
            <p:ph type="body" idx="1"/>
          </p:nvPr>
        </p:nvSpPr>
        <p:spPr>
          <a:xfrm>
            <a:off x="755576" y="1412776"/>
            <a:ext cx="2640013" cy="796925"/>
          </a:xfrm>
        </p:spPr>
        <p:txBody>
          <a:bodyPr rtlCol="0"/>
          <a:lstStyle/>
          <a:p>
            <a:pPr algn="ctr" rtl="1" eaLnBrk="1" fontAlgn="auto" hangingPunct="1">
              <a:spcAft>
                <a:spcPts val="0"/>
              </a:spcAft>
              <a:buFont typeface="Wingdings 3" charset="2"/>
              <a:buNone/>
              <a:defRPr/>
            </a:pPr>
            <a:r>
              <a:rPr lang="fa-IR" sz="1800" b="1" u="sng" dirty="0" smtClean="0">
                <a:solidFill>
                  <a:srgbClr val="002060"/>
                </a:solidFill>
                <a:latin typeface="Times New Roman" pitchFamily="18" charset="0"/>
                <a:cs typeface="B Titr" panose="00000700000000000000" pitchFamily="2" charset="-78"/>
              </a:rPr>
              <a:t>قابلیت كاربرد </a:t>
            </a:r>
            <a:r>
              <a:rPr lang="fa-IR" sz="1800" b="1" u="sng" dirty="0">
                <a:solidFill>
                  <a:srgbClr val="002060"/>
                </a:solidFill>
                <a:latin typeface="Times New Roman" pitchFamily="18" charset="0"/>
                <a:cs typeface="B Titr" panose="00000700000000000000" pitchFamily="2" charset="-78"/>
              </a:rPr>
              <a:t>صنعتي (</a:t>
            </a:r>
            <a:r>
              <a:rPr lang="en-US" sz="1800" b="1" u="sng" dirty="0">
                <a:solidFill>
                  <a:srgbClr val="002060"/>
                </a:solidFill>
                <a:latin typeface="Times New Roman" pitchFamily="18" charset="0"/>
                <a:cs typeface="B Titr" panose="00000700000000000000" pitchFamily="2" charset="-78"/>
              </a:rPr>
              <a:t>Industrial </a:t>
            </a:r>
            <a:r>
              <a:rPr lang="en-US" sz="1800" b="1" u="sng" dirty="0" smtClean="0">
                <a:solidFill>
                  <a:srgbClr val="002060"/>
                </a:solidFill>
                <a:latin typeface="Times New Roman" pitchFamily="18" charset="0"/>
                <a:cs typeface="B Titr" panose="00000700000000000000" pitchFamily="2" charset="-78"/>
              </a:rPr>
              <a:t>Applicability</a:t>
            </a:r>
            <a:r>
              <a:rPr lang="fa-IR" sz="1800" b="1" dirty="0" smtClean="0">
                <a:solidFill>
                  <a:srgbClr val="002060"/>
                </a:solidFill>
                <a:latin typeface="Times New Roman" pitchFamily="18" charset="0"/>
                <a:cs typeface="B Titr" panose="00000700000000000000" pitchFamily="2" charset="-78"/>
              </a:rPr>
              <a:t>)</a:t>
            </a:r>
            <a:endParaRPr lang="fa-IR" sz="1800" b="1" dirty="0">
              <a:solidFill>
                <a:srgbClr val="002060"/>
              </a:solidFill>
              <a:latin typeface="Times New Roman" pitchFamily="18" charset="0"/>
              <a:cs typeface="B Titr" panose="00000700000000000000" pitchFamily="2" charset="-78"/>
            </a:endParaRPr>
          </a:p>
        </p:txBody>
      </p:sp>
      <p:sp>
        <p:nvSpPr>
          <p:cNvPr id="4" name="Text Placeholder 3"/>
          <p:cNvSpPr>
            <a:spLocks noGrp="1"/>
          </p:cNvSpPr>
          <p:nvPr>
            <p:ph type="body" sz="half" idx="15"/>
          </p:nvPr>
        </p:nvSpPr>
        <p:spPr>
          <a:xfrm>
            <a:off x="251520" y="2348880"/>
            <a:ext cx="3240360" cy="3686795"/>
          </a:xfrm>
        </p:spPr>
        <p:txBody>
          <a:bodyPr rtlCol="0">
            <a:noAutofit/>
          </a:bodyPr>
          <a:lstStyle/>
          <a:p>
            <a:pPr marL="521208" lvl="1" algn="r" rtl="1" eaLnBrk="1" fontAlgn="auto" hangingPunct="1">
              <a:lnSpc>
                <a:spcPct val="150000"/>
              </a:lnSpc>
              <a:spcBef>
                <a:spcPts val="0"/>
              </a:spcBef>
              <a:spcAft>
                <a:spcPts val="0"/>
              </a:spcAft>
              <a:buClr>
                <a:schemeClr val="accent1">
                  <a:lumMod val="50000"/>
                </a:schemeClr>
              </a:buClr>
              <a:buFont typeface="Wingdings" pitchFamily="2" charset="2"/>
              <a:buChar char="Ø"/>
              <a:defRPr/>
            </a:pPr>
            <a:r>
              <a:rPr lang="fa-IR" sz="1500" dirty="0" smtClean="0">
                <a:solidFill>
                  <a:schemeClr val="tx1"/>
                </a:solidFill>
                <a:latin typeface="Times New Roman" pitchFamily="18" charset="0"/>
                <a:cs typeface="B Titr" panose="00000700000000000000" pitchFamily="2" charset="-78"/>
              </a:rPr>
              <a:t>قابليت </a:t>
            </a:r>
            <a:r>
              <a:rPr lang="fa-IR" sz="1500" dirty="0">
                <a:solidFill>
                  <a:schemeClr val="tx1"/>
                </a:solidFill>
                <a:latin typeface="Times New Roman" pitchFamily="18" charset="0"/>
                <a:cs typeface="B Titr" panose="00000700000000000000" pitchFamily="2" charset="-78"/>
              </a:rPr>
              <a:t>استفاده عملي و توليد در صنعت</a:t>
            </a:r>
          </a:p>
          <a:p>
            <a:pPr marL="758952" lvl="2" algn="r" rtl="1" eaLnBrk="1" fontAlgn="auto" hangingPunct="1">
              <a:lnSpc>
                <a:spcPct val="150000"/>
              </a:lnSpc>
              <a:spcBef>
                <a:spcPts val="0"/>
              </a:spcBef>
              <a:spcAft>
                <a:spcPts val="0"/>
              </a:spcAft>
              <a:buClr>
                <a:schemeClr val="accent1">
                  <a:lumMod val="50000"/>
                </a:schemeClr>
              </a:buClr>
              <a:buFont typeface="Wingdings"/>
              <a:buChar char=""/>
              <a:defRPr/>
            </a:pPr>
            <a:r>
              <a:rPr lang="fa-IR" sz="1500" dirty="0">
                <a:solidFill>
                  <a:schemeClr val="tx1"/>
                </a:solidFill>
                <a:latin typeface="Times New Roman" pitchFamily="18" charset="0"/>
                <a:cs typeface="B Titr" panose="00000700000000000000" pitchFamily="2" charset="-78"/>
              </a:rPr>
              <a:t>اگر اختراع يك فرآورده يا بخشي از آن است، بايد ساخت آن در صنعت ميسر باشد.</a:t>
            </a:r>
          </a:p>
          <a:p>
            <a:pPr marL="758952" lvl="2" algn="r" rtl="1" eaLnBrk="1" fontAlgn="auto" hangingPunct="1">
              <a:lnSpc>
                <a:spcPct val="150000"/>
              </a:lnSpc>
              <a:spcBef>
                <a:spcPts val="0"/>
              </a:spcBef>
              <a:spcAft>
                <a:spcPts val="0"/>
              </a:spcAft>
              <a:buClr>
                <a:schemeClr val="accent1">
                  <a:lumMod val="50000"/>
                </a:schemeClr>
              </a:buClr>
              <a:buFont typeface="Wingdings"/>
              <a:buChar char=""/>
              <a:defRPr/>
            </a:pPr>
            <a:r>
              <a:rPr lang="fa-IR" sz="1500" dirty="0">
                <a:solidFill>
                  <a:schemeClr val="tx1"/>
                </a:solidFill>
                <a:latin typeface="Times New Roman" pitchFamily="18" charset="0"/>
                <a:cs typeface="B Titr" panose="00000700000000000000" pitchFamily="2" charset="-78"/>
              </a:rPr>
              <a:t>اگر اختراع يك فرآيند يا بخشي از آن است، بايد انجام آن و استفاده از آن در عمل ميسر باشد.</a:t>
            </a:r>
          </a:p>
          <a:p>
            <a:pPr marL="758952" lvl="2" algn="r" rtl="1" eaLnBrk="1" fontAlgn="auto" hangingPunct="1">
              <a:lnSpc>
                <a:spcPct val="150000"/>
              </a:lnSpc>
              <a:spcBef>
                <a:spcPts val="0"/>
              </a:spcBef>
              <a:spcAft>
                <a:spcPts val="0"/>
              </a:spcAft>
              <a:buClr>
                <a:schemeClr val="accent1">
                  <a:lumMod val="50000"/>
                </a:schemeClr>
              </a:buClr>
              <a:buFont typeface="Wingdings"/>
              <a:buChar char=""/>
              <a:defRPr/>
            </a:pPr>
            <a:r>
              <a:rPr lang="fa-IR" sz="1500" dirty="0">
                <a:solidFill>
                  <a:schemeClr val="tx1"/>
                </a:solidFill>
                <a:latin typeface="Times New Roman" pitchFamily="18" charset="0"/>
                <a:cs typeface="B Titr" panose="00000700000000000000" pitchFamily="2" charset="-78"/>
              </a:rPr>
              <a:t>توجيه اقتصادي جزء شرايط اختراع نيست، تنها پياده</a:t>
            </a:r>
            <a:r>
              <a:rPr lang="en-US" sz="1500" dirty="0">
                <a:solidFill>
                  <a:schemeClr val="tx1"/>
                </a:solidFill>
                <a:latin typeface="Times New Roman" pitchFamily="18" charset="0"/>
                <a:cs typeface="B Titr" panose="00000700000000000000" pitchFamily="2" charset="-78"/>
              </a:rPr>
              <a:t> </a:t>
            </a:r>
            <a:r>
              <a:rPr lang="fa-IR" sz="1500" dirty="0">
                <a:solidFill>
                  <a:schemeClr val="tx1"/>
                </a:solidFill>
                <a:latin typeface="Times New Roman" pitchFamily="18" charset="0"/>
                <a:cs typeface="B Titr" panose="00000700000000000000" pitchFamily="2" charset="-78"/>
              </a:rPr>
              <a:t>سازي در صنعت كافيست.</a:t>
            </a:r>
            <a:endParaRPr lang="ar-SA" sz="1500" dirty="0">
              <a:solidFill>
                <a:schemeClr val="tx1"/>
              </a:solidFill>
              <a:latin typeface="Times New Roman" pitchFamily="18" charset="0"/>
              <a:cs typeface="B Titr" panose="00000700000000000000" pitchFamily="2" charset="-78"/>
            </a:endParaRPr>
          </a:p>
          <a:p>
            <a:pPr eaLnBrk="1" fontAlgn="auto" hangingPunct="1">
              <a:lnSpc>
                <a:spcPct val="150000"/>
              </a:lnSpc>
              <a:spcBef>
                <a:spcPts val="0"/>
              </a:spcBef>
              <a:spcAft>
                <a:spcPts val="0"/>
              </a:spcAft>
              <a:buFont typeface="Wingdings 3" charset="2"/>
              <a:buNone/>
              <a:defRPr/>
            </a:pPr>
            <a:endParaRPr lang="en-US" sz="1500" dirty="0">
              <a:solidFill>
                <a:schemeClr val="tx1">
                  <a:lumMod val="75000"/>
                  <a:lumOff val="25000"/>
                </a:schemeClr>
              </a:solidFill>
              <a:cs typeface="B Titr" panose="00000700000000000000" pitchFamily="2" charset="-78"/>
            </a:endParaRPr>
          </a:p>
        </p:txBody>
      </p:sp>
      <p:sp>
        <p:nvSpPr>
          <p:cNvPr id="5" name="Text Placeholder 4"/>
          <p:cNvSpPr>
            <a:spLocks noGrp="1"/>
          </p:cNvSpPr>
          <p:nvPr>
            <p:ph type="body" sz="quarter" idx="3"/>
          </p:nvPr>
        </p:nvSpPr>
        <p:spPr>
          <a:xfrm>
            <a:off x="3395589" y="1412330"/>
            <a:ext cx="2547937" cy="657225"/>
          </a:xfrm>
        </p:spPr>
        <p:txBody>
          <a:bodyPr rtlCol="0"/>
          <a:lstStyle/>
          <a:p>
            <a:pPr algn="ctr" rtl="1" eaLnBrk="1" fontAlgn="auto" hangingPunct="1">
              <a:spcAft>
                <a:spcPts val="0"/>
              </a:spcAft>
              <a:buFont typeface="Wingdings 3" charset="2"/>
              <a:buNone/>
              <a:defRPr/>
            </a:pPr>
            <a:r>
              <a:rPr lang="fa-IR" sz="1800" b="1" u="sng" dirty="0">
                <a:solidFill>
                  <a:srgbClr val="002060"/>
                </a:solidFill>
                <a:latin typeface="Times New Roman" pitchFamily="18" charset="0"/>
                <a:cs typeface="B Titr" panose="00000700000000000000" pitchFamily="2" charset="-78"/>
              </a:rPr>
              <a:t>گام ابتكاري (</a:t>
            </a:r>
            <a:r>
              <a:rPr lang="en-US" sz="1800" b="1" u="sng" dirty="0">
                <a:solidFill>
                  <a:srgbClr val="002060"/>
                </a:solidFill>
                <a:latin typeface="Times New Roman" pitchFamily="18" charset="0"/>
                <a:cs typeface="B Titr" panose="00000700000000000000" pitchFamily="2" charset="-78"/>
              </a:rPr>
              <a:t>Inventive Step</a:t>
            </a:r>
            <a:r>
              <a:rPr lang="fa-IR" sz="1800" b="1" dirty="0" smtClean="0">
                <a:solidFill>
                  <a:srgbClr val="002060"/>
                </a:solidFill>
                <a:latin typeface="Times New Roman" pitchFamily="18" charset="0"/>
                <a:cs typeface="B Titr" panose="00000700000000000000" pitchFamily="2" charset="-78"/>
              </a:rPr>
              <a:t>)</a:t>
            </a:r>
            <a:endParaRPr lang="fa-IR" sz="1800" b="1" dirty="0">
              <a:solidFill>
                <a:srgbClr val="002060"/>
              </a:solidFill>
              <a:latin typeface="Times New Roman" pitchFamily="18" charset="0"/>
              <a:cs typeface="B Titr" panose="00000700000000000000" pitchFamily="2" charset="-78"/>
            </a:endParaRPr>
          </a:p>
        </p:txBody>
      </p:sp>
      <p:sp>
        <p:nvSpPr>
          <p:cNvPr id="6" name="Text Placeholder 5"/>
          <p:cNvSpPr>
            <a:spLocks noGrp="1"/>
          </p:cNvSpPr>
          <p:nvPr>
            <p:ph type="body" sz="half" idx="16"/>
          </p:nvPr>
        </p:nvSpPr>
        <p:spPr>
          <a:xfrm>
            <a:off x="2987825" y="2204865"/>
            <a:ext cx="2520279" cy="4392786"/>
          </a:xfrm>
        </p:spPr>
        <p:txBody>
          <a:bodyPr rtlCol="0">
            <a:noAutofit/>
          </a:bodyPr>
          <a:lstStyle/>
          <a:p>
            <a:pPr marL="521208" lvl="1" algn="just" rtl="1" eaLnBrk="1" fontAlgn="auto" hangingPunct="1">
              <a:lnSpc>
                <a:spcPct val="150000"/>
              </a:lnSpc>
              <a:spcAft>
                <a:spcPts val="0"/>
              </a:spcAft>
              <a:buClr>
                <a:schemeClr val="accent1">
                  <a:lumMod val="50000"/>
                </a:schemeClr>
              </a:buClr>
              <a:buFont typeface="Wingdings" pitchFamily="2" charset="2"/>
              <a:buChar char="Ø"/>
              <a:defRPr/>
            </a:pPr>
            <a:r>
              <a:rPr lang="fa-IR" sz="1600" dirty="0" smtClean="0">
                <a:solidFill>
                  <a:schemeClr val="tx1"/>
                </a:solidFill>
                <a:latin typeface="Times New Roman" pitchFamily="18" charset="0"/>
                <a:cs typeface="B Titr" panose="00000700000000000000" pitchFamily="2" charset="-78"/>
              </a:rPr>
              <a:t>ارتقاء </a:t>
            </a:r>
            <a:r>
              <a:rPr lang="fa-IR" sz="1600" dirty="0">
                <a:solidFill>
                  <a:schemeClr val="tx1"/>
                </a:solidFill>
                <a:latin typeface="Times New Roman" pitchFamily="18" charset="0"/>
                <a:cs typeface="B Titr" panose="00000700000000000000" pitchFamily="2" charset="-78"/>
              </a:rPr>
              <a:t>قابل توجه</a:t>
            </a:r>
          </a:p>
          <a:p>
            <a:pPr marL="521208" lvl="1" algn="just" rtl="1" eaLnBrk="1" fontAlgn="auto" hangingPunct="1">
              <a:lnSpc>
                <a:spcPct val="150000"/>
              </a:lnSpc>
              <a:spcAft>
                <a:spcPts val="0"/>
              </a:spcAft>
              <a:buClr>
                <a:schemeClr val="accent1">
                  <a:lumMod val="50000"/>
                </a:schemeClr>
              </a:buClr>
              <a:buFont typeface="Wingdings" pitchFamily="2" charset="2"/>
              <a:buChar char="Ø"/>
              <a:defRPr/>
            </a:pPr>
            <a:r>
              <a:rPr lang="fa-IR" sz="1600" dirty="0">
                <a:solidFill>
                  <a:schemeClr val="tx1"/>
                </a:solidFill>
                <a:latin typeface="Times New Roman" pitchFamily="18" charset="0"/>
                <a:cs typeface="B Titr" panose="00000700000000000000" pitchFamily="2" charset="-78"/>
              </a:rPr>
              <a:t>غير بديهي</a:t>
            </a:r>
          </a:p>
          <a:p>
            <a:pPr marL="521208" lvl="1" algn="just" rtl="1" eaLnBrk="1" fontAlgn="auto" hangingPunct="1">
              <a:lnSpc>
                <a:spcPct val="150000"/>
              </a:lnSpc>
              <a:spcAft>
                <a:spcPts val="0"/>
              </a:spcAft>
              <a:buClr>
                <a:schemeClr val="accent1">
                  <a:lumMod val="50000"/>
                </a:schemeClr>
              </a:buClr>
              <a:buFont typeface="Wingdings" pitchFamily="2" charset="2"/>
              <a:buChar char="Ø"/>
              <a:defRPr/>
            </a:pPr>
            <a:r>
              <a:rPr lang="fa-IR" sz="1600" dirty="0">
                <a:solidFill>
                  <a:schemeClr val="tx1"/>
                </a:solidFill>
                <a:latin typeface="Times New Roman" pitchFamily="18" charset="0"/>
                <a:cs typeface="B Titr" panose="00000700000000000000" pitchFamily="2" charset="-78"/>
              </a:rPr>
              <a:t>مزيت قابل توجه</a:t>
            </a:r>
          </a:p>
          <a:p>
            <a:pPr marL="521208" lvl="1" algn="just" rtl="1" eaLnBrk="1" fontAlgn="auto" hangingPunct="1">
              <a:lnSpc>
                <a:spcPct val="150000"/>
              </a:lnSpc>
              <a:spcAft>
                <a:spcPts val="0"/>
              </a:spcAft>
              <a:buClr>
                <a:schemeClr val="accent1">
                  <a:lumMod val="50000"/>
                </a:schemeClr>
              </a:buClr>
              <a:buFont typeface="Wingdings" pitchFamily="2" charset="2"/>
              <a:buChar char="Ø"/>
              <a:defRPr/>
            </a:pPr>
            <a:r>
              <a:rPr lang="fa-IR" sz="1600" dirty="0">
                <a:solidFill>
                  <a:schemeClr val="tx1"/>
                </a:solidFill>
                <a:latin typeface="Times New Roman" pitchFamily="18" charset="0"/>
                <a:cs typeface="B Titr" panose="00000700000000000000" pitchFamily="2" charset="-78"/>
              </a:rPr>
              <a:t>حل مشكل</a:t>
            </a:r>
          </a:p>
          <a:p>
            <a:pPr marL="521208" lvl="1" algn="just" rtl="1" eaLnBrk="1" fontAlgn="auto" hangingPunct="1">
              <a:lnSpc>
                <a:spcPct val="150000"/>
              </a:lnSpc>
              <a:spcAft>
                <a:spcPts val="0"/>
              </a:spcAft>
              <a:buClr>
                <a:schemeClr val="accent1">
                  <a:lumMod val="50000"/>
                </a:schemeClr>
              </a:buClr>
              <a:buFont typeface="Wingdings" pitchFamily="2" charset="2"/>
              <a:buChar char="Ø"/>
              <a:defRPr/>
            </a:pPr>
            <a:r>
              <a:rPr lang="fa-IR" sz="1600" dirty="0">
                <a:solidFill>
                  <a:schemeClr val="tx1"/>
                </a:solidFill>
                <a:latin typeface="Times New Roman" pitchFamily="18" charset="0"/>
                <a:cs typeface="B Titr" panose="00000700000000000000" pitchFamily="2" charset="-78"/>
              </a:rPr>
              <a:t>راه حلي ساده</a:t>
            </a:r>
          </a:p>
          <a:p>
            <a:pPr algn="r" rtl="1" eaLnBrk="1" fontAlgn="auto" hangingPunct="1">
              <a:lnSpc>
                <a:spcPct val="150000"/>
              </a:lnSpc>
              <a:spcAft>
                <a:spcPts val="0"/>
              </a:spcAft>
              <a:defRPr/>
            </a:pPr>
            <a:r>
              <a:rPr lang="fa-IR" sz="1600" dirty="0">
                <a:solidFill>
                  <a:schemeClr val="tx1"/>
                </a:solidFill>
                <a:latin typeface="Times New Roman" pitchFamily="18" charset="0"/>
                <a:cs typeface="B Titr" panose="00000700000000000000" pitchFamily="2" charset="-78"/>
              </a:rPr>
              <a:t>گام ابتکاری (غیر بدیهی بودن):</a:t>
            </a:r>
            <a:r>
              <a:rPr lang="en-US" sz="1600" dirty="0">
                <a:solidFill>
                  <a:schemeClr val="tx1"/>
                </a:solidFill>
                <a:latin typeface="Times New Roman" pitchFamily="18" charset="0"/>
                <a:cs typeface="B Titr" pitchFamily="2" charset="-78"/>
              </a:rPr>
              <a:t>Inventive Step (Non-Obviousness)</a:t>
            </a:r>
            <a:r>
              <a:rPr lang="fa-IR" sz="1600" dirty="0">
                <a:solidFill>
                  <a:schemeClr val="tx1"/>
                </a:solidFill>
                <a:latin typeface="Times New Roman" pitchFamily="18" charset="0"/>
                <a:cs typeface="B Titr" pitchFamily="2" charset="-78"/>
              </a:rPr>
              <a:t> </a:t>
            </a:r>
            <a:r>
              <a:rPr lang="en-US" altLang="en-US" sz="1600" b="1" u="sng" dirty="0">
                <a:solidFill>
                  <a:schemeClr val="tx1"/>
                </a:solidFill>
              </a:rPr>
              <a:t>not obvious to a person skilled in the </a:t>
            </a:r>
            <a:r>
              <a:rPr lang="en-US" altLang="en-US" sz="1600" b="1" u="sng" dirty="0" smtClean="0">
                <a:solidFill>
                  <a:schemeClr val="tx1"/>
                </a:solidFill>
              </a:rPr>
              <a:t>art</a:t>
            </a:r>
            <a:endParaRPr lang="en-US" altLang="en-US" sz="1600" b="1" u="sng" dirty="0">
              <a:solidFill>
                <a:schemeClr val="tx1"/>
              </a:solidFill>
            </a:endParaRPr>
          </a:p>
        </p:txBody>
      </p:sp>
      <p:sp>
        <p:nvSpPr>
          <p:cNvPr id="7" name="Text Placeholder 6"/>
          <p:cNvSpPr>
            <a:spLocks noGrp="1"/>
          </p:cNvSpPr>
          <p:nvPr>
            <p:ph type="body" sz="quarter" idx="13"/>
          </p:nvPr>
        </p:nvSpPr>
        <p:spPr>
          <a:xfrm>
            <a:off x="6228184" y="1124744"/>
            <a:ext cx="2319337" cy="657225"/>
          </a:xfrm>
        </p:spPr>
        <p:txBody>
          <a:bodyPr rtlCol="0"/>
          <a:lstStyle/>
          <a:p>
            <a:pPr algn="ctr" rtl="1" eaLnBrk="1" fontAlgn="auto" hangingPunct="1">
              <a:spcAft>
                <a:spcPts val="0"/>
              </a:spcAft>
              <a:buFont typeface="Wingdings 3" charset="2"/>
              <a:buNone/>
              <a:defRPr/>
            </a:pPr>
            <a:r>
              <a:rPr lang="fa-IR" sz="1800" b="1" u="sng" dirty="0">
                <a:solidFill>
                  <a:srgbClr val="002060"/>
                </a:solidFill>
                <a:latin typeface="Times New Roman" pitchFamily="18" charset="0"/>
                <a:cs typeface="B Titr" panose="00000700000000000000" pitchFamily="2" charset="-78"/>
              </a:rPr>
              <a:t>جديد بودن (</a:t>
            </a:r>
            <a:r>
              <a:rPr lang="en-US" sz="1800" b="1" u="sng" dirty="0">
                <a:solidFill>
                  <a:srgbClr val="002060"/>
                </a:solidFill>
                <a:latin typeface="Times New Roman" pitchFamily="18" charset="0"/>
                <a:cs typeface="B Titr" panose="00000700000000000000" pitchFamily="2" charset="-78"/>
              </a:rPr>
              <a:t>Novelty</a:t>
            </a:r>
            <a:r>
              <a:rPr lang="fa-IR" sz="1800" b="1" u="sng" dirty="0" smtClean="0">
                <a:solidFill>
                  <a:srgbClr val="002060"/>
                </a:solidFill>
                <a:latin typeface="Times New Roman" pitchFamily="18" charset="0"/>
                <a:cs typeface="B Titr" panose="00000700000000000000" pitchFamily="2" charset="-78"/>
              </a:rPr>
              <a:t>)</a:t>
            </a:r>
            <a:endParaRPr lang="fa-IR" sz="1800" b="1" u="sng" dirty="0">
              <a:solidFill>
                <a:srgbClr val="002060"/>
              </a:solidFill>
              <a:latin typeface="Times New Roman" pitchFamily="18" charset="0"/>
              <a:cs typeface="B Titr" panose="00000700000000000000" pitchFamily="2" charset="-78"/>
            </a:endParaRPr>
          </a:p>
        </p:txBody>
      </p:sp>
      <p:sp>
        <p:nvSpPr>
          <p:cNvPr id="8" name="Text Placeholder 7"/>
          <p:cNvSpPr>
            <a:spLocks noGrp="1"/>
          </p:cNvSpPr>
          <p:nvPr>
            <p:ph type="body" sz="half" idx="17"/>
          </p:nvPr>
        </p:nvSpPr>
        <p:spPr>
          <a:xfrm>
            <a:off x="5652120" y="1844824"/>
            <a:ext cx="2520280" cy="4680520"/>
          </a:xfrm>
        </p:spPr>
        <p:txBody>
          <a:bodyPr rtlCol="0">
            <a:noAutofit/>
          </a:bodyPr>
          <a:lstStyle/>
          <a:p>
            <a:pPr marL="0" lvl="1" algn="r" rtl="1" eaLnBrk="1" fontAlgn="auto" hangingPunct="1">
              <a:lnSpc>
                <a:spcPct val="150000"/>
              </a:lnSpc>
              <a:spcBef>
                <a:spcPts val="0"/>
              </a:spcBef>
              <a:spcAft>
                <a:spcPts val="0"/>
              </a:spcAft>
              <a:buClr>
                <a:schemeClr val="bg2">
                  <a:lumMod val="25000"/>
                </a:schemeClr>
              </a:buClr>
              <a:buFont typeface="Wingdings" pitchFamily="2" charset="2"/>
              <a:buChar char="Ø"/>
              <a:defRPr/>
            </a:pPr>
            <a:r>
              <a:rPr lang="fa-IR" sz="1400" dirty="0" smtClean="0">
                <a:solidFill>
                  <a:schemeClr val="tx1"/>
                </a:solidFill>
                <a:latin typeface="Times New Roman" pitchFamily="18" charset="0"/>
                <a:cs typeface="B Titr" panose="00000700000000000000" pitchFamily="2" charset="-78"/>
              </a:rPr>
              <a:t>بدون </a:t>
            </a:r>
            <a:r>
              <a:rPr lang="fa-IR" sz="1400" dirty="0">
                <a:solidFill>
                  <a:schemeClr val="tx1"/>
                </a:solidFill>
                <a:latin typeface="Times New Roman" pitchFamily="18" charset="0"/>
                <a:cs typeface="B Titr" panose="00000700000000000000" pitchFamily="2" charset="-78"/>
              </a:rPr>
              <a:t>سابقه در دانش و زمينه فني قبلي (</a:t>
            </a:r>
            <a:r>
              <a:rPr lang="en-US" sz="1400" dirty="0">
                <a:solidFill>
                  <a:schemeClr val="tx1"/>
                </a:solidFill>
                <a:latin typeface="Times New Roman" pitchFamily="18" charset="0"/>
                <a:cs typeface="B Titr" panose="00000700000000000000" pitchFamily="2" charset="-78"/>
              </a:rPr>
              <a:t>Not in Prior Art</a:t>
            </a:r>
            <a:r>
              <a:rPr lang="fa-IR" sz="1400" dirty="0">
                <a:solidFill>
                  <a:schemeClr val="tx1"/>
                </a:solidFill>
                <a:latin typeface="Times New Roman" pitchFamily="18" charset="0"/>
                <a:cs typeface="B Titr" panose="00000700000000000000" pitchFamily="2" charset="-78"/>
              </a:rPr>
              <a:t> </a:t>
            </a:r>
            <a:r>
              <a:rPr lang="en-US" sz="1400" dirty="0">
                <a:solidFill>
                  <a:schemeClr val="tx1"/>
                </a:solidFill>
                <a:latin typeface="Times New Roman" pitchFamily="18" charset="0"/>
                <a:cs typeface="B Titr" panose="00000700000000000000" pitchFamily="2" charset="-78"/>
              </a:rPr>
              <a:t>or</a:t>
            </a:r>
            <a:r>
              <a:rPr lang="fa-IR" sz="1400" dirty="0">
                <a:solidFill>
                  <a:schemeClr val="tx1"/>
                </a:solidFill>
                <a:latin typeface="Times New Roman" pitchFamily="18" charset="0"/>
                <a:cs typeface="B Titr" panose="00000700000000000000" pitchFamily="2" charset="-78"/>
              </a:rPr>
              <a:t> </a:t>
            </a:r>
            <a:r>
              <a:rPr lang="en-US" sz="1400" dirty="0">
                <a:solidFill>
                  <a:schemeClr val="tx1"/>
                </a:solidFill>
                <a:latin typeface="Times New Roman" pitchFamily="18" charset="0"/>
                <a:cs typeface="B Titr" panose="00000700000000000000" pitchFamily="2" charset="-78"/>
              </a:rPr>
              <a:t>State of Art</a:t>
            </a:r>
            <a:r>
              <a:rPr lang="fa-IR" sz="1400" dirty="0">
                <a:solidFill>
                  <a:schemeClr val="tx1"/>
                </a:solidFill>
                <a:latin typeface="Times New Roman" pitchFamily="18" charset="0"/>
                <a:cs typeface="B Titr" panose="00000700000000000000" pitchFamily="2" charset="-78"/>
              </a:rPr>
              <a:t>)</a:t>
            </a:r>
            <a:endParaRPr lang="en-US" sz="1400" dirty="0">
              <a:solidFill>
                <a:schemeClr val="tx1"/>
              </a:solidFill>
              <a:latin typeface="Times New Roman" pitchFamily="18" charset="0"/>
              <a:cs typeface="B Titr" panose="00000700000000000000" pitchFamily="2" charset="-78"/>
            </a:endParaRPr>
          </a:p>
          <a:p>
            <a:pPr marL="0" lvl="1" algn="r" rtl="1" eaLnBrk="1" fontAlgn="auto" hangingPunct="1">
              <a:lnSpc>
                <a:spcPct val="150000"/>
              </a:lnSpc>
              <a:spcBef>
                <a:spcPts val="0"/>
              </a:spcBef>
              <a:spcAft>
                <a:spcPts val="0"/>
              </a:spcAft>
              <a:buClr>
                <a:schemeClr val="bg2">
                  <a:lumMod val="25000"/>
                </a:schemeClr>
              </a:buClr>
              <a:buFont typeface="Wingdings" pitchFamily="2" charset="2"/>
              <a:buChar char="Ø"/>
              <a:defRPr/>
            </a:pPr>
            <a:r>
              <a:rPr lang="fa-IR" sz="1400" dirty="0">
                <a:solidFill>
                  <a:schemeClr val="tx1"/>
                </a:solidFill>
                <a:latin typeface="Times New Roman" pitchFamily="18" charset="0"/>
                <a:cs typeface="B Titr" panose="00000700000000000000" pitchFamily="2" charset="-78"/>
              </a:rPr>
              <a:t> نسبي (</a:t>
            </a:r>
            <a:r>
              <a:rPr lang="en-US" sz="1400" dirty="0">
                <a:solidFill>
                  <a:schemeClr val="tx1"/>
                </a:solidFill>
                <a:latin typeface="Times New Roman" pitchFamily="18" charset="0"/>
                <a:cs typeface="B Titr" panose="00000700000000000000" pitchFamily="2" charset="-78"/>
              </a:rPr>
              <a:t>Relative</a:t>
            </a:r>
            <a:r>
              <a:rPr lang="fa-IR" sz="1400" dirty="0">
                <a:solidFill>
                  <a:schemeClr val="tx1"/>
                </a:solidFill>
                <a:latin typeface="Times New Roman" pitchFamily="18" charset="0"/>
                <a:cs typeface="B Titr" panose="00000700000000000000" pitchFamily="2" charset="-78"/>
              </a:rPr>
              <a:t>)</a:t>
            </a:r>
          </a:p>
          <a:p>
            <a:pPr marL="0" lvl="2" algn="r" rtl="1" eaLnBrk="1" fontAlgn="auto" hangingPunct="1">
              <a:lnSpc>
                <a:spcPct val="150000"/>
              </a:lnSpc>
              <a:spcBef>
                <a:spcPts val="0"/>
              </a:spcBef>
              <a:spcAft>
                <a:spcPts val="0"/>
              </a:spcAft>
              <a:buClr>
                <a:schemeClr val="bg2">
                  <a:lumMod val="25000"/>
                </a:schemeClr>
              </a:buClr>
              <a:buFont typeface="Wingdings" panose="05000000000000000000" pitchFamily="2" charset="2"/>
              <a:buChar char="v"/>
              <a:defRPr/>
            </a:pPr>
            <a:r>
              <a:rPr lang="fa-IR" sz="1400" dirty="0">
                <a:solidFill>
                  <a:schemeClr val="tx1"/>
                </a:solidFill>
                <a:latin typeface="Times New Roman" pitchFamily="18" charset="0"/>
                <a:cs typeface="B Titr" panose="00000700000000000000" pitchFamily="2" charset="-78"/>
              </a:rPr>
              <a:t>محلي (</a:t>
            </a:r>
            <a:r>
              <a:rPr lang="en-US" sz="1400" dirty="0">
                <a:solidFill>
                  <a:schemeClr val="tx1"/>
                </a:solidFill>
                <a:latin typeface="Times New Roman" pitchFamily="18" charset="0"/>
                <a:cs typeface="B Titr" panose="00000700000000000000" pitchFamily="2" charset="-78"/>
              </a:rPr>
              <a:t>Local</a:t>
            </a:r>
            <a:r>
              <a:rPr lang="fa-IR" sz="1400" dirty="0">
                <a:solidFill>
                  <a:schemeClr val="tx1"/>
                </a:solidFill>
                <a:latin typeface="Times New Roman" pitchFamily="18" charset="0"/>
                <a:cs typeface="B Titr" panose="00000700000000000000" pitchFamily="2" charset="-78"/>
              </a:rPr>
              <a:t>)</a:t>
            </a:r>
          </a:p>
          <a:p>
            <a:pPr marL="0" lvl="2" algn="r" rtl="1" eaLnBrk="1" fontAlgn="auto" hangingPunct="1">
              <a:lnSpc>
                <a:spcPct val="150000"/>
              </a:lnSpc>
              <a:spcBef>
                <a:spcPts val="0"/>
              </a:spcBef>
              <a:spcAft>
                <a:spcPts val="0"/>
              </a:spcAft>
              <a:buClr>
                <a:schemeClr val="bg2">
                  <a:lumMod val="25000"/>
                </a:schemeClr>
              </a:buClr>
              <a:buFont typeface="Wingdings" panose="05000000000000000000" pitchFamily="2" charset="2"/>
              <a:buChar char="v"/>
              <a:defRPr/>
            </a:pPr>
            <a:r>
              <a:rPr lang="fa-IR" sz="1400" dirty="0">
                <a:solidFill>
                  <a:schemeClr val="tx1"/>
                </a:solidFill>
                <a:latin typeface="Times New Roman" pitchFamily="18" charset="0"/>
                <a:cs typeface="B Titr" panose="00000700000000000000" pitchFamily="2" charset="-78"/>
              </a:rPr>
              <a:t>مطلق (</a:t>
            </a:r>
            <a:r>
              <a:rPr lang="en-US" sz="1400" dirty="0">
                <a:solidFill>
                  <a:schemeClr val="tx1"/>
                </a:solidFill>
                <a:latin typeface="Times New Roman" pitchFamily="18" charset="0"/>
                <a:cs typeface="B Titr" panose="00000700000000000000" pitchFamily="2" charset="-78"/>
              </a:rPr>
              <a:t>Absolute</a:t>
            </a:r>
            <a:r>
              <a:rPr lang="fa-IR" sz="1400" dirty="0">
                <a:solidFill>
                  <a:schemeClr val="tx1"/>
                </a:solidFill>
                <a:latin typeface="Times New Roman" pitchFamily="18" charset="0"/>
                <a:cs typeface="B Titr" panose="00000700000000000000" pitchFamily="2" charset="-78"/>
              </a:rPr>
              <a:t>)</a:t>
            </a:r>
          </a:p>
          <a:p>
            <a:pPr marL="0" lvl="2" algn="r" rtl="1" eaLnBrk="1" fontAlgn="auto" hangingPunct="1">
              <a:lnSpc>
                <a:spcPct val="150000"/>
              </a:lnSpc>
              <a:spcBef>
                <a:spcPts val="0"/>
              </a:spcBef>
              <a:spcAft>
                <a:spcPts val="0"/>
              </a:spcAft>
              <a:buClr>
                <a:schemeClr val="bg2">
                  <a:lumMod val="25000"/>
                </a:schemeClr>
              </a:buClr>
              <a:buFont typeface="Wingdings" panose="05000000000000000000" pitchFamily="2" charset="2"/>
              <a:buChar char="v"/>
              <a:defRPr/>
            </a:pPr>
            <a:r>
              <a:rPr lang="fa-IR" sz="1400" dirty="0">
                <a:solidFill>
                  <a:schemeClr val="tx1"/>
                </a:solidFill>
                <a:latin typeface="Times New Roman" pitchFamily="18" charset="0"/>
                <a:cs typeface="B Titr" panose="00000700000000000000" pitchFamily="2" charset="-78"/>
              </a:rPr>
              <a:t>مخلوط (</a:t>
            </a:r>
            <a:r>
              <a:rPr lang="en-US" sz="1400" dirty="0">
                <a:solidFill>
                  <a:schemeClr val="tx1"/>
                </a:solidFill>
                <a:latin typeface="Times New Roman" pitchFamily="18" charset="0"/>
                <a:cs typeface="B Titr" panose="00000700000000000000" pitchFamily="2" charset="-78"/>
              </a:rPr>
              <a:t>Mixed</a:t>
            </a:r>
            <a:r>
              <a:rPr lang="fa-IR" sz="1400" dirty="0">
                <a:solidFill>
                  <a:schemeClr val="tx1"/>
                </a:solidFill>
                <a:latin typeface="Times New Roman" pitchFamily="18" charset="0"/>
                <a:cs typeface="B Titr" panose="00000700000000000000" pitchFamily="2" charset="-78"/>
              </a:rPr>
              <a:t>)</a:t>
            </a:r>
            <a:endParaRPr lang="en-US" sz="1400" dirty="0">
              <a:solidFill>
                <a:schemeClr val="tx1"/>
              </a:solidFill>
              <a:latin typeface="Times New Roman" pitchFamily="18" charset="0"/>
              <a:cs typeface="B Titr" panose="00000700000000000000" pitchFamily="2" charset="-78"/>
            </a:endParaRPr>
          </a:p>
          <a:p>
            <a:pPr marL="0" lvl="1" algn="r" rtl="1" eaLnBrk="1" fontAlgn="auto" hangingPunct="1">
              <a:lnSpc>
                <a:spcPct val="150000"/>
              </a:lnSpc>
              <a:spcBef>
                <a:spcPts val="0"/>
              </a:spcBef>
              <a:spcAft>
                <a:spcPts val="0"/>
              </a:spcAft>
              <a:buClr>
                <a:schemeClr val="bg2">
                  <a:lumMod val="25000"/>
                </a:schemeClr>
              </a:buClr>
              <a:buFont typeface="Wingdings" pitchFamily="2" charset="2"/>
              <a:buChar char="Ø"/>
              <a:defRPr/>
            </a:pPr>
            <a:r>
              <a:rPr lang="en-US" sz="1400" dirty="0">
                <a:solidFill>
                  <a:schemeClr val="tx1"/>
                </a:solidFill>
                <a:latin typeface="Times New Roman" pitchFamily="18" charset="0"/>
                <a:cs typeface="B Titr" panose="00000700000000000000" pitchFamily="2" charset="-78"/>
              </a:rPr>
              <a:t>Systems</a:t>
            </a:r>
            <a:endParaRPr lang="fa-IR" sz="1400" dirty="0">
              <a:solidFill>
                <a:schemeClr val="tx1"/>
              </a:solidFill>
              <a:latin typeface="Times New Roman" pitchFamily="18" charset="0"/>
              <a:cs typeface="B Titr" panose="00000700000000000000" pitchFamily="2" charset="-78"/>
            </a:endParaRPr>
          </a:p>
          <a:p>
            <a:pPr marL="0" lvl="2" algn="r" rtl="1" eaLnBrk="1" fontAlgn="auto" hangingPunct="1">
              <a:lnSpc>
                <a:spcPct val="150000"/>
              </a:lnSpc>
              <a:spcBef>
                <a:spcPts val="0"/>
              </a:spcBef>
              <a:spcAft>
                <a:spcPts val="0"/>
              </a:spcAft>
              <a:buClr>
                <a:schemeClr val="bg2">
                  <a:lumMod val="25000"/>
                </a:schemeClr>
              </a:buClr>
              <a:buFont typeface="Wingdings" panose="05000000000000000000" pitchFamily="2" charset="2"/>
              <a:buChar char="v"/>
              <a:defRPr/>
            </a:pPr>
            <a:r>
              <a:rPr lang="fa-IR" sz="1400" dirty="0">
                <a:solidFill>
                  <a:schemeClr val="tx1"/>
                </a:solidFill>
                <a:latin typeface="Times New Roman" pitchFamily="18" charset="0"/>
                <a:cs typeface="B Titr" panose="00000700000000000000" pitchFamily="2" charset="-78"/>
              </a:rPr>
              <a:t>اولويت با تشكيل پرونده (</a:t>
            </a:r>
            <a:r>
              <a:rPr lang="en-US" sz="1400" dirty="0">
                <a:solidFill>
                  <a:schemeClr val="tx1"/>
                </a:solidFill>
                <a:latin typeface="Times New Roman" pitchFamily="18" charset="0"/>
                <a:cs typeface="B Titr" panose="00000700000000000000" pitchFamily="2" charset="-78"/>
              </a:rPr>
              <a:t>First to File</a:t>
            </a:r>
            <a:r>
              <a:rPr lang="fa-IR" sz="1400" dirty="0">
                <a:solidFill>
                  <a:schemeClr val="tx1"/>
                </a:solidFill>
                <a:latin typeface="Times New Roman" pitchFamily="18" charset="0"/>
                <a:cs typeface="B Titr" panose="00000700000000000000" pitchFamily="2" charset="-78"/>
              </a:rPr>
              <a:t>)</a:t>
            </a:r>
          </a:p>
          <a:p>
            <a:pPr marL="0" lvl="2" algn="r" rtl="1" eaLnBrk="1" fontAlgn="auto" hangingPunct="1">
              <a:lnSpc>
                <a:spcPct val="150000"/>
              </a:lnSpc>
              <a:spcBef>
                <a:spcPts val="0"/>
              </a:spcBef>
              <a:spcAft>
                <a:spcPts val="0"/>
              </a:spcAft>
              <a:buClr>
                <a:schemeClr val="bg2">
                  <a:lumMod val="25000"/>
                </a:schemeClr>
              </a:buClr>
              <a:buFont typeface="Wingdings" panose="05000000000000000000" pitchFamily="2" charset="2"/>
              <a:buChar char="v"/>
              <a:defRPr/>
            </a:pPr>
            <a:r>
              <a:rPr lang="fa-IR" sz="1400" dirty="0">
                <a:solidFill>
                  <a:schemeClr val="tx1"/>
                </a:solidFill>
                <a:latin typeface="Times New Roman" pitchFamily="18" charset="0"/>
                <a:cs typeface="B Titr" panose="00000700000000000000" pitchFamily="2" charset="-78"/>
              </a:rPr>
              <a:t>اولويت با اختراع (</a:t>
            </a:r>
            <a:r>
              <a:rPr lang="en-US" sz="1400" dirty="0">
                <a:solidFill>
                  <a:schemeClr val="tx1"/>
                </a:solidFill>
                <a:latin typeface="Times New Roman" pitchFamily="18" charset="0"/>
                <a:cs typeface="B Titr" panose="00000700000000000000" pitchFamily="2" charset="-78"/>
              </a:rPr>
              <a:t>First to Invent</a:t>
            </a:r>
            <a:r>
              <a:rPr lang="fa-IR" sz="1400" dirty="0">
                <a:solidFill>
                  <a:schemeClr val="tx1"/>
                </a:solidFill>
                <a:latin typeface="Times New Roman" pitchFamily="18" charset="0"/>
                <a:cs typeface="B Titr" panose="00000700000000000000" pitchFamily="2" charset="-78"/>
              </a:rPr>
              <a:t>)</a:t>
            </a:r>
          </a:p>
          <a:p>
            <a:pPr marL="0" lvl="2" algn="r" rtl="1" eaLnBrk="1" fontAlgn="auto" hangingPunct="1">
              <a:lnSpc>
                <a:spcPct val="150000"/>
              </a:lnSpc>
              <a:spcBef>
                <a:spcPts val="0"/>
              </a:spcBef>
              <a:spcAft>
                <a:spcPts val="0"/>
              </a:spcAft>
              <a:buClr>
                <a:schemeClr val="bg2">
                  <a:lumMod val="25000"/>
                </a:schemeClr>
              </a:buClr>
              <a:buFont typeface="Wingdings" panose="05000000000000000000" pitchFamily="2" charset="2"/>
              <a:buChar char="v"/>
              <a:defRPr/>
            </a:pPr>
            <a:r>
              <a:rPr lang="fa-IR" sz="1400" dirty="0">
                <a:solidFill>
                  <a:schemeClr val="tx1"/>
                </a:solidFill>
                <a:latin typeface="Times New Roman" pitchFamily="18" charset="0"/>
                <a:cs typeface="B Titr" panose="00000700000000000000" pitchFamily="2" charset="-78"/>
              </a:rPr>
              <a:t>اولويت با انتشار (</a:t>
            </a:r>
            <a:r>
              <a:rPr lang="en-US" sz="1400" dirty="0">
                <a:solidFill>
                  <a:schemeClr val="tx1"/>
                </a:solidFill>
                <a:latin typeface="Times New Roman" pitchFamily="18" charset="0"/>
                <a:cs typeface="B Titr" panose="00000700000000000000" pitchFamily="2" charset="-78"/>
              </a:rPr>
              <a:t>First to Publish</a:t>
            </a:r>
            <a:r>
              <a:rPr lang="fa-IR" sz="1400" dirty="0">
                <a:solidFill>
                  <a:schemeClr val="tx1"/>
                </a:solidFill>
                <a:latin typeface="Times New Roman" pitchFamily="18" charset="0"/>
                <a:cs typeface="B Titr" panose="00000700000000000000" pitchFamily="2" charset="-78"/>
              </a:rPr>
              <a:t>)</a:t>
            </a:r>
          </a:p>
          <a:p>
            <a:pPr marL="0" lvl="3" algn="r" rtl="1" eaLnBrk="1" fontAlgn="auto" hangingPunct="1">
              <a:lnSpc>
                <a:spcPct val="150000"/>
              </a:lnSpc>
              <a:spcBef>
                <a:spcPts val="0"/>
              </a:spcBef>
              <a:spcAft>
                <a:spcPts val="0"/>
              </a:spcAft>
              <a:buClr>
                <a:schemeClr val="bg2">
                  <a:lumMod val="25000"/>
                </a:schemeClr>
              </a:buClr>
              <a:buFont typeface="Wingdings" pitchFamily="2" charset="2"/>
              <a:buChar char="ü"/>
              <a:defRPr/>
            </a:pPr>
            <a:r>
              <a:rPr lang="en-US" sz="1400" u="sng" dirty="0">
                <a:solidFill>
                  <a:srgbClr val="C00000"/>
                </a:solidFill>
                <a:latin typeface="Times New Roman" pitchFamily="18" charset="0"/>
                <a:cs typeface="B Titr" panose="00000700000000000000" pitchFamily="2" charset="-78"/>
              </a:rPr>
              <a:t>Grace Period</a:t>
            </a:r>
            <a:endParaRPr lang="fa-IR" sz="1400" u="sng" dirty="0">
              <a:solidFill>
                <a:srgbClr val="C00000"/>
              </a:solidFill>
              <a:latin typeface="Times New Roman" pitchFamily="18" charset="0"/>
              <a:cs typeface="B Titr" panose="00000700000000000000" pitchFamily="2" charset="-78"/>
            </a:endParaRPr>
          </a:p>
          <a:p>
            <a:pPr eaLnBrk="1" fontAlgn="auto" hangingPunct="1">
              <a:lnSpc>
                <a:spcPct val="150000"/>
              </a:lnSpc>
              <a:spcBef>
                <a:spcPts val="0"/>
              </a:spcBef>
              <a:spcAft>
                <a:spcPts val="0"/>
              </a:spcAft>
              <a:buFont typeface="Wingdings 3" charset="2"/>
              <a:buNone/>
              <a:defRPr/>
            </a:pPr>
            <a:endParaRPr lang="en-US" sz="1400" dirty="0">
              <a:solidFill>
                <a:schemeClr val="tx1">
                  <a:lumMod val="75000"/>
                  <a:lumOff val="25000"/>
                </a:schemeClr>
              </a:solidFill>
              <a:cs typeface="B Titr" panose="00000700000000000000" pitchFamily="2" charset="-78"/>
            </a:endParaRPr>
          </a:p>
        </p:txBody>
      </p:sp>
      <p:sp>
        <p:nvSpPr>
          <p:cNvPr id="36873" name="Slide Number Placeholder 8"/>
          <p:cNvSpPr>
            <a:spLocks noGrp="1"/>
          </p:cNvSpPr>
          <p:nvPr>
            <p:ph type="sldNum" sz="quarter" idx="2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D431AB-9C85-48B5-B9A7-161CDFEAB462}" type="slidenum">
              <a:rPr lang="ar-SA" altLang="en-US" smtClean="0">
                <a:solidFill>
                  <a:schemeClr val="bg1"/>
                </a:solidFill>
                <a:cs typeface="B Titr" pitchFamily="2" charset="-78"/>
              </a:rPr>
              <a:pPr eaLnBrk="1" hangingPunct="1"/>
              <a:t>9</a:t>
            </a:fld>
            <a:endParaRPr lang="ar-SA" altLang="en-US" dirty="0" smtClean="0">
              <a:solidFill>
                <a:schemeClr val="bg1"/>
              </a:solidFill>
              <a:cs typeface="B Titr" pitchFamily="2" charset="-78"/>
            </a:endParaRPr>
          </a:p>
        </p:txBody>
      </p:sp>
    </p:spTree>
  </p:cSld>
  <p:clrMapOvr>
    <a:masterClrMapping/>
  </p:clrMapOvr>
  <p:transition spd="slow">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C00000"/>
                </a:solidFill>
                <a:cs typeface="B Titr" pitchFamily="2" charset="-78"/>
              </a:rPr>
              <a:t>اشکال مختلف</a:t>
            </a:r>
            <a:r>
              <a:rPr lang="en-US" dirty="0" smtClean="0">
                <a:solidFill>
                  <a:srgbClr val="C00000"/>
                </a:solidFill>
                <a:cs typeface="B Titr" pitchFamily="2" charset="-78"/>
              </a:rPr>
              <a:t> Polymorph</a:t>
            </a:r>
            <a:endParaRPr lang="en-US" dirty="0">
              <a:solidFill>
                <a:srgbClr val="C00000"/>
              </a:solidFill>
              <a:cs typeface="B Titr"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800" dirty="0" smtClean="0">
                <a:cs typeface="B Titr" pitchFamily="2" charset="-78"/>
              </a:rPr>
              <a:t>گاها یک پتنت با یک ادعا ثبت می شود. فرد دیگری همان ترکیب را با ساختار کریستالی متفاوتی تهیه می کند که اتفاقا گاهی تصادفی ایجاد شده است. این ادعاها شروط نوآوری و گام ابتکاری را ندارند. مگر اینکه این فرم جدید خواص و کاربرد جدیدی را از خود بروز دهد</a:t>
            </a:r>
            <a:endParaRPr lang="en-US" sz="2800" dirty="0">
              <a:cs typeface="B Titr" pitchFamily="2" charset="-78"/>
            </a:endParaRPr>
          </a:p>
        </p:txBody>
      </p:sp>
    </p:spTree>
    <p:extLst>
      <p:ext uri="{BB962C8B-B14F-4D97-AF65-F5344CB8AC3E}">
        <p14:creationId xmlns:p14="http://schemas.microsoft.com/office/powerpoint/2010/main" val="3239370280"/>
      </p:ext>
    </p:extLst>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988"/>
            <a:ext cx="8229600" cy="965740"/>
          </a:xfrm>
        </p:spPr>
        <p:txBody>
          <a:bodyPr>
            <a:normAutofit fontScale="90000"/>
          </a:bodyPr>
          <a:lstStyle/>
          <a:p>
            <a:pPr algn="ctr" rtl="1"/>
            <a:r>
              <a:rPr lang="fa-IR" sz="3600" dirty="0" smtClean="0">
                <a:solidFill>
                  <a:srgbClr val="C00000"/>
                </a:solidFill>
                <a:cs typeface="B Titr" pitchFamily="2" charset="-78"/>
              </a:rPr>
              <a:t>انانتیمورها (ساختارهای آینه ای) </a:t>
            </a:r>
            <a:r>
              <a:rPr lang="en-US" sz="3600" dirty="0" smtClean="0">
                <a:solidFill>
                  <a:srgbClr val="C00000"/>
                </a:solidFill>
                <a:cs typeface="B Titr" pitchFamily="2" charset="-78"/>
              </a:rPr>
              <a:t>Enantiomers</a:t>
            </a:r>
            <a:r>
              <a:rPr lang="fa-IR" sz="3600" dirty="0" smtClean="0">
                <a:solidFill>
                  <a:srgbClr val="C00000"/>
                </a:solidFill>
                <a:cs typeface="B Titr" pitchFamily="2" charset="-78"/>
              </a:rPr>
              <a:t> </a:t>
            </a:r>
            <a:endParaRPr lang="en-US" sz="3600" dirty="0">
              <a:solidFill>
                <a:srgbClr val="C00000"/>
              </a:solidFill>
              <a:cs typeface="B Titr" pitchFamily="2" charset="-78"/>
            </a:endParaRPr>
          </a:p>
        </p:txBody>
      </p:sp>
      <p:sp>
        <p:nvSpPr>
          <p:cNvPr id="3" name="Content Placeholder 2"/>
          <p:cNvSpPr>
            <a:spLocks noGrp="1"/>
          </p:cNvSpPr>
          <p:nvPr>
            <p:ph idx="1"/>
          </p:nvPr>
        </p:nvSpPr>
        <p:spPr>
          <a:xfrm>
            <a:off x="315223" y="1529408"/>
            <a:ext cx="8577257" cy="5328592"/>
          </a:xfrm>
        </p:spPr>
        <p:txBody>
          <a:bodyPr>
            <a:normAutofit/>
          </a:bodyPr>
          <a:lstStyle/>
          <a:p>
            <a:pPr algn="r" rtl="1">
              <a:lnSpc>
                <a:spcPct val="150000"/>
              </a:lnSpc>
              <a:buFont typeface="Wingdings" pitchFamily="2" charset="2"/>
              <a:buChar char="Ø"/>
            </a:pPr>
            <a:r>
              <a:rPr lang="fa-IR" sz="2400" dirty="0" smtClean="0">
                <a:cs typeface="B Titr" pitchFamily="2" charset="-78"/>
              </a:rPr>
              <a:t>مولکول های چیرال مولکولهایی باحداقل یک</a:t>
            </a:r>
          </a:p>
          <a:p>
            <a:pPr marL="0" indent="0" algn="r" rtl="1">
              <a:lnSpc>
                <a:spcPct val="150000"/>
              </a:lnSpc>
              <a:buNone/>
            </a:pPr>
            <a:r>
              <a:rPr lang="fa-IR" sz="2400" dirty="0" smtClean="0">
                <a:cs typeface="B Titr" pitchFamily="2" charset="-78"/>
              </a:rPr>
              <a:t>اتم کربن دارند با چهار جایگزین</a:t>
            </a:r>
          </a:p>
          <a:p>
            <a:pPr algn="r" rtl="1">
              <a:lnSpc>
                <a:spcPct val="150000"/>
              </a:lnSpc>
              <a:buFont typeface="Wingdings" pitchFamily="2" charset="2"/>
              <a:buChar char="Ø"/>
            </a:pPr>
            <a:r>
              <a:rPr lang="fa-IR" sz="2400" dirty="0" smtClean="0">
                <a:cs typeface="B Titr" pitchFamily="2" charset="-78"/>
              </a:rPr>
              <a:t>این ساختارها می توانند ساختارهای آینه ای</a:t>
            </a:r>
          </a:p>
          <a:p>
            <a:pPr marL="0" indent="0" algn="r" rtl="1">
              <a:lnSpc>
                <a:spcPct val="150000"/>
              </a:lnSpc>
              <a:buNone/>
            </a:pPr>
            <a:r>
              <a:rPr lang="fa-IR" sz="2400" dirty="0" smtClean="0">
                <a:cs typeface="B Titr" pitchFamily="2" charset="-78"/>
              </a:rPr>
              <a:t> داشته باشند که گاها خواص متفاوتی از خود نشان می دهند. حتی ممکن است یکی نسبت به دیگری سمی یا غیر پایدار باشد</a:t>
            </a:r>
          </a:p>
          <a:p>
            <a:pPr algn="r" rtl="1">
              <a:lnSpc>
                <a:spcPct val="150000"/>
              </a:lnSpc>
              <a:buFont typeface="Wingdings" pitchFamily="2" charset="2"/>
              <a:buChar char="Ø"/>
            </a:pPr>
            <a:r>
              <a:rPr lang="fa-IR" sz="2400" dirty="0" smtClean="0">
                <a:cs typeface="B Titr" pitchFamily="2" charset="-78"/>
              </a:rPr>
              <a:t>در صورتیکه مخلوط این ترکیبات قبلا پتنت شده باشد صرف جداسازی و خالص سازی یکی  از این فرم ها نمیتواند موضوع یک ادعای جدید باشد</a:t>
            </a:r>
          </a:p>
          <a:p>
            <a:pPr algn="r" rtl="1">
              <a:lnSpc>
                <a:spcPct val="150000"/>
              </a:lnSpc>
              <a:buFont typeface="Wingdings" pitchFamily="2" charset="2"/>
              <a:buChar char="Ø"/>
            </a:pPr>
            <a:r>
              <a:rPr lang="fa-IR" sz="2400" dirty="0" smtClean="0">
                <a:cs typeface="B Titr" pitchFamily="2" charset="-78"/>
              </a:rPr>
              <a:t>مگر روش جداسازی خود فرآیندی باشد که گام ابتکاری دارد</a:t>
            </a: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9557"/>
          <a:stretch/>
        </p:blipFill>
        <p:spPr bwMode="auto">
          <a:xfrm>
            <a:off x="0" y="980728"/>
            <a:ext cx="3419872" cy="262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524919"/>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00" dirty="0" smtClean="0">
                <a:solidFill>
                  <a:srgbClr val="C00000"/>
                </a:solidFill>
                <a:cs typeface="B Titr" pitchFamily="2" charset="-78"/>
              </a:rPr>
              <a:t>نمک ها </a:t>
            </a:r>
            <a:r>
              <a:rPr lang="en-US" sz="4000" dirty="0" smtClean="0">
                <a:solidFill>
                  <a:srgbClr val="C00000"/>
                </a:solidFill>
                <a:cs typeface="B Titr" pitchFamily="2" charset="-78"/>
              </a:rPr>
              <a:t>Salt</a:t>
            </a:r>
            <a:endParaRPr lang="en-US" sz="4000" dirty="0">
              <a:solidFill>
                <a:srgbClr val="C00000"/>
              </a:solidFill>
              <a:cs typeface="B Titr" pitchFamily="2" charset="-78"/>
            </a:endParaRPr>
          </a:p>
        </p:txBody>
      </p:sp>
      <p:sp>
        <p:nvSpPr>
          <p:cNvPr id="3" name="Content Placeholder 2"/>
          <p:cNvSpPr>
            <a:spLocks noGrp="1"/>
          </p:cNvSpPr>
          <p:nvPr>
            <p:ph idx="1"/>
          </p:nvPr>
        </p:nvSpPr>
        <p:spPr>
          <a:xfrm>
            <a:off x="251520" y="1600200"/>
            <a:ext cx="8784976" cy="4853136"/>
          </a:xfrm>
        </p:spPr>
        <p:txBody>
          <a:bodyPr>
            <a:normAutofit fontScale="92500"/>
          </a:bodyPr>
          <a:lstStyle/>
          <a:p>
            <a:pPr algn="just" rtl="1">
              <a:lnSpc>
                <a:spcPct val="150000"/>
              </a:lnSpc>
              <a:buFont typeface="Wingdings" pitchFamily="2" charset="2"/>
              <a:buChar char="Ø"/>
            </a:pPr>
            <a:r>
              <a:rPr lang="fa-IR" sz="2800" dirty="0" smtClean="0">
                <a:cs typeface="B Titr" pitchFamily="2" charset="-78"/>
              </a:rPr>
              <a:t>نمک ها عموما در داروسازی زمانی استفاده می شوند که حالت آزاد باز یا اسید دارو به اندازه کافی حلالیت، پایداری یا حتی خلوص را ندارد. </a:t>
            </a:r>
          </a:p>
          <a:p>
            <a:pPr algn="just" rtl="1">
              <a:lnSpc>
                <a:spcPct val="150000"/>
              </a:lnSpc>
              <a:buFont typeface="Wingdings" pitchFamily="2" charset="2"/>
              <a:buChar char="Ø"/>
            </a:pPr>
            <a:r>
              <a:rPr lang="fa-IR" sz="2800" dirty="0" smtClean="0">
                <a:cs typeface="B Titr" pitchFamily="2" charset="-78"/>
              </a:rPr>
              <a:t>نمک های مختلف می توانند حلالیت، دسترسی زیستی و کارآیی ها و خواص ارگانولپتیکی متفاوت از خود بروز دهند.</a:t>
            </a:r>
          </a:p>
          <a:p>
            <a:pPr algn="just" rtl="1">
              <a:lnSpc>
                <a:spcPct val="150000"/>
              </a:lnSpc>
              <a:buFont typeface="Wingdings" pitchFamily="2" charset="2"/>
              <a:buChar char="Ø"/>
            </a:pPr>
            <a:r>
              <a:rPr lang="fa-IR" sz="2800" dirty="0" smtClean="0">
                <a:cs typeface="B Titr" pitchFamily="2" charset="-78"/>
              </a:rPr>
              <a:t>صرف تهیه یک نمک یا نمک متفاوت از دارو با جایگزینی یک عنصر گام ابتکاری را احراز نمی کند و باعث </a:t>
            </a:r>
            <a:r>
              <a:rPr lang="en-US" sz="2800" dirty="0" err="1" smtClean="0">
                <a:cs typeface="B Titr" pitchFamily="2" charset="-78"/>
              </a:rPr>
              <a:t>Evergreening</a:t>
            </a:r>
            <a:r>
              <a:rPr lang="fa-IR" sz="2800" dirty="0" smtClean="0">
                <a:cs typeface="B Titr" pitchFamily="2" charset="-78"/>
              </a:rPr>
              <a:t> یک پتنت و ممانعت از داروی ژنریک می شود</a:t>
            </a:r>
          </a:p>
        </p:txBody>
      </p:sp>
    </p:spTree>
    <p:extLst>
      <p:ext uri="{BB962C8B-B14F-4D97-AF65-F5344CB8AC3E}">
        <p14:creationId xmlns:p14="http://schemas.microsoft.com/office/powerpoint/2010/main" val="3888365626"/>
      </p:ext>
    </p:extLst>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00" dirty="0" smtClean="0">
                <a:solidFill>
                  <a:srgbClr val="C00000"/>
                </a:solidFill>
                <a:cs typeface="B Titr" pitchFamily="2" charset="-78"/>
              </a:rPr>
              <a:t>اترها و استر ها </a:t>
            </a:r>
            <a:r>
              <a:rPr lang="en-US" sz="4000" dirty="0" smtClean="0">
                <a:solidFill>
                  <a:srgbClr val="C00000"/>
                </a:solidFill>
                <a:cs typeface="B Titr" pitchFamily="2" charset="-78"/>
              </a:rPr>
              <a:t>Ethers &amp; Esters</a:t>
            </a:r>
            <a:endParaRPr lang="en-US" sz="4000" dirty="0">
              <a:solidFill>
                <a:srgbClr val="C00000"/>
              </a:solidFill>
              <a:cs typeface="B Titr" pitchFamily="2" charset="-78"/>
            </a:endParaRPr>
          </a:p>
        </p:txBody>
      </p:sp>
      <p:sp>
        <p:nvSpPr>
          <p:cNvPr id="3" name="Content Placeholder 2"/>
          <p:cNvSpPr>
            <a:spLocks noGrp="1"/>
          </p:cNvSpPr>
          <p:nvPr>
            <p:ph idx="1"/>
          </p:nvPr>
        </p:nvSpPr>
        <p:spPr>
          <a:xfrm>
            <a:off x="179512" y="1600200"/>
            <a:ext cx="8784976" cy="4525963"/>
          </a:xfrm>
        </p:spPr>
        <p:txBody>
          <a:bodyPr>
            <a:noAutofit/>
          </a:bodyPr>
          <a:lstStyle/>
          <a:p>
            <a:pPr algn="r" rtl="1">
              <a:buFont typeface="Wingdings" pitchFamily="2" charset="2"/>
              <a:buChar char="Ø"/>
            </a:pPr>
            <a:r>
              <a:rPr lang="fa-IR" sz="2400" dirty="0" smtClean="0">
                <a:cs typeface="B Titr" pitchFamily="2" charset="-78"/>
              </a:rPr>
              <a:t>اترها و استرها گاها در داروسازی برای ارتقا ایمنی یا کارآیی دارو استفاده می شوند.</a:t>
            </a:r>
          </a:p>
          <a:p>
            <a:pPr algn="r" rtl="1">
              <a:buFont typeface="Wingdings" pitchFamily="2" charset="2"/>
              <a:buChar char="Ø"/>
            </a:pPr>
            <a:r>
              <a:rPr lang="fa-IR" sz="2400" dirty="0" smtClean="0">
                <a:cs typeface="B Titr" pitchFamily="2" charset="-78"/>
              </a:rPr>
              <a:t>اترها و استرها عموما نسبت به فرم نمک یا حالت آزاد اسید/باز دارو بیشتر حلال در چربی هستند لذا نفوذ انها در بافت ها و گاها نرخ آزادسازی آنها بالاتر است</a:t>
            </a:r>
          </a:p>
          <a:p>
            <a:pPr algn="r" rtl="1">
              <a:buFont typeface="Wingdings" pitchFamily="2" charset="2"/>
              <a:buChar char="Ø"/>
            </a:pPr>
            <a:r>
              <a:rPr lang="fa-IR" sz="2400" dirty="0" smtClean="0">
                <a:cs typeface="B Titr" pitchFamily="2" charset="-78"/>
              </a:rPr>
              <a:t>آنها عموما نسبت به نمک های مشابه خود اثر درمانی متفاوت تری ندارند</a:t>
            </a:r>
          </a:p>
          <a:p>
            <a:pPr algn="r" rtl="1">
              <a:buFont typeface="Wingdings" pitchFamily="2" charset="2"/>
              <a:buChar char="Ø"/>
            </a:pPr>
            <a:r>
              <a:rPr lang="fa-IR" sz="2400" dirty="0" smtClean="0">
                <a:cs typeface="B Titr" pitchFamily="2" charset="-78"/>
              </a:rPr>
              <a:t>این ساختار ها شرط گام ابتکاری  را احراز نمیکنند</a:t>
            </a:r>
          </a:p>
          <a:p>
            <a:pPr algn="r" rtl="1">
              <a:buFont typeface="Wingdings" pitchFamily="2" charset="2"/>
              <a:buChar char="Ø"/>
            </a:pPr>
            <a:endParaRPr lang="fa-IR" sz="2400" dirty="0" smtClean="0">
              <a:cs typeface="B Titr" pitchFamily="2" charset="-78"/>
            </a:endParaRPr>
          </a:p>
          <a:p>
            <a:pPr marL="0" indent="0" algn="ctr" rtl="1">
              <a:buNone/>
            </a:pPr>
            <a:r>
              <a:rPr lang="fa-IR" sz="2400" dirty="0" smtClean="0">
                <a:solidFill>
                  <a:srgbClr val="002060"/>
                </a:solidFill>
                <a:cs typeface="B Titr" pitchFamily="2" charset="-78"/>
              </a:rPr>
              <a:t>ساختار اترها و استرها (</a:t>
            </a:r>
            <a:r>
              <a:rPr lang="en-US" sz="2400" dirty="0" smtClean="0">
                <a:solidFill>
                  <a:srgbClr val="002060"/>
                </a:solidFill>
                <a:cs typeface="B Titr" pitchFamily="2" charset="-78"/>
              </a:rPr>
              <a:t>R</a:t>
            </a:r>
            <a:r>
              <a:rPr lang="fa-IR" sz="2400" dirty="0" smtClean="0">
                <a:solidFill>
                  <a:srgbClr val="002060"/>
                </a:solidFill>
                <a:cs typeface="B Titr" pitchFamily="2" charset="-78"/>
              </a:rPr>
              <a:t>ها گروهای آلکیلی مختلفی هستند)</a:t>
            </a:r>
          </a:p>
          <a:p>
            <a:pPr marL="0" indent="0" algn="ctr">
              <a:buNone/>
            </a:pPr>
            <a:r>
              <a:rPr lang="en-US" sz="2800" b="1" dirty="0" smtClean="0">
                <a:solidFill>
                  <a:srgbClr val="002060"/>
                </a:solidFill>
                <a:cs typeface="B Titr" pitchFamily="2" charset="-78"/>
              </a:rPr>
              <a:t>R1-O-R2 </a:t>
            </a:r>
            <a:endParaRPr lang="fa-IR" sz="2800" b="1" dirty="0" smtClean="0">
              <a:solidFill>
                <a:srgbClr val="002060"/>
              </a:solidFill>
              <a:cs typeface="B Titr" pitchFamily="2" charset="-78"/>
            </a:endParaRPr>
          </a:p>
          <a:p>
            <a:pPr marL="0" indent="0" algn="ctr">
              <a:buNone/>
            </a:pPr>
            <a:r>
              <a:rPr lang="en-US" sz="2800" b="1" dirty="0" smtClean="0">
                <a:solidFill>
                  <a:srgbClr val="002060"/>
                </a:solidFill>
                <a:cs typeface="B Titr" pitchFamily="2" charset="-78"/>
              </a:rPr>
              <a:t>R1-C-O- R2</a:t>
            </a:r>
            <a:endParaRPr lang="en-US" sz="2800" b="1" dirty="0">
              <a:solidFill>
                <a:srgbClr val="002060"/>
              </a:solidFill>
              <a:cs typeface="B Titr" pitchFamily="2" charset="-78"/>
            </a:endParaRPr>
          </a:p>
        </p:txBody>
      </p:sp>
    </p:spTree>
    <p:extLst>
      <p:ext uri="{BB962C8B-B14F-4D97-AF65-F5344CB8AC3E}">
        <p14:creationId xmlns:p14="http://schemas.microsoft.com/office/powerpoint/2010/main" val="3607269432"/>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C00000"/>
                </a:solidFill>
                <a:cs typeface="B Titr" pitchFamily="2" charset="-78"/>
              </a:rPr>
              <a:t>ساختار </a:t>
            </a:r>
            <a:r>
              <a:rPr lang="en-US" dirty="0" smtClean="0">
                <a:solidFill>
                  <a:srgbClr val="C00000"/>
                </a:solidFill>
                <a:cs typeface="B Titr" pitchFamily="2" charset="-78"/>
              </a:rPr>
              <a:t>Composition</a:t>
            </a:r>
            <a:endParaRPr lang="en-US" dirty="0">
              <a:solidFill>
                <a:srgbClr val="C00000"/>
              </a:solidFill>
              <a:cs typeface="B Titr" pitchFamily="2" charset="-78"/>
            </a:endParaRPr>
          </a:p>
        </p:txBody>
      </p:sp>
      <p:sp>
        <p:nvSpPr>
          <p:cNvPr id="3" name="Content Placeholder 2"/>
          <p:cNvSpPr>
            <a:spLocks noGrp="1"/>
          </p:cNvSpPr>
          <p:nvPr>
            <p:ph idx="1"/>
          </p:nvPr>
        </p:nvSpPr>
        <p:spPr>
          <a:xfrm>
            <a:off x="179512" y="1600200"/>
            <a:ext cx="8784976" cy="4997152"/>
          </a:xfrm>
        </p:spPr>
        <p:txBody>
          <a:bodyPr>
            <a:normAutofit fontScale="92500"/>
          </a:bodyPr>
          <a:lstStyle/>
          <a:p>
            <a:pPr algn="just" rtl="1">
              <a:lnSpc>
                <a:spcPct val="150000"/>
              </a:lnSpc>
              <a:buFont typeface="Wingdings" pitchFamily="2" charset="2"/>
              <a:buChar char="Ø"/>
            </a:pPr>
            <a:r>
              <a:rPr lang="fa-IR" sz="2800" dirty="0" smtClean="0">
                <a:cs typeface="B Titr" pitchFamily="2" charset="-78"/>
              </a:rPr>
              <a:t>تعداد زیادی از درخواست های پتنت برای ساختار(فرمولاسیون) یک داروی شناخته شده است</a:t>
            </a:r>
          </a:p>
          <a:p>
            <a:pPr algn="just" rtl="1">
              <a:lnSpc>
                <a:spcPct val="150000"/>
              </a:lnSpc>
              <a:buFont typeface="Wingdings" pitchFamily="2" charset="2"/>
              <a:buChar char="Ø"/>
            </a:pPr>
            <a:r>
              <a:rPr lang="fa-IR" sz="2800" dirty="0" smtClean="0">
                <a:cs typeface="B Titr" pitchFamily="2" charset="-78"/>
              </a:rPr>
              <a:t>فرمولاسیون یک ماده فعال دارویی باید حامل ها یا اکسپیان های قابل قبول داروسازی مثل فیلرها، رقیق کننده ها، ترکیبات پایدار کننده (مثلا </a:t>
            </a:r>
            <a:r>
              <a:rPr lang="en-US" sz="2800" dirty="0" smtClean="0">
                <a:cs typeface="B Titr" pitchFamily="2" charset="-78"/>
              </a:rPr>
              <a:t>PH</a:t>
            </a:r>
            <a:r>
              <a:rPr lang="fa-IR" sz="2800" dirty="0" smtClean="0">
                <a:cs typeface="B Titr" pitchFamily="2" charset="-78"/>
              </a:rPr>
              <a:t>)، روان کننده ها نمیتواند شرط گام ابتکاری را احراز کند.</a:t>
            </a:r>
          </a:p>
          <a:p>
            <a:pPr algn="just" rtl="1">
              <a:lnSpc>
                <a:spcPct val="150000"/>
              </a:lnSpc>
              <a:buFont typeface="Wingdings" pitchFamily="2" charset="2"/>
              <a:buChar char="Ø"/>
            </a:pPr>
            <a:r>
              <a:rPr lang="fa-IR" sz="2800" dirty="0" smtClean="0">
                <a:cs typeface="B Titr" pitchFamily="2" charset="-78"/>
              </a:rPr>
              <a:t>استفاده از پوشش های مختلف برای تسریع یا تاخیر آزاد سازی ماده فعال شرط گام ابتکاری را احراز نمی کند</a:t>
            </a:r>
            <a:endParaRPr lang="en-US" sz="2800" dirty="0" smtClean="0">
              <a:cs typeface="B Titr" pitchFamily="2" charset="-78"/>
            </a:endParaRPr>
          </a:p>
        </p:txBody>
      </p:sp>
    </p:spTree>
    <p:extLst>
      <p:ext uri="{BB962C8B-B14F-4D97-AF65-F5344CB8AC3E}">
        <p14:creationId xmlns:p14="http://schemas.microsoft.com/office/powerpoint/2010/main" val="2247238318"/>
      </p:ext>
    </p:extLst>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08720"/>
          </a:xfrm>
        </p:spPr>
        <p:txBody>
          <a:bodyPr>
            <a:normAutofit/>
          </a:bodyPr>
          <a:lstStyle/>
          <a:p>
            <a:pPr algn="ctr" rtl="1"/>
            <a:r>
              <a:rPr lang="fa-IR" sz="3200" dirty="0" smtClean="0">
                <a:solidFill>
                  <a:srgbClr val="C00000"/>
                </a:solidFill>
                <a:cs typeface="B Titr" pitchFamily="2" charset="-78"/>
              </a:rPr>
              <a:t>دوز </a:t>
            </a:r>
            <a:r>
              <a:rPr lang="en-US" sz="3200" dirty="0" smtClean="0">
                <a:solidFill>
                  <a:srgbClr val="C00000"/>
                </a:solidFill>
                <a:cs typeface="B Titr" pitchFamily="2" charset="-78"/>
              </a:rPr>
              <a:t>Doses</a:t>
            </a:r>
            <a:endParaRPr lang="en-US" sz="3200" dirty="0">
              <a:solidFill>
                <a:srgbClr val="C00000"/>
              </a:solidFill>
              <a:cs typeface="B Titr" pitchFamily="2" charset="-78"/>
            </a:endParaRPr>
          </a:p>
        </p:txBody>
      </p:sp>
      <p:sp>
        <p:nvSpPr>
          <p:cNvPr id="3" name="Content Placeholder 2"/>
          <p:cNvSpPr>
            <a:spLocks noGrp="1"/>
          </p:cNvSpPr>
          <p:nvPr>
            <p:ph idx="1"/>
          </p:nvPr>
        </p:nvSpPr>
        <p:spPr>
          <a:xfrm>
            <a:off x="179512" y="980728"/>
            <a:ext cx="8856984" cy="5145435"/>
          </a:xfrm>
        </p:spPr>
        <p:txBody>
          <a:bodyPr>
            <a:noAutofit/>
          </a:bodyPr>
          <a:lstStyle/>
          <a:p>
            <a:pPr algn="r" rtl="1">
              <a:lnSpc>
                <a:spcPct val="150000"/>
              </a:lnSpc>
              <a:buFont typeface="Wingdings" pitchFamily="2" charset="2"/>
              <a:buChar char="Ø"/>
            </a:pPr>
            <a:r>
              <a:rPr lang="fa-IR" sz="2400" dirty="0" smtClean="0">
                <a:cs typeface="B Titr" pitchFamily="2" charset="-78"/>
              </a:rPr>
              <a:t>گاهی اوقات دوزهای مختلف دارویی در قالب یک پتنت جدید درخواست می شود در حالیکه اصل دارو پتنت دارد</a:t>
            </a:r>
          </a:p>
          <a:p>
            <a:pPr algn="r" rtl="1">
              <a:lnSpc>
                <a:spcPct val="150000"/>
              </a:lnSpc>
              <a:buFont typeface="Wingdings" pitchFamily="2" charset="2"/>
              <a:buChar char="Ø"/>
            </a:pPr>
            <a:r>
              <a:rPr lang="fa-IR" sz="2400" dirty="0" smtClean="0">
                <a:cs typeface="B Titr" pitchFamily="2" charset="-78"/>
              </a:rPr>
              <a:t>این هم از روشهای </a:t>
            </a:r>
            <a:r>
              <a:rPr lang="en-US" sz="2400" dirty="0" err="1" smtClean="0">
                <a:cs typeface="B Titr" pitchFamily="2" charset="-78"/>
              </a:rPr>
              <a:t>Evergreening</a:t>
            </a:r>
            <a:r>
              <a:rPr lang="fa-IR" sz="2400" dirty="0" smtClean="0">
                <a:cs typeface="B Titr" pitchFamily="2" charset="-78"/>
              </a:rPr>
              <a:t> است که مانع توسعه بازار ژنریک می شود</a:t>
            </a:r>
          </a:p>
          <a:p>
            <a:pPr algn="r" rtl="1">
              <a:lnSpc>
                <a:spcPct val="150000"/>
              </a:lnSpc>
              <a:buFont typeface="Wingdings" pitchFamily="2" charset="2"/>
              <a:buChar char="Ø"/>
            </a:pPr>
            <a:r>
              <a:rPr lang="fa-IR" sz="2400" dirty="0" smtClean="0">
                <a:cs typeface="B Titr" pitchFamily="2" charset="-78"/>
              </a:rPr>
              <a:t>دوزهای مختلف دارویی شرط قابلیت کاربرد صنعتی را احراز نمی کنند. در حقیقت این ها روش های مختلف درمانی هستند</a:t>
            </a:r>
          </a:p>
          <a:p>
            <a:pPr marL="0" indent="0">
              <a:lnSpc>
                <a:spcPct val="150000"/>
              </a:lnSpc>
              <a:buNone/>
            </a:pPr>
            <a:r>
              <a:rPr lang="en-US" sz="2000" b="1" dirty="0">
                <a:cs typeface="B Titr" pitchFamily="2" charset="-78"/>
              </a:rPr>
              <a:t>Claims:</a:t>
            </a:r>
          </a:p>
          <a:p>
            <a:pPr marL="0" indent="0">
              <a:lnSpc>
                <a:spcPct val="150000"/>
              </a:lnSpc>
              <a:buNone/>
            </a:pPr>
            <a:r>
              <a:rPr lang="en-US" sz="2000" b="1" dirty="0">
                <a:cs typeface="B Titr" pitchFamily="2" charset="-78"/>
              </a:rPr>
              <a:t> A pharmaceutical composition comprising a therapeutically effective amount of </a:t>
            </a:r>
            <a:r>
              <a:rPr lang="en-US" sz="2000" b="1" dirty="0" err="1">
                <a:cs typeface="B Titr" pitchFamily="2" charset="-78"/>
              </a:rPr>
              <a:t>aminopterin</a:t>
            </a:r>
            <a:r>
              <a:rPr lang="en-US" sz="2000" b="1" dirty="0">
                <a:cs typeface="B Titr" pitchFamily="2" charset="-78"/>
              </a:rPr>
              <a:t>, or a </a:t>
            </a:r>
            <a:r>
              <a:rPr lang="en-US" sz="2000" b="1" dirty="0" smtClean="0">
                <a:cs typeface="B Titr" pitchFamily="2" charset="-78"/>
              </a:rPr>
              <a:t>pharmaceutically</a:t>
            </a:r>
            <a:r>
              <a:rPr lang="fa-IR" sz="2000" b="1" dirty="0" smtClean="0">
                <a:cs typeface="B Titr" pitchFamily="2" charset="-78"/>
              </a:rPr>
              <a:t> </a:t>
            </a:r>
            <a:r>
              <a:rPr lang="en-US" sz="2000" b="1" dirty="0" smtClean="0">
                <a:cs typeface="B Titr" pitchFamily="2" charset="-78"/>
              </a:rPr>
              <a:t>acceptable </a:t>
            </a:r>
            <a:r>
              <a:rPr lang="en-US" sz="2000" b="1" dirty="0">
                <a:cs typeface="B Titr" pitchFamily="2" charset="-78"/>
              </a:rPr>
              <a:t>salt thereof, wherein the pharmaceutical composition contains between about 0.01 and about 0.5 mg</a:t>
            </a:r>
          </a:p>
          <a:p>
            <a:pPr marL="0" indent="0">
              <a:lnSpc>
                <a:spcPct val="150000"/>
              </a:lnSpc>
              <a:buNone/>
            </a:pPr>
            <a:r>
              <a:rPr lang="en-US" sz="2000" b="1" dirty="0">
                <a:cs typeface="B Titr" pitchFamily="2" charset="-78"/>
              </a:rPr>
              <a:t>  </a:t>
            </a:r>
            <a:r>
              <a:rPr lang="en-US" sz="2000" b="1" dirty="0" err="1">
                <a:cs typeface="B Titr" pitchFamily="2" charset="-78"/>
              </a:rPr>
              <a:t>aminopterin</a:t>
            </a:r>
            <a:r>
              <a:rPr lang="en-US" sz="2000" b="1" dirty="0">
                <a:cs typeface="B Titr" pitchFamily="2" charset="-78"/>
              </a:rPr>
              <a:t>.</a:t>
            </a:r>
          </a:p>
        </p:txBody>
      </p:sp>
    </p:spTree>
    <p:extLst>
      <p:ext uri="{BB962C8B-B14F-4D97-AF65-F5344CB8AC3E}">
        <p14:creationId xmlns:p14="http://schemas.microsoft.com/office/powerpoint/2010/main" val="851821492"/>
      </p:ext>
    </p:extLst>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0106"/>
          </a:xfrm>
        </p:spPr>
        <p:txBody>
          <a:bodyPr>
            <a:normAutofit/>
          </a:bodyPr>
          <a:lstStyle/>
          <a:p>
            <a:pPr algn="ctr" rtl="1"/>
            <a:r>
              <a:rPr lang="fa-IR" sz="3200" dirty="0" smtClean="0">
                <a:solidFill>
                  <a:srgbClr val="C00000"/>
                </a:solidFill>
                <a:cs typeface="B Titr" pitchFamily="2" charset="-78"/>
              </a:rPr>
              <a:t>ترکیب </a:t>
            </a:r>
            <a:r>
              <a:rPr lang="en-US" sz="3200" dirty="0" smtClean="0">
                <a:solidFill>
                  <a:srgbClr val="C00000"/>
                </a:solidFill>
                <a:cs typeface="B Titr" pitchFamily="2" charset="-78"/>
              </a:rPr>
              <a:t>Combination</a:t>
            </a:r>
            <a:endParaRPr lang="en-US" sz="3200" dirty="0">
              <a:solidFill>
                <a:srgbClr val="C00000"/>
              </a:solidFill>
              <a:cs typeface="B Titr" pitchFamily="2" charset="-78"/>
            </a:endParaRPr>
          </a:p>
        </p:txBody>
      </p:sp>
      <p:sp>
        <p:nvSpPr>
          <p:cNvPr id="3" name="Content Placeholder 2"/>
          <p:cNvSpPr>
            <a:spLocks noGrp="1"/>
          </p:cNvSpPr>
          <p:nvPr>
            <p:ph idx="1"/>
          </p:nvPr>
        </p:nvSpPr>
        <p:spPr/>
        <p:txBody>
          <a:bodyPr>
            <a:normAutofit fontScale="85000" lnSpcReduction="10000"/>
          </a:bodyPr>
          <a:lstStyle/>
          <a:p>
            <a:pPr marL="0" indent="0" algn="just" rtl="1">
              <a:lnSpc>
                <a:spcPct val="150000"/>
              </a:lnSpc>
              <a:buNone/>
            </a:pPr>
            <a:r>
              <a:rPr lang="fa-IR" sz="2800" dirty="0" smtClean="0">
                <a:cs typeface="B Titr" pitchFamily="2" charset="-78"/>
              </a:rPr>
              <a:t>در برخی موارد دو یا چند ماده دارویی با هم ترکیب می شوند</a:t>
            </a:r>
          </a:p>
          <a:p>
            <a:pPr marL="0" indent="0" algn="just" rtl="1">
              <a:lnSpc>
                <a:spcPct val="150000"/>
              </a:lnSpc>
              <a:buNone/>
            </a:pPr>
            <a:r>
              <a:rPr lang="fa-IR" sz="2800" dirty="0" smtClean="0">
                <a:cs typeface="B Titr" pitchFamily="2" charset="-78"/>
              </a:rPr>
              <a:t>بسیاری از قوانین چنین ترکیباتی را از حیطه حمایت خارج می کنند مگر اینکه این ترکیب اثر هم افزایی رو تاثیر یک از مواد باشد</a:t>
            </a:r>
          </a:p>
          <a:p>
            <a:pPr marL="0" indent="0" algn="just" rtl="1">
              <a:lnSpc>
                <a:spcPct val="150000"/>
              </a:lnSpc>
              <a:buNone/>
            </a:pPr>
            <a:r>
              <a:rPr lang="fa-IR" sz="2800" dirty="0" smtClean="0">
                <a:cs typeface="B Titr" pitchFamily="2" charset="-78"/>
              </a:rPr>
              <a:t>مثل ترکیبات مختلف کدئین و استامینوفن یا ایبوبروفن برا افزایش اثر مسکن</a:t>
            </a:r>
          </a:p>
          <a:p>
            <a:pPr marL="0" indent="0" algn="just" rtl="1">
              <a:lnSpc>
                <a:spcPct val="150000"/>
              </a:lnSpc>
              <a:buNone/>
            </a:pPr>
            <a:r>
              <a:rPr lang="fa-IR" sz="2800" dirty="0" smtClean="0">
                <a:cs typeface="B Titr" pitchFamily="2" charset="-78"/>
              </a:rPr>
              <a:t>این ترکیبات شرط گام ابتکاری را احراز نمیکنند. در برخی موارد هم شرط قابلیت کاربرد صنعتی و می توان گفت یک روش درمانی است</a:t>
            </a:r>
          </a:p>
        </p:txBody>
      </p:sp>
    </p:spTree>
    <p:extLst>
      <p:ext uri="{BB962C8B-B14F-4D97-AF65-F5344CB8AC3E}">
        <p14:creationId xmlns:p14="http://schemas.microsoft.com/office/powerpoint/2010/main" val="3861781919"/>
      </p:ext>
    </p:extLst>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988"/>
            <a:ext cx="8229600" cy="893732"/>
          </a:xfrm>
        </p:spPr>
        <p:txBody>
          <a:bodyPr/>
          <a:lstStyle/>
          <a:p>
            <a:pPr algn="ctr" rtl="1"/>
            <a:r>
              <a:rPr lang="fa-IR" dirty="0" smtClean="0">
                <a:solidFill>
                  <a:srgbClr val="C00000"/>
                </a:solidFill>
                <a:cs typeface="B Titr" pitchFamily="2" charset="-78"/>
              </a:rPr>
              <a:t>پیش داروها </a:t>
            </a:r>
            <a:r>
              <a:rPr lang="en-US" dirty="0" smtClean="0">
                <a:solidFill>
                  <a:srgbClr val="C00000"/>
                </a:solidFill>
                <a:cs typeface="B Titr" pitchFamily="2" charset="-78"/>
              </a:rPr>
              <a:t> </a:t>
            </a:r>
            <a:r>
              <a:rPr lang="en-US" dirty="0" err="1" smtClean="0">
                <a:solidFill>
                  <a:srgbClr val="C00000"/>
                </a:solidFill>
                <a:cs typeface="B Titr" pitchFamily="2" charset="-78"/>
              </a:rPr>
              <a:t>Prodrugs</a:t>
            </a:r>
            <a:endParaRPr lang="en-US" dirty="0">
              <a:solidFill>
                <a:srgbClr val="C00000"/>
              </a:solidFill>
              <a:cs typeface="B Titr" pitchFamily="2" charset="-78"/>
            </a:endParaRPr>
          </a:p>
        </p:txBody>
      </p:sp>
      <p:sp>
        <p:nvSpPr>
          <p:cNvPr id="3" name="Content Placeholder 2"/>
          <p:cNvSpPr>
            <a:spLocks noGrp="1"/>
          </p:cNvSpPr>
          <p:nvPr>
            <p:ph idx="1"/>
          </p:nvPr>
        </p:nvSpPr>
        <p:spPr>
          <a:xfrm>
            <a:off x="179512" y="836712"/>
            <a:ext cx="8784976" cy="5289451"/>
          </a:xfrm>
        </p:spPr>
        <p:txBody>
          <a:bodyPr>
            <a:noAutofit/>
          </a:bodyPr>
          <a:lstStyle/>
          <a:p>
            <a:pPr marL="0" indent="0" algn="just" rtl="1">
              <a:lnSpc>
                <a:spcPct val="150000"/>
              </a:lnSpc>
              <a:buNone/>
            </a:pPr>
            <a:r>
              <a:rPr lang="fa-IR" sz="2400" dirty="0" smtClean="0">
                <a:cs typeface="B Titr" pitchFamily="2" charset="-78"/>
              </a:rPr>
              <a:t>پیش داروها در حقیقت مواد فعالی هستند که تحت فعل و انفعالات شیمیایی در محیطی سلولی یا خارج سلولی فعال شده و باعث جذب و کارآیی و عملکرد دارو می شوند</a:t>
            </a:r>
          </a:p>
          <a:p>
            <a:pPr marL="0" indent="0" algn="just" rtl="1">
              <a:lnSpc>
                <a:spcPct val="150000"/>
              </a:lnSpc>
              <a:buNone/>
            </a:pPr>
            <a:r>
              <a:rPr lang="fa-IR" sz="2400" dirty="0" smtClean="0">
                <a:cs typeface="B Titr" pitchFamily="2" charset="-78"/>
              </a:rPr>
              <a:t>پیش داروها چنانچه در پتنت مادر ادعا شده باشند به تنهایی نمی توانند موضوع پتنت جدیدی باشندداروی مادر می توانند مزایا و معایبی از قبیل دسترسی زیستی بهتر، اثرات جانبی پیش داروها نسبت به کمتر، پروفایل فارماکوکینتیکی بهتر و یا حتی حلالیت کمتر باشند</a:t>
            </a:r>
          </a:p>
          <a:p>
            <a:pPr marL="0" indent="0" algn="just" rtl="1">
              <a:lnSpc>
                <a:spcPct val="150000"/>
              </a:lnSpc>
              <a:buNone/>
            </a:pPr>
            <a:r>
              <a:rPr lang="fa-IR" sz="2400" dirty="0" smtClean="0">
                <a:cs typeface="B Titr" pitchFamily="2" charset="-78"/>
              </a:rPr>
              <a:t>پیش داروها شرط گام ابتکاری را احراز نمی کنند. مگر اینکه خواص فارماکوکینتیکی جدیدی از خود بروز دهند و یا در پتنت مادر ادعا نشده باشند</a:t>
            </a:r>
            <a:endParaRPr lang="en-US" sz="2400" dirty="0">
              <a:cs typeface="B Titr" pitchFamily="2" charset="-78"/>
            </a:endParaRPr>
          </a:p>
        </p:txBody>
      </p:sp>
    </p:spTree>
    <p:extLst>
      <p:ext uri="{BB962C8B-B14F-4D97-AF65-F5344CB8AC3E}">
        <p14:creationId xmlns:p14="http://schemas.microsoft.com/office/powerpoint/2010/main" val="2719373833"/>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636"/>
            <a:ext cx="8229600" cy="952092"/>
          </a:xfrm>
        </p:spPr>
        <p:txBody>
          <a:bodyPr/>
          <a:lstStyle/>
          <a:p>
            <a:pPr algn="ctr" rtl="1"/>
            <a:r>
              <a:rPr lang="fa-IR" dirty="0" smtClean="0">
                <a:solidFill>
                  <a:srgbClr val="C00000"/>
                </a:solidFill>
                <a:cs typeface="B Titr" pitchFamily="2" charset="-78"/>
              </a:rPr>
              <a:t>متابولیت های فعال </a:t>
            </a:r>
            <a:r>
              <a:rPr lang="en-US" dirty="0" smtClean="0">
                <a:solidFill>
                  <a:srgbClr val="C00000"/>
                </a:solidFill>
                <a:cs typeface="B Titr" pitchFamily="2" charset="-78"/>
              </a:rPr>
              <a:t>Metabolites</a:t>
            </a:r>
            <a:endParaRPr lang="en-US" dirty="0">
              <a:solidFill>
                <a:srgbClr val="C00000"/>
              </a:solidFill>
              <a:cs typeface="B Titr" pitchFamily="2" charset="-78"/>
            </a:endParaRPr>
          </a:p>
        </p:txBody>
      </p:sp>
      <p:sp>
        <p:nvSpPr>
          <p:cNvPr id="3" name="Content Placeholder 2"/>
          <p:cNvSpPr>
            <a:spLocks noGrp="1"/>
          </p:cNvSpPr>
          <p:nvPr>
            <p:ph idx="1"/>
          </p:nvPr>
        </p:nvSpPr>
        <p:spPr>
          <a:xfrm>
            <a:off x="251520" y="1052736"/>
            <a:ext cx="8784976" cy="5400600"/>
          </a:xfrm>
        </p:spPr>
        <p:txBody>
          <a:bodyPr>
            <a:normAutofit fontScale="92500"/>
          </a:bodyPr>
          <a:lstStyle/>
          <a:p>
            <a:pPr marL="0" indent="0" algn="just" rtl="1">
              <a:lnSpc>
                <a:spcPct val="150000"/>
              </a:lnSpc>
              <a:buNone/>
            </a:pPr>
            <a:r>
              <a:rPr lang="fa-IR" sz="2800" dirty="0" smtClean="0">
                <a:cs typeface="B Titr" pitchFamily="2" charset="-78"/>
              </a:rPr>
              <a:t>متابولیت فعال ترکیب باقیمانده موثره پس از متالبویز شدن در بدن است</a:t>
            </a:r>
          </a:p>
          <a:p>
            <a:pPr marL="0" indent="0" algn="just" rtl="1">
              <a:lnSpc>
                <a:spcPct val="150000"/>
              </a:lnSpc>
              <a:buNone/>
            </a:pPr>
            <a:r>
              <a:rPr lang="fa-IR" sz="2800" dirty="0" smtClean="0">
                <a:cs typeface="B Titr" pitchFamily="2" charset="-78"/>
              </a:rPr>
              <a:t>آنزیم های کبدی وقتی یک دارو وارد بدن می شوند این مسیولیت را به عهده دارند</a:t>
            </a:r>
          </a:p>
          <a:p>
            <a:pPr marL="0" indent="0" algn="just" rtl="1">
              <a:lnSpc>
                <a:spcPct val="150000"/>
              </a:lnSpc>
              <a:buNone/>
            </a:pPr>
            <a:r>
              <a:rPr lang="fa-IR" sz="2800" dirty="0" smtClean="0">
                <a:cs typeface="B Titr" pitchFamily="2" charset="-78"/>
              </a:rPr>
              <a:t>شناسایی و تجاری سازی این متابولیتهای فعال شرط نوآوری را احراز نمی کند چون از طبیعت جدا شده است</a:t>
            </a:r>
            <a:br>
              <a:rPr lang="fa-IR" sz="2800" dirty="0" smtClean="0">
                <a:cs typeface="B Titr" pitchFamily="2" charset="-78"/>
              </a:rPr>
            </a:br>
            <a:r>
              <a:rPr lang="fa-IR" sz="2800" dirty="0" smtClean="0">
                <a:cs typeface="B Titr" pitchFamily="2" charset="-78"/>
              </a:rPr>
              <a:t>چنانچه متابولیت فعال در پتنت مادر ادعا نشده باشد و یا به صورت سینتتیک تولید شده باشد به شرط احراز شرایط دیگر می تواند درخواست پتنت دهد</a:t>
            </a:r>
            <a:endParaRPr lang="en-US" sz="2800" dirty="0">
              <a:cs typeface="B Titr" pitchFamily="2" charset="-78"/>
            </a:endParaRPr>
          </a:p>
        </p:txBody>
      </p:sp>
    </p:spTree>
    <p:extLst>
      <p:ext uri="{BB962C8B-B14F-4D97-AF65-F5344CB8AC3E}">
        <p14:creationId xmlns:p14="http://schemas.microsoft.com/office/powerpoint/2010/main" val="495851065"/>
      </p:ext>
    </p:extLst>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22114"/>
          </a:xfrm>
        </p:spPr>
        <p:txBody>
          <a:bodyPr/>
          <a:lstStyle/>
          <a:p>
            <a:pPr algn="ctr" rtl="1"/>
            <a:r>
              <a:rPr lang="fa-IR" dirty="0" smtClean="0">
                <a:solidFill>
                  <a:srgbClr val="C00000"/>
                </a:solidFill>
                <a:cs typeface="B Titr" pitchFamily="2" charset="-78"/>
              </a:rPr>
              <a:t>ادعاهای کاربرد ثانویه </a:t>
            </a:r>
            <a:r>
              <a:rPr lang="en-US" dirty="0" smtClean="0">
                <a:solidFill>
                  <a:srgbClr val="C00000"/>
                </a:solidFill>
                <a:cs typeface="B Titr" pitchFamily="2" charset="-78"/>
              </a:rPr>
              <a:t>   Swiss Type</a:t>
            </a:r>
            <a:endParaRPr lang="en-US" dirty="0">
              <a:solidFill>
                <a:srgbClr val="C00000"/>
              </a:solidFill>
              <a:cs typeface="B Titr" pitchFamily="2" charset="-78"/>
            </a:endParaRPr>
          </a:p>
        </p:txBody>
      </p:sp>
      <p:sp>
        <p:nvSpPr>
          <p:cNvPr id="3" name="Content Placeholder 2"/>
          <p:cNvSpPr>
            <a:spLocks noGrp="1"/>
          </p:cNvSpPr>
          <p:nvPr>
            <p:ph idx="1"/>
          </p:nvPr>
        </p:nvSpPr>
        <p:spPr>
          <a:xfrm>
            <a:off x="0" y="980728"/>
            <a:ext cx="9036496" cy="4929411"/>
          </a:xfrm>
        </p:spPr>
        <p:txBody>
          <a:bodyPr>
            <a:noAutofit/>
          </a:bodyPr>
          <a:lstStyle/>
          <a:p>
            <a:pPr marL="0" indent="0" algn="just" rtl="1">
              <a:buNone/>
            </a:pPr>
            <a:r>
              <a:rPr lang="fa-IR" sz="2200" dirty="0" smtClean="0">
                <a:cs typeface="B Titr" pitchFamily="2" charset="-78"/>
              </a:rPr>
              <a:t>ادعاهای مربوط به استفاده درمانی جدید از یک داروی شناخته شده (معروف به ادعای استفاده ثانویه) موضوع درخواست های متعدد پتنت ها است</a:t>
            </a:r>
          </a:p>
          <a:p>
            <a:pPr marL="0" indent="0" algn="just" rtl="1">
              <a:buNone/>
            </a:pPr>
            <a:r>
              <a:rPr lang="fa-IR" sz="2200" dirty="0" smtClean="0">
                <a:cs typeface="B Titr" pitchFamily="2" charset="-78"/>
              </a:rPr>
              <a:t>عموما در زمان انقضای پتنت ها شرکت ها کاربرد جدیدی از همان دارو یا ماده موثره آن اعلام میکنند تا بتوانند انحصار خود را طولانی تر کنند. مثال کاربرد ثانویه داروی </a:t>
            </a:r>
            <a:r>
              <a:rPr lang="en-US" sz="2200" dirty="0" smtClean="0">
                <a:cs typeface="B Titr" pitchFamily="2" charset="-78"/>
              </a:rPr>
              <a:t>AZT (</a:t>
            </a:r>
            <a:r>
              <a:rPr lang="en-US" sz="2200" dirty="0" err="1" smtClean="0">
                <a:cs typeface="B Titr" pitchFamily="2" charset="-78"/>
              </a:rPr>
              <a:t>Zidovudine</a:t>
            </a:r>
            <a:r>
              <a:rPr lang="en-US" sz="2200" dirty="0">
                <a:cs typeface="B Titr" pitchFamily="2" charset="-78"/>
              </a:rPr>
              <a:t>)</a:t>
            </a:r>
            <a:r>
              <a:rPr lang="fa-IR" sz="2200" dirty="0" smtClean="0">
                <a:cs typeface="B Titr" pitchFamily="2" charset="-78"/>
              </a:rPr>
              <a:t> برای درمان ایدز پس از 11 سال از معرفی دارو برای درمان سرطان توسط </a:t>
            </a:r>
            <a:r>
              <a:rPr lang="fr-FR" sz="2400" dirty="0"/>
              <a:t>National Cancer Institute in Detroit</a:t>
            </a:r>
            <a:endParaRPr lang="fa-IR" sz="2200" dirty="0" smtClean="0">
              <a:cs typeface="B Titr" pitchFamily="2" charset="-78"/>
            </a:endParaRPr>
          </a:p>
          <a:p>
            <a:pPr marL="0" indent="0" algn="just" rtl="1">
              <a:buNone/>
            </a:pPr>
            <a:r>
              <a:rPr lang="fa-IR" sz="2200" dirty="0" smtClean="0">
                <a:cs typeface="B Titr" pitchFamily="2" charset="-78"/>
              </a:rPr>
              <a:t>این تیپ ادعاها که به </a:t>
            </a:r>
            <a:r>
              <a:rPr lang="en-US" sz="2200" dirty="0" smtClean="0">
                <a:cs typeface="B Titr" pitchFamily="2" charset="-78"/>
              </a:rPr>
              <a:t>Swiss type</a:t>
            </a:r>
            <a:r>
              <a:rPr lang="fa-IR" sz="2200" dirty="0" smtClean="0">
                <a:cs typeface="B Titr" pitchFamily="2" charset="-78"/>
              </a:rPr>
              <a:t> معروف هستند در برخی کشورها مانند اروپا پذیرفته شده اند و در برخی کشور ها مثل هند خیر</a:t>
            </a:r>
          </a:p>
          <a:p>
            <a:pPr marL="0" indent="0" algn="just" rtl="1">
              <a:buNone/>
            </a:pPr>
            <a:r>
              <a:rPr lang="fa-IR" sz="2200" dirty="0" smtClean="0">
                <a:solidFill>
                  <a:srgbClr val="0070C0"/>
                </a:solidFill>
                <a:cs typeface="B Titr" pitchFamily="2" charset="-78"/>
              </a:rPr>
              <a:t>دلایل رد ادعاهای کاربرد ثانویه:</a:t>
            </a:r>
          </a:p>
          <a:p>
            <a:pPr algn="just" rtl="1">
              <a:buFont typeface="Wingdings" pitchFamily="2" charset="2"/>
              <a:buChar char="Ø"/>
            </a:pPr>
            <a:r>
              <a:rPr lang="fa-IR" sz="2200" dirty="0" smtClean="0">
                <a:cs typeface="B Titr" pitchFamily="2" charset="-78"/>
              </a:rPr>
              <a:t>در حقیقت کشف یک خاصیت</a:t>
            </a:r>
          </a:p>
          <a:p>
            <a:pPr algn="just" rtl="1">
              <a:buFont typeface="Wingdings" pitchFamily="2" charset="2"/>
              <a:buChar char="Ø"/>
            </a:pPr>
            <a:r>
              <a:rPr lang="fa-IR" sz="2200" dirty="0" smtClean="0">
                <a:cs typeface="B Titr" pitchFamily="2" charset="-78"/>
              </a:rPr>
              <a:t>به دلیل عدم وجود خواص فنی اختراعی حاصل نشده</a:t>
            </a:r>
          </a:p>
          <a:p>
            <a:pPr algn="just" rtl="1">
              <a:buFont typeface="Wingdings" pitchFamily="2" charset="2"/>
              <a:buChar char="Ø"/>
            </a:pPr>
            <a:r>
              <a:rPr lang="fa-IR" sz="2200" dirty="0" smtClean="0">
                <a:cs typeface="B Titr" pitchFamily="2" charset="-78"/>
              </a:rPr>
              <a:t>به دلیل شناخته بودن ترکیب و فرایند تولید شرط نوآوری نقض شده است</a:t>
            </a:r>
          </a:p>
          <a:p>
            <a:pPr algn="just" rtl="1">
              <a:buFont typeface="Wingdings" pitchFamily="2" charset="2"/>
              <a:buChar char="Ø"/>
            </a:pPr>
            <a:r>
              <a:rPr lang="fa-IR" sz="2200" dirty="0" smtClean="0">
                <a:cs typeface="B Titr" pitchFamily="2" charset="-78"/>
              </a:rPr>
              <a:t>از آنجاکه خواص درمانی جدید در داخل بدن ظاهر می شود شرط قابلیت کاربرد صنعتی نقض شده است</a:t>
            </a:r>
          </a:p>
          <a:p>
            <a:pPr algn="just" rtl="1">
              <a:buFont typeface="Wingdings" pitchFamily="2" charset="2"/>
              <a:buChar char="Ø"/>
            </a:pPr>
            <a:r>
              <a:rPr lang="fa-IR" sz="2200" dirty="0" smtClean="0">
                <a:cs typeface="B Titr" pitchFamily="2" charset="-78"/>
              </a:rPr>
              <a:t>چنانچه در کشوری روش های درمانی جز استثناها باشد این ادعاها قابل حمایت نیست</a:t>
            </a:r>
          </a:p>
        </p:txBody>
      </p:sp>
    </p:spTree>
    <p:extLst>
      <p:ext uri="{BB962C8B-B14F-4D97-AF65-F5344CB8AC3E}">
        <p14:creationId xmlns:p14="http://schemas.microsoft.com/office/powerpoint/2010/main" val="1632823497"/>
      </p:ext>
    </p:extLst>
  </p:cSld>
  <p:clrMapOvr>
    <a:masterClrMapping/>
  </p:clrMapOvr>
  <p:transition spd="slow">
    <p:push dir="u"/>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2_EPOTes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2_EPOTes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11431</TotalTime>
  <Words>8384</Words>
  <Application>Microsoft Office PowerPoint</Application>
  <PresentationFormat>On-screen Show (4:3)</PresentationFormat>
  <Paragraphs>999</Paragraphs>
  <Slides>102</Slides>
  <Notes>24</Notes>
  <HiddenSlides>0</HiddenSlides>
  <MMClips>0</MMClips>
  <ScaleCrop>false</ScaleCrop>
  <HeadingPairs>
    <vt:vector size="8" baseType="variant">
      <vt:variant>
        <vt:lpstr>Fonts Used</vt:lpstr>
      </vt:variant>
      <vt:variant>
        <vt:i4>32</vt:i4>
      </vt:variant>
      <vt:variant>
        <vt:lpstr>Theme</vt:lpstr>
      </vt:variant>
      <vt:variant>
        <vt:i4>3</vt:i4>
      </vt:variant>
      <vt:variant>
        <vt:lpstr>Embedded OLE Servers</vt:lpstr>
      </vt:variant>
      <vt:variant>
        <vt:i4>1</vt:i4>
      </vt:variant>
      <vt:variant>
        <vt:lpstr>Slide Titles</vt:lpstr>
      </vt:variant>
      <vt:variant>
        <vt:i4>102</vt:i4>
      </vt:variant>
    </vt:vector>
  </HeadingPairs>
  <TitlesOfParts>
    <vt:vector size="138" baseType="lpstr">
      <vt:lpstr>Meiryo</vt:lpstr>
      <vt:lpstr>MS Mincho</vt:lpstr>
      <vt:lpstr>MS PGothic</vt:lpstr>
      <vt:lpstr>MS PGothic</vt:lpstr>
      <vt:lpstr>ＭＳ Ｐ明朝</vt:lpstr>
      <vt:lpstr>Arial</vt:lpstr>
      <vt:lpstr>Arial Narrow</vt:lpstr>
      <vt:lpstr>Arial Unicode MS</vt:lpstr>
      <vt:lpstr>B Lotus</vt:lpstr>
      <vt:lpstr>B Mitra</vt:lpstr>
      <vt:lpstr>B Titr</vt:lpstr>
      <vt:lpstr>Calibri</vt:lpstr>
      <vt:lpstr>Calibri Bold</vt:lpstr>
      <vt:lpstr>Candara</vt:lpstr>
      <vt:lpstr>Candara Bold</vt:lpstr>
      <vt:lpstr>Century Gothic</vt:lpstr>
      <vt:lpstr>Century Schoolbook</vt:lpstr>
      <vt:lpstr>Courier New</vt:lpstr>
      <vt:lpstr>Helvetica</vt:lpstr>
      <vt:lpstr>HelveticaNeueLTStd-Lt</vt:lpstr>
      <vt:lpstr>HelveticaNeueLTStd-Md</vt:lpstr>
      <vt:lpstr>HelveticaNeueLTStd-MdIt</vt:lpstr>
      <vt:lpstr>HelveticaNeueLTStd-Roman</vt:lpstr>
      <vt:lpstr>IranNastaliq</vt:lpstr>
      <vt:lpstr>Tahoma</vt:lpstr>
      <vt:lpstr>Times New Roman</vt:lpstr>
      <vt:lpstr>Trebuchet MS</vt:lpstr>
      <vt:lpstr>Wingdings</vt:lpstr>
      <vt:lpstr>Wingdings 2</vt:lpstr>
      <vt:lpstr>Wingdings 3</vt:lpstr>
      <vt:lpstr>ヒラギノ角ゴ ProN W3</vt:lpstr>
      <vt:lpstr>ヒラギノ角ゴ ProN W6</vt:lpstr>
      <vt:lpstr>2_EPOTest</vt:lpstr>
      <vt:lpstr>3_EPOTest</vt:lpstr>
      <vt:lpstr>Oriel</vt:lpstr>
      <vt:lpstr>Clip</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شرايط اصلي پتنت شدن يك اختراع (patentability)</vt:lpstr>
      <vt:lpstr>ديگر شرايط لازم براي پتنت شدن اختراع  (Further Patentability Condition)</vt:lpstr>
      <vt:lpstr>یک اختراع کی جدید است؟</vt:lpstr>
      <vt:lpstr>بایدها و نبایدهای حفاظت از اختراع</vt:lpstr>
      <vt:lpstr>PowerPoint Presentation</vt:lpstr>
      <vt:lpstr>یک اختراع کی ابتکاری است؟</vt:lpstr>
      <vt:lpstr>PowerPoint Presentation</vt:lpstr>
      <vt:lpstr>PowerPoint Presentation</vt:lpstr>
      <vt:lpstr>راه حل ها را در مستندات پتنت می توانید بیابید</vt:lpstr>
      <vt:lpstr>اهمیت جستجو پتنت</vt:lpstr>
      <vt:lpstr>انواع جستجوی پتنت</vt:lpstr>
      <vt:lpstr>نحوه جستجوی پتنت </vt:lpstr>
      <vt:lpstr>روند کلی جستجوی پتنت</vt:lpstr>
      <vt:lpstr>آغاز بررسی یک اختراع</vt:lpstr>
      <vt:lpstr>بررسی یک اختراع</vt:lpstr>
      <vt:lpstr>بررسی یک اختراع</vt:lpstr>
      <vt:lpstr>بررسی ادعاهای یک اختراع</vt:lpstr>
      <vt:lpstr>فرآيند جستجوي پتنت</vt:lpstr>
      <vt:lpstr>نحوه دستيابي به اطلاعات پتنت</vt:lpstr>
      <vt:lpstr>پایگاه داده های جستجوی پتنت؛ Commercial patent databases </vt:lpstr>
      <vt:lpstr>PowerPoint Presentation</vt:lpstr>
      <vt:lpstr>اطلاعات قانوني پتنت</vt:lpstr>
      <vt:lpstr>اطلاعات فني پتنت</vt:lpstr>
      <vt:lpstr>PowerPoint Presentation</vt:lpstr>
      <vt:lpstr>پایگاه داده های  جستجوی اختراعات</vt:lpstr>
      <vt:lpstr>PowerPoint Presentation</vt:lpstr>
      <vt:lpstr>PowerPoint Presentation</vt:lpstr>
      <vt:lpstr>PowerPoint Presentation</vt:lpstr>
      <vt:lpstr>Patent lens</vt:lpstr>
      <vt:lpstr>PowerPoint Presentation</vt:lpstr>
      <vt:lpstr>تفاوت انواع پایگاه داده ها</vt:lpstr>
      <vt:lpstr>استراتژی های جستجوی پتنت؛</vt:lpstr>
      <vt:lpstr>استراتژی های جستجوی پتنت</vt:lpstr>
      <vt:lpstr>استراتژی های جستجوی پتنت</vt:lpstr>
      <vt:lpstr>استراتژی های جستجوی پتنت</vt:lpstr>
      <vt:lpstr>استراتژی های جستجوی پتنت</vt:lpstr>
      <vt:lpstr>Cooperative Patent Classification (CPC)</vt:lpstr>
      <vt:lpstr>استراتژی های جستجوی پتنت</vt:lpstr>
      <vt:lpstr>نظام طبقه بندی اختراعات</vt:lpstr>
      <vt:lpstr>استراتژی های جستجوی پتنت</vt:lpstr>
      <vt:lpstr>استراتژی های جستجوی پتنت</vt:lpstr>
      <vt:lpstr>اختراعات حوزه سلامت و ادعاهای اختراعات دارویی</vt:lpstr>
      <vt:lpstr>داروی اصیل و ژنریک</vt:lpstr>
      <vt:lpstr> </vt:lpstr>
      <vt:lpstr>TRIPs</vt:lpstr>
      <vt:lpstr> </vt:lpstr>
      <vt:lpstr>اعلامیه دوحه (Doha Declaration)</vt:lpstr>
      <vt:lpstr>اعلامیه دوحه</vt:lpstr>
      <vt:lpstr>اعلامیه دوحه</vt:lpstr>
      <vt:lpstr>TRIPs : SECTION 5: PATENTS  Article 27 :  Patentable Subject Matter </vt:lpstr>
      <vt:lpstr>TRIPs: Article 30 Exceptions to Rights Conferred</vt:lpstr>
      <vt:lpstr>TRIPs: SECTION 7: PROTECTION OF UNDISCLOSED INFORMATION Article 39</vt:lpstr>
      <vt:lpstr>مواردی که قابل ثبت در قالب اختراع نیستند</vt:lpstr>
      <vt:lpstr>مواردی که قابل ثبت در قالب اختراع نیستند (ادامه)</vt:lpstr>
      <vt:lpstr>موارد قابل ثبت در قالب اختراع</vt:lpstr>
      <vt:lpstr>موارد قابل ثبت در قالب اختراع</vt:lpstr>
      <vt:lpstr>فرآیندهای اساساً بیولوژیک</vt:lpstr>
      <vt:lpstr>علوم زیستی</vt:lpstr>
      <vt:lpstr>تعین مشخصه مخمر</vt:lpstr>
      <vt:lpstr>کاربرد یک ماده جدید</vt:lpstr>
      <vt:lpstr>میکروارگانیسم ها (مواضع کشورهای مختلف)</vt:lpstr>
      <vt:lpstr>میکروارگانیسم ها (مواضع کشورهای مختلف)</vt:lpstr>
      <vt:lpstr>توالی های نوکلئوتیدی</vt:lpstr>
      <vt:lpstr>توالی های نوکلئوتیدی (مواضع کشورهای مختلف)</vt:lpstr>
      <vt:lpstr>مثال : موارد قابل ثبت در برزیل</vt:lpstr>
      <vt:lpstr>نمونه : قوانین خاص برزیل </vt:lpstr>
      <vt:lpstr>لزوم قوانین خاص در حوزه اختراعات دارویی</vt:lpstr>
      <vt:lpstr>Bolar provision : قاعده بولار</vt:lpstr>
      <vt:lpstr>Ever greening: طولانی سازی پتنت</vt:lpstr>
      <vt:lpstr>مثالی از دارو :  صنعتی که دوست دارد همیشه بهار بماند</vt:lpstr>
      <vt:lpstr>Patent cliff</vt:lpstr>
      <vt:lpstr>معاهده بوداپست Budapest Treaty </vt:lpstr>
      <vt:lpstr>چرا معاهده بوداپست</vt:lpstr>
      <vt:lpstr>الزامات افشاء</vt:lpstr>
      <vt:lpstr>مزایای استفاده از معاهده بوداپست</vt:lpstr>
      <vt:lpstr>معاهده بوداپست Budapest - The International Microorganism Deposit System</vt:lpstr>
      <vt:lpstr> مراجع واسپاری در دنیا</vt:lpstr>
      <vt:lpstr>کنوانسیون تنوع زیستی Convention on Biological Diversity</vt:lpstr>
      <vt:lpstr>کنوانسیون تنوع زیستی(CBD)</vt:lpstr>
      <vt:lpstr>ادعاهای مارکوش Markush Claim</vt:lpstr>
      <vt:lpstr>ادعاهای انتخابی Selection Claim</vt:lpstr>
      <vt:lpstr>اشکال مختلف Polymorph</vt:lpstr>
      <vt:lpstr>انانتیمورها (ساختارهای آینه ای) Enantiomers </vt:lpstr>
      <vt:lpstr>نمک ها Salt</vt:lpstr>
      <vt:lpstr>اترها و استر ها Ethers &amp; Esters</vt:lpstr>
      <vt:lpstr>ساختار Composition</vt:lpstr>
      <vt:lpstr>دوز Doses</vt:lpstr>
      <vt:lpstr>ترکیب Combination</vt:lpstr>
      <vt:lpstr>پیش داروها  Prodrugs</vt:lpstr>
      <vt:lpstr>متابولیت های فعال Metabolites</vt:lpstr>
      <vt:lpstr>ادعاهای کاربرد ثانویه    Swiss Type</vt:lpstr>
      <vt:lpstr>چالش های اختراعات حوزه سلامت</vt:lpstr>
      <vt:lpstr>فرآیند ارزیابی درخواست اختراعات</vt:lpstr>
      <vt:lpstr>Intellectual property is a key aspect for economic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آثار هنري ابداع و اختراع زائيده روح و انديشه بشري است. اين آثار براي انسانها لياقت و شايستگي زندگي را تامين مي‌كنند. اين از وظايف دولتها است كه از هنرها و اختراعات حمايت نمايند. (اين متن روي گنبد سازمان جهاني مالكيت فكري(WIPO) در ژنو به 61 زبان دنيا از جمله فارسي نوشته‌شده‌است.)</dc:title>
  <dc:creator>Administrator</dc:creator>
  <cp:lastModifiedBy>Admin4</cp:lastModifiedBy>
  <cp:revision>349</cp:revision>
  <dcterms:created xsi:type="dcterms:W3CDTF">2008-06-16T09:14:33Z</dcterms:created>
  <dcterms:modified xsi:type="dcterms:W3CDTF">2019-01-20T06:08:18Z</dcterms:modified>
</cp:coreProperties>
</file>