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9" r:id="rId3"/>
    <p:sldMasterId id="2147483693" r:id="rId4"/>
  </p:sldMasterIdLst>
  <p:notesMasterIdLst>
    <p:notesMasterId r:id="rId74"/>
  </p:notesMasterIdLst>
  <p:sldIdLst>
    <p:sldId id="404" r:id="rId5"/>
    <p:sldId id="257" r:id="rId6"/>
    <p:sldId id="414" r:id="rId7"/>
    <p:sldId id="415" r:id="rId8"/>
    <p:sldId id="416" r:id="rId9"/>
    <p:sldId id="418" r:id="rId10"/>
    <p:sldId id="265" r:id="rId11"/>
    <p:sldId id="268" r:id="rId12"/>
    <p:sldId id="405" r:id="rId13"/>
    <p:sldId id="406" r:id="rId14"/>
    <p:sldId id="279" r:id="rId15"/>
    <p:sldId id="281" r:id="rId16"/>
    <p:sldId id="286" r:id="rId17"/>
    <p:sldId id="289" r:id="rId18"/>
    <p:sldId id="294" r:id="rId19"/>
    <p:sldId id="413" r:id="rId20"/>
    <p:sldId id="377" r:id="rId21"/>
    <p:sldId id="303" r:id="rId22"/>
    <p:sldId id="302" r:id="rId23"/>
    <p:sldId id="305" r:id="rId24"/>
    <p:sldId id="420" r:id="rId25"/>
    <p:sldId id="422" r:id="rId26"/>
    <p:sldId id="310" r:id="rId27"/>
    <p:sldId id="309" r:id="rId28"/>
    <p:sldId id="402" r:id="rId29"/>
    <p:sldId id="386" r:id="rId30"/>
    <p:sldId id="408" r:id="rId31"/>
    <p:sldId id="387" r:id="rId32"/>
    <p:sldId id="388" r:id="rId33"/>
    <p:sldId id="407" r:id="rId34"/>
    <p:sldId id="391" r:id="rId35"/>
    <p:sldId id="403" r:id="rId36"/>
    <p:sldId id="390" r:id="rId37"/>
    <p:sldId id="320" r:id="rId38"/>
    <p:sldId id="317" r:id="rId39"/>
    <p:sldId id="322" r:id="rId40"/>
    <p:sldId id="323" r:id="rId41"/>
    <p:sldId id="324" r:id="rId42"/>
    <p:sldId id="325" r:id="rId43"/>
    <p:sldId id="326" r:id="rId44"/>
    <p:sldId id="327" r:id="rId45"/>
    <p:sldId id="328" r:id="rId46"/>
    <p:sldId id="392" r:id="rId47"/>
    <p:sldId id="394" r:id="rId48"/>
    <p:sldId id="395" r:id="rId49"/>
    <p:sldId id="396" r:id="rId50"/>
    <p:sldId id="397" r:id="rId51"/>
    <p:sldId id="329" r:id="rId52"/>
    <p:sldId id="330" r:id="rId53"/>
    <p:sldId id="331" r:id="rId54"/>
    <p:sldId id="335" r:id="rId55"/>
    <p:sldId id="336" r:id="rId56"/>
    <p:sldId id="338" r:id="rId57"/>
    <p:sldId id="339" r:id="rId58"/>
    <p:sldId id="340" r:id="rId59"/>
    <p:sldId id="401" r:id="rId60"/>
    <p:sldId id="412" r:id="rId61"/>
    <p:sldId id="410" r:id="rId62"/>
    <p:sldId id="411" r:id="rId63"/>
    <p:sldId id="343" r:id="rId64"/>
    <p:sldId id="344" r:id="rId65"/>
    <p:sldId id="346" r:id="rId66"/>
    <p:sldId id="347" r:id="rId67"/>
    <p:sldId id="352" r:id="rId68"/>
    <p:sldId id="362" r:id="rId69"/>
    <p:sldId id="363" r:id="rId70"/>
    <p:sldId id="365" r:id="rId71"/>
    <p:sldId id="409" r:id="rId72"/>
    <p:sldId id="366"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95915" autoAdjust="0"/>
  </p:normalViewPr>
  <p:slideViewPr>
    <p:cSldViewPr>
      <p:cViewPr>
        <p:scale>
          <a:sx n="76" d="100"/>
          <a:sy n="76" d="100"/>
        </p:scale>
        <p:origin x="-1002" y="-720"/>
      </p:cViewPr>
      <p:guideLst>
        <p:guide orient="horz" pos="2160"/>
        <p:guide pos="2880"/>
      </p:guideLst>
    </p:cSldViewPr>
  </p:slideViewPr>
  <p:outlineViewPr>
    <p:cViewPr>
      <p:scale>
        <a:sx n="33" d="100"/>
        <a:sy n="33" d="100"/>
      </p:scale>
      <p:origin x="0" y="8089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704F12-A22F-4005-A379-6B1A70B7EDF2}" type="datetimeFigureOut">
              <a:rPr lang="en-US" smtClean="0"/>
              <a:pPr/>
              <a:t>5/24/2016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B3EA66-19F1-48F8-8993-AACF140F691C}" type="slidenum">
              <a:rPr lang="en-US" smtClean="0"/>
              <a:pPr/>
              <a:t>‹#›</a:t>
            </a:fld>
            <a:endParaRPr lang="en-US"/>
          </a:p>
        </p:txBody>
      </p:sp>
    </p:spTree>
    <p:extLst>
      <p:ext uri="{BB962C8B-B14F-4D97-AF65-F5344CB8AC3E}">
        <p14:creationId xmlns="" xmlns:p14="http://schemas.microsoft.com/office/powerpoint/2010/main" val="890227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Grp="1" noChangeArrowheads="1"/>
          </p:cNvSpPr>
          <p:nvPr>
            <p:ph type="sldNum" sz="quarter" idx="5"/>
          </p:nvPr>
        </p:nvSpPr>
        <p:spPr>
          <a:ln/>
        </p:spPr>
        <p:txBody>
          <a:bodyPr/>
          <a:lstStyle/>
          <a:p>
            <a:fld id="{07C5103C-751D-4995-84B7-8F63193ECE30}" type="slidenum">
              <a:rPr lang="en-US"/>
              <a:pPr/>
              <a:t>18</a:t>
            </a:fld>
            <a:endParaRPr lang="en-US"/>
          </a:p>
        </p:txBody>
      </p:sp>
      <p:sp>
        <p:nvSpPr>
          <p:cNvPr id="69634"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69635" name="Rectangle 3"/>
          <p:cNvSpPr>
            <a:spLocks noChangeArrowheads="1"/>
          </p:cNvSpPr>
          <p:nvPr/>
        </p:nvSpPr>
        <p:spPr bwMode="auto">
          <a:xfrm>
            <a:off x="3886200" y="8686800"/>
            <a:ext cx="2971800" cy="457200"/>
          </a:xfrm>
          <a:prstGeom prst="rect">
            <a:avLst/>
          </a:prstGeom>
          <a:noFill/>
          <a:ln w="9525">
            <a:noFill/>
            <a:miter lim="800000"/>
            <a:headEnd/>
            <a:tailEnd/>
          </a:ln>
          <a:effectLst/>
        </p:spPr>
        <p:txBody>
          <a:bodyPr lIns="19050" tIns="0" rIns="19050" bIns="0" anchor="b"/>
          <a:lstStyle/>
          <a:p>
            <a:pPr algn="r" eaLnBrk="0" hangingPunct="0"/>
            <a:r>
              <a:rPr lang="en-US" sz="1000" i="1">
                <a:cs typeface="Arial" pitchFamily="34" charset="0"/>
              </a:rPr>
              <a:t>4</a:t>
            </a:r>
          </a:p>
        </p:txBody>
      </p:sp>
      <p:sp>
        <p:nvSpPr>
          <p:cNvPr id="69636" name="Rectangle 4"/>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69637" name="Rectangle 5"/>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69638" name="Rectangle 6"/>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69639" name="Rectangle 7"/>
          <p:cNvSpPr>
            <a:spLocks noChangeArrowheads="1"/>
          </p:cNvSpPr>
          <p:nvPr/>
        </p:nvSpPr>
        <p:spPr bwMode="auto">
          <a:xfrm>
            <a:off x="3886200" y="8686800"/>
            <a:ext cx="2971800" cy="457200"/>
          </a:xfrm>
          <a:prstGeom prst="rect">
            <a:avLst/>
          </a:prstGeom>
          <a:noFill/>
          <a:ln w="9525">
            <a:noFill/>
            <a:miter lim="800000"/>
            <a:headEnd/>
            <a:tailEnd/>
          </a:ln>
          <a:effectLst/>
        </p:spPr>
        <p:txBody>
          <a:bodyPr lIns="19050" tIns="0" rIns="19050" bIns="0" anchor="b"/>
          <a:lstStyle/>
          <a:p>
            <a:pPr algn="r" eaLnBrk="0" hangingPunct="0"/>
            <a:r>
              <a:rPr lang="en-US" sz="1000" i="1">
                <a:cs typeface="Arial" pitchFamily="34" charset="0"/>
              </a:rPr>
              <a:t>4</a:t>
            </a:r>
          </a:p>
        </p:txBody>
      </p:sp>
      <p:sp>
        <p:nvSpPr>
          <p:cNvPr id="69640" name="Rectangle 8"/>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69641" name="Rectangle 9"/>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69642" name="Rectangle 10"/>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69643" name="Rectangle 11"/>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29E0AF-6E82-49C6-8CCD-43E29BA4A702}" type="slidenum">
              <a:rPr lang="ar-SA" altLang="en-US"/>
              <a:pPr/>
              <a:t>30</a:t>
            </a:fld>
            <a:endParaRPr lang="en-US" alt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Grp="1" noChangeArrowheads="1"/>
          </p:cNvSpPr>
          <p:nvPr>
            <p:ph type="sldNum" sz="quarter" idx="5"/>
          </p:nvPr>
        </p:nvSpPr>
        <p:spPr>
          <a:ln/>
        </p:spPr>
        <p:txBody>
          <a:bodyPr/>
          <a:lstStyle/>
          <a:p>
            <a:fld id="{4AE446BB-0D2F-4278-8F1B-D529CDFDD50A}" type="slidenum">
              <a:rPr lang="en-US">
                <a:solidFill>
                  <a:prstClr val="black"/>
                </a:solidFill>
              </a:rPr>
              <a:pPr/>
              <a:t>31</a:t>
            </a:fld>
            <a:endParaRPr lang="en-US">
              <a:solidFill>
                <a:prstClr val="black"/>
              </a:solidFill>
            </a:endParaRPr>
          </a:p>
        </p:txBody>
      </p:sp>
      <p:sp>
        <p:nvSpPr>
          <p:cNvPr id="71682"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solidFill>
                <a:prstClr val="black"/>
              </a:solidFill>
            </a:endParaRPr>
          </a:p>
        </p:txBody>
      </p:sp>
      <p:sp>
        <p:nvSpPr>
          <p:cNvPr id="71683" name="Rectangle 3"/>
          <p:cNvSpPr>
            <a:spLocks noChangeArrowheads="1"/>
          </p:cNvSpPr>
          <p:nvPr/>
        </p:nvSpPr>
        <p:spPr bwMode="auto">
          <a:xfrm>
            <a:off x="3886200" y="8686800"/>
            <a:ext cx="2971800" cy="457200"/>
          </a:xfrm>
          <a:prstGeom prst="rect">
            <a:avLst/>
          </a:prstGeom>
          <a:noFill/>
          <a:ln w="9525">
            <a:noFill/>
            <a:miter lim="800000"/>
            <a:headEnd/>
            <a:tailEnd/>
          </a:ln>
          <a:effectLst/>
        </p:spPr>
        <p:txBody>
          <a:bodyPr lIns="19050" tIns="0" rIns="19050" bIns="0" anchor="b"/>
          <a:lstStyle/>
          <a:p>
            <a:pPr algn="r" eaLnBrk="0" hangingPunct="0"/>
            <a:r>
              <a:rPr lang="en-US" sz="1000" i="1">
                <a:solidFill>
                  <a:prstClr val="black"/>
                </a:solidFill>
                <a:cs typeface="Arial" pitchFamily="34" charset="0"/>
              </a:rPr>
              <a:t>5</a:t>
            </a:r>
          </a:p>
        </p:txBody>
      </p:sp>
      <p:sp>
        <p:nvSpPr>
          <p:cNvPr id="71684" name="Rectangle 4"/>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solidFill>
                <a:prstClr val="black"/>
              </a:solidFill>
            </a:endParaRPr>
          </a:p>
        </p:txBody>
      </p:sp>
      <p:sp>
        <p:nvSpPr>
          <p:cNvPr id="71685" name="Rectangle 5"/>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solidFill>
                <a:prstClr val="black"/>
              </a:solidFill>
            </a:endParaRPr>
          </a:p>
        </p:txBody>
      </p:sp>
      <p:sp>
        <p:nvSpPr>
          <p:cNvPr id="71686" name="Rectangle 6"/>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solidFill>
                <a:prstClr val="black"/>
              </a:solidFill>
            </a:endParaRPr>
          </a:p>
        </p:txBody>
      </p:sp>
      <p:sp>
        <p:nvSpPr>
          <p:cNvPr id="71687" name="Rectangle 7"/>
          <p:cNvSpPr>
            <a:spLocks noChangeArrowheads="1"/>
          </p:cNvSpPr>
          <p:nvPr/>
        </p:nvSpPr>
        <p:spPr bwMode="auto">
          <a:xfrm>
            <a:off x="3886200" y="8686800"/>
            <a:ext cx="2971800" cy="457200"/>
          </a:xfrm>
          <a:prstGeom prst="rect">
            <a:avLst/>
          </a:prstGeom>
          <a:noFill/>
          <a:ln w="9525">
            <a:noFill/>
            <a:miter lim="800000"/>
            <a:headEnd/>
            <a:tailEnd/>
          </a:ln>
          <a:effectLst/>
        </p:spPr>
        <p:txBody>
          <a:bodyPr lIns="19050" tIns="0" rIns="19050" bIns="0" anchor="b"/>
          <a:lstStyle/>
          <a:p>
            <a:pPr algn="r" eaLnBrk="0" hangingPunct="0"/>
            <a:r>
              <a:rPr lang="en-US" sz="1000" i="1">
                <a:solidFill>
                  <a:prstClr val="black"/>
                </a:solidFill>
                <a:cs typeface="Arial" pitchFamily="34" charset="0"/>
              </a:rPr>
              <a:t>5</a:t>
            </a:r>
          </a:p>
        </p:txBody>
      </p:sp>
      <p:sp>
        <p:nvSpPr>
          <p:cNvPr id="71688" name="Rectangle 8"/>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solidFill>
                <a:prstClr val="black"/>
              </a:solidFill>
            </a:endParaRPr>
          </a:p>
        </p:txBody>
      </p:sp>
      <p:sp>
        <p:nvSpPr>
          <p:cNvPr id="71689" name="Rectangle 9"/>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solidFill>
                <a:prstClr val="black"/>
              </a:solidFill>
            </a:endParaRPr>
          </a:p>
        </p:txBody>
      </p:sp>
      <p:sp>
        <p:nvSpPr>
          <p:cNvPr id="71690" name="Rectangle 10"/>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71691" name="Rectangle 11"/>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Grp="1" noChangeArrowheads="1"/>
          </p:cNvSpPr>
          <p:nvPr>
            <p:ph type="sldNum" sz="quarter" idx="5"/>
          </p:nvPr>
        </p:nvSpPr>
        <p:spPr>
          <a:ln/>
        </p:spPr>
        <p:txBody>
          <a:bodyPr/>
          <a:lstStyle/>
          <a:p>
            <a:fld id="{FC6A308C-14D9-4B24-9875-942E457C0CFC}" type="slidenum">
              <a:rPr lang="en-US"/>
              <a:pPr/>
              <a:t>32</a:t>
            </a:fld>
            <a:endParaRPr lang="en-US"/>
          </a:p>
        </p:txBody>
      </p:sp>
      <p:sp>
        <p:nvSpPr>
          <p:cNvPr id="114690"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114691" name="Rectangle 3"/>
          <p:cNvSpPr>
            <a:spLocks noChangeArrowheads="1"/>
          </p:cNvSpPr>
          <p:nvPr/>
        </p:nvSpPr>
        <p:spPr bwMode="auto">
          <a:xfrm>
            <a:off x="3886200" y="8686800"/>
            <a:ext cx="2971800" cy="457200"/>
          </a:xfrm>
          <a:prstGeom prst="rect">
            <a:avLst/>
          </a:prstGeom>
          <a:noFill/>
          <a:ln w="9525">
            <a:noFill/>
            <a:miter lim="800000"/>
            <a:headEnd/>
            <a:tailEnd/>
          </a:ln>
          <a:effectLst/>
        </p:spPr>
        <p:txBody>
          <a:bodyPr lIns="19050" tIns="0" rIns="19050" bIns="0" anchor="b"/>
          <a:lstStyle/>
          <a:p>
            <a:pPr algn="r" eaLnBrk="0" hangingPunct="0"/>
            <a:r>
              <a:rPr lang="en-US" sz="1000" i="1">
                <a:cs typeface="Arial" pitchFamily="34" charset="0"/>
              </a:rPr>
              <a:t>25</a:t>
            </a:r>
          </a:p>
        </p:txBody>
      </p:sp>
      <p:sp>
        <p:nvSpPr>
          <p:cNvPr id="114692" name="Rectangle 4"/>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114693" name="Rectangle 5"/>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114694" name="Rectangle 6"/>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114695" name="Rectangle 7"/>
          <p:cNvSpPr>
            <a:spLocks noChangeArrowheads="1"/>
          </p:cNvSpPr>
          <p:nvPr/>
        </p:nvSpPr>
        <p:spPr bwMode="auto">
          <a:xfrm>
            <a:off x="3886200" y="8686800"/>
            <a:ext cx="2971800" cy="457200"/>
          </a:xfrm>
          <a:prstGeom prst="rect">
            <a:avLst/>
          </a:prstGeom>
          <a:noFill/>
          <a:ln w="9525">
            <a:noFill/>
            <a:miter lim="800000"/>
            <a:headEnd/>
            <a:tailEnd/>
          </a:ln>
          <a:effectLst/>
        </p:spPr>
        <p:txBody>
          <a:bodyPr lIns="19050" tIns="0" rIns="19050" bIns="0" anchor="b"/>
          <a:lstStyle/>
          <a:p>
            <a:pPr algn="r" eaLnBrk="0" hangingPunct="0"/>
            <a:r>
              <a:rPr lang="en-US" sz="1000" i="1">
                <a:cs typeface="Arial" pitchFamily="34" charset="0"/>
              </a:rPr>
              <a:t>21</a:t>
            </a:r>
          </a:p>
        </p:txBody>
      </p:sp>
      <p:sp>
        <p:nvSpPr>
          <p:cNvPr id="114696" name="Rectangle 8"/>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114697" name="Rectangle 9"/>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114698" name="Rectangle 10"/>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114699" name="Rectangle 11"/>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AA22221F-707B-4220-89DB-D3A964BA3149}" type="slidenum">
              <a:rPr lang="en-US"/>
              <a:pPr/>
              <a:t>33</a:t>
            </a:fld>
            <a:endParaRPr lang="en-US"/>
          </a:p>
        </p:txBody>
      </p:sp>
      <p:sp>
        <p:nvSpPr>
          <p:cNvPr id="158723" name="Rectangle 2"/>
          <p:cNvSpPr>
            <a:spLocks noChangeArrowheads="1"/>
          </p:cNvSpPr>
          <p:nvPr/>
        </p:nvSpPr>
        <p:spPr bwMode="auto">
          <a:xfrm>
            <a:off x="3886200" y="0"/>
            <a:ext cx="2971800" cy="455613"/>
          </a:xfrm>
          <a:prstGeom prst="rect">
            <a:avLst/>
          </a:prstGeom>
          <a:noFill/>
          <a:ln w="9525">
            <a:noFill/>
            <a:miter lim="800000"/>
            <a:headEnd/>
            <a:tailEnd/>
          </a:ln>
        </p:spPr>
        <p:txBody>
          <a:bodyPr wrap="none" anchor="ctr"/>
          <a:lstStyle/>
          <a:p>
            <a:endParaRPr lang="en-US"/>
          </a:p>
        </p:txBody>
      </p:sp>
      <p:sp>
        <p:nvSpPr>
          <p:cNvPr id="158724" name="Rectangle 3"/>
          <p:cNvSpPr>
            <a:spLocks noChangeArrowheads="1"/>
          </p:cNvSpPr>
          <p:nvPr/>
        </p:nvSpPr>
        <p:spPr bwMode="auto">
          <a:xfrm>
            <a:off x="0" y="8688388"/>
            <a:ext cx="2971800" cy="455612"/>
          </a:xfrm>
          <a:prstGeom prst="rect">
            <a:avLst/>
          </a:prstGeom>
          <a:noFill/>
          <a:ln w="9525">
            <a:noFill/>
            <a:miter lim="800000"/>
            <a:headEnd/>
            <a:tailEnd/>
          </a:ln>
        </p:spPr>
        <p:txBody>
          <a:bodyPr wrap="none" anchor="ctr"/>
          <a:lstStyle/>
          <a:p>
            <a:endParaRPr lang="en-US"/>
          </a:p>
        </p:txBody>
      </p:sp>
      <p:sp>
        <p:nvSpPr>
          <p:cNvPr id="158725" name="Rectangle 4"/>
          <p:cNvSpPr>
            <a:spLocks noChangeArrowheads="1"/>
          </p:cNvSpPr>
          <p:nvPr/>
        </p:nvSpPr>
        <p:spPr bwMode="auto">
          <a:xfrm>
            <a:off x="0" y="0"/>
            <a:ext cx="2971800" cy="455613"/>
          </a:xfrm>
          <a:prstGeom prst="rect">
            <a:avLst/>
          </a:prstGeom>
          <a:noFill/>
          <a:ln w="9525">
            <a:noFill/>
            <a:miter lim="800000"/>
            <a:headEnd/>
            <a:tailEnd/>
          </a:ln>
        </p:spPr>
        <p:txBody>
          <a:bodyPr wrap="none" anchor="ctr"/>
          <a:lstStyle/>
          <a:p>
            <a:endParaRPr lang="en-US"/>
          </a:p>
        </p:txBody>
      </p:sp>
      <p:sp>
        <p:nvSpPr>
          <p:cNvPr id="158726" name="Rectangle 5"/>
          <p:cNvSpPr>
            <a:spLocks noGrp="1" noRot="1" noChangeAspect="1" noChangeArrowheads="1" noTextEdit="1"/>
          </p:cNvSpPr>
          <p:nvPr>
            <p:ph type="sldImg"/>
          </p:nvPr>
        </p:nvSpPr>
        <p:spPr>
          <a:xfrm>
            <a:off x="1154113" y="692150"/>
            <a:ext cx="4552950" cy="3414713"/>
          </a:xfrm>
          <a:ln w="12700" cap="flat">
            <a:solidFill>
              <a:schemeClr val="tx1"/>
            </a:solidFill>
          </a:ln>
        </p:spPr>
      </p:sp>
      <p:sp>
        <p:nvSpPr>
          <p:cNvPr id="158727" name="Rectangle 6"/>
          <p:cNvSpPr>
            <a:spLocks noGrp="1" noChangeArrowheads="1"/>
          </p:cNvSpPr>
          <p:nvPr>
            <p:ph type="body" idx="1"/>
          </p:nvPr>
        </p:nvSpPr>
        <p:spPr>
          <a:xfrm>
            <a:off x="914400" y="4343400"/>
            <a:ext cx="5029200" cy="4111625"/>
          </a:xfrm>
          <a:noFill/>
          <a:ln/>
        </p:spPr>
        <p:txBody>
          <a:bodyPr lIns="92075" tIns="46038" rIns="92075" bIns="46038"/>
          <a:lstStyle/>
          <a:p>
            <a:pPr algn="r" eaLnBrk="1" hangingPunct="1"/>
            <a:r>
              <a:rPr lang="en-US" b="1" smtClean="0"/>
              <a:t>C</a:t>
            </a:r>
          </a:p>
          <a:p>
            <a:pPr eaLnBrk="1" hangingPunct="1"/>
            <a:r>
              <a:rPr lang="en-US" smtClean="0"/>
              <a:t>Follow on-scene incident management instructions for deploying incoming  equipment, personnel, and other resources.</a:t>
            </a:r>
          </a:p>
          <a:p>
            <a:pPr eaLnBrk="1" hangingPunct="1"/>
            <a:r>
              <a:rPr lang="en-US" smtClean="0"/>
              <a:t>The response zone will be divided into as many zones as needed to reduce the accidental spread of contaminants, reduce the number of personnel authorized in the high-rise area, reduce the required levels of personal protection to be worn and implement emergency evacuation routes.  </a:t>
            </a:r>
          </a:p>
          <a:p>
            <a:pPr eaLnBrk="1" hangingPunct="1"/>
            <a:r>
              <a:rPr lang="en-US" smtClean="0"/>
              <a:t>Most incident scenes will have at least three zones.</a:t>
            </a:r>
          </a:p>
          <a:p>
            <a:pPr eaLnBrk="1" hangingPunct="1"/>
            <a:r>
              <a:rPr lang="en-US" smtClean="0"/>
              <a:t>The hot zone, also referred at the exclusion zone is the are where contamination may occur.  The outer boundary of the hot zone is called the Hot Line.  It is clearly marked by hazard tape or other barriers.  Personnel working in the hot zone wear the highest level of personal protective equipment required for that site.</a:t>
            </a:r>
          </a:p>
          <a:p>
            <a:pPr eaLnBrk="1" hangingPunct="1"/>
            <a:r>
              <a:rPr lang="en-US" smtClean="0"/>
              <a:t>The Warm Zone is the area where decontamination of personnel and equipment  takes place.</a:t>
            </a:r>
          </a:p>
          <a:p>
            <a:pPr eaLnBrk="1" hangingPunct="1"/>
            <a:r>
              <a:rPr lang="en-US" smtClean="0"/>
              <a:t>The Cold Zone is the uncontaminated area where workers should not be exposed tot hazardous conditions.</a:t>
            </a:r>
          </a:p>
          <a:p>
            <a:pPr eaLnBrk="1" hangingPunct="1"/>
            <a:r>
              <a:rPr lang="en-US" smtClean="0"/>
              <a:t>Remember the Safety Features in setting up the incident zones.  Maintain a safe distance from the hazard area that is up wind and up hill.  If at all possible.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Grp="1" noChangeArrowheads="1"/>
          </p:cNvSpPr>
          <p:nvPr>
            <p:ph type="sldNum" sz="quarter" idx="5"/>
          </p:nvPr>
        </p:nvSpPr>
        <p:spPr>
          <a:ln/>
        </p:spPr>
        <p:txBody>
          <a:bodyPr/>
          <a:lstStyle/>
          <a:p>
            <a:fld id="{D9DE6227-6BAF-4AB0-8B42-EF43A05EE6EA}" type="slidenum">
              <a:rPr lang="en-US"/>
              <a:pPr/>
              <a:t>34</a:t>
            </a:fld>
            <a:endParaRPr lang="en-US"/>
          </a:p>
        </p:txBody>
      </p:sp>
      <p:sp>
        <p:nvSpPr>
          <p:cNvPr id="120834"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120835" name="Rectangle 3"/>
          <p:cNvSpPr>
            <a:spLocks noChangeArrowheads="1"/>
          </p:cNvSpPr>
          <p:nvPr/>
        </p:nvSpPr>
        <p:spPr bwMode="auto">
          <a:xfrm>
            <a:off x="3886200" y="8686800"/>
            <a:ext cx="2971800" cy="457200"/>
          </a:xfrm>
          <a:prstGeom prst="rect">
            <a:avLst/>
          </a:prstGeom>
          <a:noFill/>
          <a:ln w="9525">
            <a:noFill/>
            <a:miter lim="800000"/>
            <a:headEnd/>
            <a:tailEnd/>
          </a:ln>
          <a:effectLst/>
        </p:spPr>
        <p:txBody>
          <a:bodyPr lIns="19050" tIns="0" rIns="19050" bIns="0" anchor="b"/>
          <a:lstStyle/>
          <a:p>
            <a:pPr algn="r" eaLnBrk="0" hangingPunct="0"/>
            <a:r>
              <a:rPr lang="en-US" sz="1000" i="1">
                <a:cs typeface="Arial" pitchFamily="34" charset="0"/>
              </a:rPr>
              <a:t>29</a:t>
            </a:r>
          </a:p>
        </p:txBody>
      </p:sp>
      <p:sp>
        <p:nvSpPr>
          <p:cNvPr id="120836" name="Rectangle 4"/>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120837" name="Rectangle 5"/>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120838" name="Rectangle 6"/>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120839" name="Rectangle 7"/>
          <p:cNvSpPr>
            <a:spLocks noChangeArrowheads="1"/>
          </p:cNvSpPr>
          <p:nvPr/>
        </p:nvSpPr>
        <p:spPr bwMode="auto">
          <a:xfrm>
            <a:off x="3886200" y="8686800"/>
            <a:ext cx="2971800" cy="457200"/>
          </a:xfrm>
          <a:prstGeom prst="rect">
            <a:avLst/>
          </a:prstGeom>
          <a:noFill/>
          <a:ln w="9525">
            <a:noFill/>
            <a:miter lim="800000"/>
            <a:headEnd/>
            <a:tailEnd/>
          </a:ln>
          <a:effectLst/>
        </p:spPr>
        <p:txBody>
          <a:bodyPr lIns="19050" tIns="0" rIns="19050" bIns="0" anchor="b"/>
          <a:lstStyle/>
          <a:p>
            <a:pPr algn="r" eaLnBrk="0" hangingPunct="0"/>
            <a:r>
              <a:rPr lang="en-US" sz="1000" i="1">
                <a:cs typeface="Arial" pitchFamily="34" charset="0"/>
              </a:rPr>
              <a:t>25</a:t>
            </a:r>
          </a:p>
        </p:txBody>
      </p:sp>
      <p:sp>
        <p:nvSpPr>
          <p:cNvPr id="120840" name="Rectangle 8"/>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120841" name="Rectangle 9"/>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120842" name="Rectangle 10"/>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120843" name="Rectangle 11"/>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4250E-1A90-4012-9862-77E660A0E51E}" type="slidenum">
              <a:rPr lang="en-US"/>
              <a:pPr/>
              <a:t>58</a:t>
            </a:fld>
            <a:endParaRPr lang="en-US"/>
          </a:p>
        </p:txBody>
      </p:sp>
      <p:sp>
        <p:nvSpPr>
          <p:cNvPr id="217090" name="Rectangle 2"/>
          <p:cNvSpPr>
            <a:spLocks noGrp="1" noRot="1" noChangeAspect="1" noChangeArrowheads="1" noTextEdit="1"/>
          </p:cNvSpPr>
          <p:nvPr>
            <p:ph type="sldImg"/>
          </p:nvPr>
        </p:nvSpPr>
        <p:spPr bwMode="auto">
          <a:xfrm>
            <a:off x="1143000" y="687388"/>
            <a:ext cx="4570413" cy="3427412"/>
          </a:xfrm>
          <a:prstGeom prst="rect">
            <a:avLst/>
          </a:prstGeom>
          <a:solidFill>
            <a:srgbClr val="FFFFFF"/>
          </a:solidFill>
          <a:ln>
            <a:solidFill>
              <a:srgbClr val="000000"/>
            </a:solidFill>
            <a:miter lim="800000"/>
            <a:headEnd/>
            <a:tailEnd/>
          </a:ln>
        </p:spPr>
      </p:sp>
      <p:sp>
        <p:nvSpPr>
          <p:cNvPr id="217091" name="Rectangle 3"/>
          <p:cNvSpPr>
            <a:spLocks noGrp="1" noChangeArrowheads="1"/>
          </p:cNvSpPr>
          <p:nvPr>
            <p:ph type="body" idx="1"/>
          </p:nvPr>
        </p:nvSpPr>
        <p:spPr bwMode="auto">
          <a:xfrm>
            <a:off x="914400" y="4343400"/>
            <a:ext cx="5029200" cy="4113213"/>
          </a:xfrm>
          <a:prstGeom prst="rect">
            <a:avLst/>
          </a:prstGeom>
          <a:solidFill>
            <a:srgbClr val="FFFFFF"/>
          </a:solidFill>
          <a:ln>
            <a:solidFill>
              <a:srgbClr val="000000"/>
            </a:solidFill>
            <a:miter lim="800000"/>
            <a:headEnd/>
            <a:tailEnd/>
          </a:ln>
        </p:spPr>
        <p:txBody>
          <a:bodyPr/>
          <a:lstStyle/>
          <a:p>
            <a:pPr algn="r"/>
            <a:r>
              <a:rPr lang="en-US"/>
              <a:t>C</a:t>
            </a:r>
          </a:p>
          <a:p>
            <a:r>
              <a:rPr lang="en-US"/>
              <a:t>Read the slide.  </a:t>
            </a:r>
          </a:p>
          <a:p>
            <a:r>
              <a:rPr lang="en-US"/>
              <a:t>It is primarily a guide to aid first responders in quickly identifying the specific or generic hazards of the material(s) involved in the incident, and protecting themselves and the general public during the initial response phase of the incident.</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8AC111DF-3168-47BE-88F1-4EB9727C8965}" type="slidenum">
              <a:rPr lang="en-US"/>
              <a:pPr/>
              <a:t>59</a:t>
            </a:fld>
            <a:endParaRPr lang="en-US"/>
          </a:p>
        </p:txBody>
      </p:sp>
      <p:sp>
        <p:nvSpPr>
          <p:cNvPr id="22528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225283" name="Rectangle 3"/>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225284" name="Rectangle 4"/>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225285" name="Rectangle 5"/>
          <p:cNvSpPr>
            <a:spLocks noGrp="1" noRot="1" noChangeAspect="1" noChangeArrowheads="1" noTextEdit="1"/>
          </p:cNvSpPr>
          <p:nvPr>
            <p:ph type="sldImg"/>
          </p:nvPr>
        </p:nvSpPr>
        <p:spPr bwMode="auto">
          <a:xfrm>
            <a:off x="1154113" y="693738"/>
            <a:ext cx="4549775" cy="3413125"/>
          </a:xfrm>
          <a:prstGeom prst="rect">
            <a:avLst/>
          </a:prstGeom>
          <a:noFill/>
          <a:ln w="12700" cap="flat">
            <a:solidFill>
              <a:schemeClr val="tx1"/>
            </a:solidFill>
            <a:miter lim="800000"/>
            <a:headEnd/>
            <a:tailEnd/>
          </a:ln>
        </p:spPr>
      </p:sp>
      <p:sp>
        <p:nvSpPr>
          <p:cNvPr id="225286" name="Rectangle 6"/>
          <p:cNvSpPr>
            <a:spLocks noGrp="1" noChangeArrowheads="1"/>
          </p:cNvSpPr>
          <p:nvPr>
            <p:ph type="body" idx="1"/>
          </p:nvPr>
        </p:nvSpPr>
        <p:spPr bwMode="auto">
          <a:xfrm>
            <a:off x="914400" y="4343400"/>
            <a:ext cx="5029200" cy="4113213"/>
          </a:xfrm>
          <a:prstGeom prst="rect">
            <a:avLst/>
          </a:prstGeom>
          <a:noFill/>
          <a:ln w="12700">
            <a:miter lim="800000"/>
            <a:headEnd/>
            <a:tailEnd/>
          </a:ln>
        </p:spPr>
        <p:txBody>
          <a:bodyPr lIns="90488" tIns="44450" rIns="90488" bIns="44450"/>
          <a:lstStyle/>
          <a:p>
            <a:r>
              <a:rPr lang="en-US"/>
              <a:t>Read the slide:</a:t>
            </a:r>
          </a:p>
          <a:p>
            <a:r>
              <a:rPr lang="en-US"/>
              <a:t>Briefly open guidebook to each of the sections listed above to introduce the guidebook to the students.</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Grp="1" noChangeArrowheads="1"/>
          </p:cNvSpPr>
          <p:nvPr>
            <p:ph type="sldNum" sz="quarter" idx="5"/>
          </p:nvPr>
        </p:nvSpPr>
        <p:spPr>
          <a:ln/>
        </p:spPr>
        <p:txBody>
          <a:bodyPr/>
          <a:lstStyle/>
          <a:p>
            <a:fld id="{06F47810-DC17-4268-955D-ABEF2CB7B45A}" type="slidenum">
              <a:rPr lang="en-US"/>
              <a:pPr/>
              <a:t>64</a:t>
            </a:fld>
            <a:endParaRPr lang="en-US"/>
          </a:p>
        </p:txBody>
      </p:sp>
      <p:sp>
        <p:nvSpPr>
          <p:cNvPr id="153602"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153603" name="Rectangle 3"/>
          <p:cNvSpPr>
            <a:spLocks noChangeArrowheads="1"/>
          </p:cNvSpPr>
          <p:nvPr/>
        </p:nvSpPr>
        <p:spPr bwMode="auto">
          <a:xfrm>
            <a:off x="3886200" y="8686800"/>
            <a:ext cx="2971800" cy="457200"/>
          </a:xfrm>
          <a:prstGeom prst="rect">
            <a:avLst/>
          </a:prstGeom>
          <a:noFill/>
          <a:ln w="9525">
            <a:noFill/>
            <a:miter lim="800000"/>
            <a:headEnd/>
            <a:tailEnd/>
          </a:ln>
          <a:effectLst/>
        </p:spPr>
        <p:txBody>
          <a:bodyPr lIns="19050" tIns="0" rIns="19050" bIns="0" anchor="b"/>
          <a:lstStyle/>
          <a:p>
            <a:pPr algn="r" eaLnBrk="0" hangingPunct="0"/>
            <a:r>
              <a:rPr lang="en-US" sz="1000" i="1">
                <a:cs typeface="Arial" pitchFamily="34" charset="0"/>
              </a:rPr>
              <a:t>45</a:t>
            </a:r>
          </a:p>
        </p:txBody>
      </p:sp>
      <p:sp>
        <p:nvSpPr>
          <p:cNvPr id="153604" name="Rectangle 4"/>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153605" name="Rectangle 5"/>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153606" name="Rectangle 6"/>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153607" name="Rectangle 7"/>
          <p:cNvSpPr>
            <a:spLocks noChangeArrowheads="1"/>
          </p:cNvSpPr>
          <p:nvPr/>
        </p:nvSpPr>
        <p:spPr bwMode="auto">
          <a:xfrm>
            <a:off x="3886200" y="8686800"/>
            <a:ext cx="2971800" cy="457200"/>
          </a:xfrm>
          <a:prstGeom prst="rect">
            <a:avLst/>
          </a:prstGeom>
          <a:noFill/>
          <a:ln w="9525">
            <a:noFill/>
            <a:miter lim="800000"/>
            <a:headEnd/>
            <a:tailEnd/>
          </a:ln>
          <a:effectLst/>
        </p:spPr>
        <p:txBody>
          <a:bodyPr lIns="19050" tIns="0" rIns="19050" bIns="0" anchor="b"/>
          <a:lstStyle/>
          <a:p>
            <a:pPr algn="r" eaLnBrk="0" hangingPunct="0"/>
            <a:r>
              <a:rPr lang="en-US" sz="1000" i="1">
                <a:cs typeface="Arial" pitchFamily="34" charset="0"/>
              </a:rPr>
              <a:t>37</a:t>
            </a:r>
          </a:p>
        </p:txBody>
      </p:sp>
      <p:sp>
        <p:nvSpPr>
          <p:cNvPr id="153608" name="Rectangle 8"/>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153609" name="Rectangle 9"/>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153610" name="Rectangle 10"/>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153611" name="Rectangle 11"/>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1B7FF6-8AD2-4988-AD49-805604AA429A}" type="slidenum">
              <a:rPr lang="en-US"/>
              <a:pPr/>
              <a:t>65</a:t>
            </a:fld>
            <a:endParaRPr lang="en-US"/>
          </a:p>
        </p:txBody>
      </p:sp>
      <p:sp>
        <p:nvSpPr>
          <p:cNvPr id="2437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37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ADAAF-DDE2-4208-9396-2FB0373C7540}" type="slidenum">
              <a:rPr lang="en-US"/>
              <a:pPr/>
              <a:t>66</a:t>
            </a:fld>
            <a:endParaRPr lang="en-US"/>
          </a:p>
        </p:txBody>
      </p:sp>
      <p:sp>
        <p:nvSpPr>
          <p:cNvPr id="2457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lgn="r"/>
            <a:r>
              <a:rPr lang="en-US" sz="900"/>
              <a:t>C</a:t>
            </a:r>
          </a:p>
          <a:p>
            <a:r>
              <a:rPr lang="en-US"/>
              <a:t>Once an incident is underway, it is too late to formulate an effective plan so plan ahead.  Preplanning is essential to an effective and safe response.</a:t>
            </a:r>
          </a:p>
          <a:p>
            <a:endParaRPr lang="en-US"/>
          </a:p>
          <a:p>
            <a:r>
              <a:rPr lang="en-US"/>
              <a:t>As every First Responder knows, when there’s an emergency, you respond the way you’ve trained.  Training reduces panic. Once an incident is underway, it is too late if you don’t already know what to do.</a:t>
            </a:r>
          </a:p>
          <a:p>
            <a:endParaRPr lang="en-US"/>
          </a:p>
          <a:p>
            <a:r>
              <a:rPr lang="en-US"/>
              <a:t>Train as often as it takes, and train the way you plan to respond.</a:t>
            </a:r>
          </a:p>
          <a:p>
            <a:endParaRPr lang="en-US"/>
          </a:p>
          <a:p>
            <a:r>
              <a:rPr lang="en-US"/>
              <a:t>Practice your techniques at every opportunity.  Practice varying your response to calls.  It is a good operations security measure, and it will help you to adapt your response to a variety of possible scenarios.</a:t>
            </a:r>
          </a:p>
          <a:p>
            <a:endParaRPr lang="en-US"/>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Grp="1" noChangeArrowheads="1"/>
          </p:cNvSpPr>
          <p:nvPr>
            <p:ph type="sldNum" sz="quarter" idx="5"/>
          </p:nvPr>
        </p:nvSpPr>
        <p:spPr>
          <a:ln/>
        </p:spPr>
        <p:txBody>
          <a:bodyPr/>
          <a:lstStyle/>
          <a:p>
            <a:fld id="{E652D043-08E8-44AB-8638-EFD5E6F09ED6}" type="slidenum">
              <a:rPr lang="en-US"/>
              <a:pPr/>
              <a:t>19</a:t>
            </a:fld>
            <a:endParaRPr lang="en-US"/>
          </a:p>
        </p:txBody>
      </p:sp>
      <p:sp>
        <p:nvSpPr>
          <p:cNvPr id="67586"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67587" name="Rectangle 3"/>
          <p:cNvSpPr>
            <a:spLocks noChangeArrowheads="1"/>
          </p:cNvSpPr>
          <p:nvPr/>
        </p:nvSpPr>
        <p:spPr bwMode="auto">
          <a:xfrm>
            <a:off x="3886200" y="8686800"/>
            <a:ext cx="2971800" cy="457200"/>
          </a:xfrm>
          <a:prstGeom prst="rect">
            <a:avLst/>
          </a:prstGeom>
          <a:noFill/>
          <a:ln w="9525">
            <a:noFill/>
            <a:miter lim="800000"/>
            <a:headEnd/>
            <a:tailEnd/>
          </a:ln>
          <a:effectLst/>
        </p:spPr>
        <p:txBody>
          <a:bodyPr lIns="19050" tIns="0" rIns="19050" bIns="0" anchor="b"/>
          <a:lstStyle/>
          <a:p>
            <a:pPr algn="r" eaLnBrk="0" hangingPunct="0"/>
            <a:r>
              <a:rPr lang="en-US" sz="1000" i="1">
                <a:cs typeface="Arial" pitchFamily="34" charset="0"/>
              </a:rPr>
              <a:t>3</a:t>
            </a:r>
          </a:p>
        </p:txBody>
      </p:sp>
      <p:sp>
        <p:nvSpPr>
          <p:cNvPr id="67588" name="Rectangle 4"/>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67589" name="Rectangle 5"/>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67590" name="Rectangle 6"/>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67591" name="Rectangle 7"/>
          <p:cNvSpPr>
            <a:spLocks noChangeArrowheads="1"/>
          </p:cNvSpPr>
          <p:nvPr/>
        </p:nvSpPr>
        <p:spPr bwMode="auto">
          <a:xfrm>
            <a:off x="3886200" y="8686800"/>
            <a:ext cx="2971800" cy="457200"/>
          </a:xfrm>
          <a:prstGeom prst="rect">
            <a:avLst/>
          </a:prstGeom>
          <a:noFill/>
          <a:ln w="9525">
            <a:noFill/>
            <a:miter lim="800000"/>
            <a:headEnd/>
            <a:tailEnd/>
          </a:ln>
          <a:effectLst/>
        </p:spPr>
        <p:txBody>
          <a:bodyPr lIns="19050" tIns="0" rIns="19050" bIns="0" anchor="b"/>
          <a:lstStyle/>
          <a:p>
            <a:pPr algn="r" eaLnBrk="0" hangingPunct="0"/>
            <a:r>
              <a:rPr lang="en-US" sz="1000" i="1">
                <a:cs typeface="Arial" pitchFamily="34" charset="0"/>
              </a:rPr>
              <a:t>3</a:t>
            </a:r>
          </a:p>
        </p:txBody>
      </p:sp>
      <p:sp>
        <p:nvSpPr>
          <p:cNvPr id="67592" name="Rectangle 8"/>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67593" name="Rectangle 9"/>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67594" name="Rectangle 10"/>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67595" name="Rectangle 11"/>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F8270D-EA44-436A-A90D-3C7F71B58C40}" type="slidenum">
              <a:rPr lang="en-US"/>
              <a:pPr/>
              <a:t>67</a:t>
            </a:fld>
            <a:endParaRPr lang="en-US"/>
          </a:p>
        </p:txBody>
      </p:sp>
      <p:sp>
        <p:nvSpPr>
          <p:cNvPr id="2498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985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DC3ADC-E369-4F8B-B175-1D8628813BD6}" type="slidenum">
              <a:rPr lang="en-US"/>
              <a:pPr/>
              <a:t>69</a:t>
            </a:fld>
            <a:endParaRPr lang="en-US"/>
          </a:p>
        </p:txBody>
      </p:sp>
      <p:sp>
        <p:nvSpPr>
          <p:cNvPr id="2519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190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Grp="1" noChangeArrowheads="1"/>
          </p:cNvSpPr>
          <p:nvPr>
            <p:ph type="sldNum" sz="quarter" idx="5"/>
          </p:nvPr>
        </p:nvSpPr>
        <p:spPr>
          <a:ln/>
        </p:spPr>
        <p:txBody>
          <a:bodyPr/>
          <a:lstStyle/>
          <a:p>
            <a:fld id="{5D88C603-3D9A-4FD2-AE30-5E362D105730}" type="slidenum">
              <a:rPr lang="en-US"/>
              <a:pPr/>
              <a:t>20</a:t>
            </a:fld>
            <a:endParaRPr lang="en-US"/>
          </a:p>
        </p:txBody>
      </p:sp>
      <p:sp>
        <p:nvSpPr>
          <p:cNvPr id="98306"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98307" name="Rectangle 3"/>
          <p:cNvSpPr>
            <a:spLocks noChangeArrowheads="1"/>
          </p:cNvSpPr>
          <p:nvPr/>
        </p:nvSpPr>
        <p:spPr bwMode="auto">
          <a:xfrm>
            <a:off x="3886200" y="8686800"/>
            <a:ext cx="2971800" cy="457200"/>
          </a:xfrm>
          <a:prstGeom prst="rect">
            <a:avLst/>
          </a:prstGeom>
          <a:noFill/>
          <a:ln w="9525">
            <a:noFill/>
            <a:miter lim="800000"/>
            <a:headEnd/>
            <a:tailEnd/>
          </a:ln>
          <a:effectLst/>
        </p:spPr>
        <p:txBody>
          <a:bodyPr lIns="19050" tIns="0" rIns="19050" bIns="0" anchor="b"/>
          <a:lstStyle/>
          <a:p>
            <a:pPr algn="r" eaLnBrk="0" hangingPunct="0"/>
            <a:r>
              <a:rPr lang="en-US" sz="1000" i="1">
                <a:cs typeface="Arial" pitchFamily="34" charset="0"/>
              </a:rPr>
              <a:t>18</a:t>
            </a:r>
          </a:p>
        </p:txBody>
      </p:sp>
      <p:sp>
        <p:nvSpPr>
          <p:cNvPr id="98308" name="Rectangle 4"/>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98309" name="Rectangle 5"/>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98310" name="Rectangle 6"/>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p>
        </p:txBody>
      </p:sp>
      <p:sp>
        <p:nvSpPr>
          <p:cNvPr id="98311" name="Rectangle 7"/>
          <p:cNvSpPr>
            <a:spLocks noChangeArrowheads="1"/>
          </p:cNvSpPr>
          <p:nvPr/>
        </p:nvSpPr>
        <p:spPr bwMode="auto">
          <a:xfrm>
            <a:off x="3886200" y="8686800"/>
            <a:ext cx="2971800" cy="457200"/>
          </a:xfrm>
          <a:prstGeom prst="rect">
            <a:avLst/>
          </a:prstGeom>
          <a:noFill/>
          <a:ln w="9525">
            <a:noFill/>
            <a:miter lim="800000"/>
            <a:headEnd/>
            <a:tailEnd/>
          </a:ln>
          <a:effectLst/>
        </p:spPr>
        <p:txBody>
          <a:bodyPr lIns="19050" tIns="0" rIns="19050" bIns="0" anchor="b"/>
          <a:lstStyle/>
          <a:p>
            <a:pPr algn="r" eaLnBrk="0" hangingPunct="0"/>
            <a:r>
              <a:rPr lang="en-US" sz="1000" i="1">
                <a:cs typeface="Arial" pitchFamily="34" charset="0"/>
              </a:rPr>
              <a:t>14</a:t>
            </a:r>
          </a:p>
        </p:txBody>
      </p:sp>
      <p:sp>
        <p:nvSpPr>
          <p:cNvPr id="98312" name="Rectangle 8"/>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p>
        </p:txBody>
      </p:sp>
      <p:sp>
        <p:nvSpPr>
          <p:cNvPr id="98313" name="Rectangle 9"/>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p>
        </p:txBody>
      </p:sp>
      <p:sp>
        <p:nvSpPr>
          <p:cNvPr id="98314" name="Rectangle 10"/>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98315" name="Rectangle 11"/>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1"/>
          <p:cNvSpPr>
            <a:spLocks noGrp="1" noChangeArrowheads="1"/>
          </p:cNvSpPr>
          <p:nvPr>
            <p:ph type="sldNum" sz="quarter" idx="5"/>
          </p:nvPr>
        </p:nvSpPr>
        <p:spPr>
          <a:ln/>
        </p:spPr>
        <p:txBody>
          <a:bodyPr/>
          <a:lstStyle/>
          <a:p>
            <a:fld id="{16A97FF4-CD70-49D2-ACBF-74DF4DADF063}" type="slidenum">
              <a:rPr lang="en-US"/>
              <a:pPr/>
              <a:t>22</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sz="1400"/>
              <a:t>I.   Remember you </a:t>
            </a:r>
            <a:r>
              <a:rPr lang="en-US" sz="1400" u="sng"/>
              <a:t>must</a:t>
            </a:r>
            <a:r>
              <a:rPr lang="en-US" sz="1400"/>
              <a:t> </a:t>
            </a:r>
            <a:r>
              <a:rPr lang="en-US" sz="1400" b="1"/>
              <a:t>SIN</a:t>
            </a:r>
            <a:r>
              <a:rPr lang="en-US" sz="140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D68392-F4A4-4523-B6D8-D2C812D8B292}" type="slidenum">
              <a:rPr lang="en-US"/>
              <a:pPr/>
              <a:t>23</a:t>
            </a:fld>
            <a:endParaRPr lang="en-US"/>
          </a:p>
        </p:txBody>
      </p:sp>
      <p:sp>
        <p:nvSpPr>
          <p:cNvPr id="2662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6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lgn="r"/>
            <a:r>
              <a:rPr lang="en-US" sz="900"/>
              <a:t>C</a:t>
            </a:r>
          </a:p>
          <a:p>
            <a:r>
              <a:rPr lang="en-US"/>
              <a:t>After surveying the scene, set up zones and keep tight control of the scene, for your safety and that of the public.</a:t>
            </a:r>
          </a:p>
          <a:p>
            <a:endParaRPr lang="en-US"/>
          </a:p>
          <a:p>
            <a:r>
              <a:rPr lang="en-US"/>
              <a:t>Identify people at the scene and find out why they are there.</a:t>
            </a:r>
          </a:p>
          <a:p>
            <a:endParaRPr lang="en-US"/>
          </a:p>
          <a:p>
            <a:r>
              <a:rPr lang="en-US"/>
              <a:t>Restrict access to people who actually need to be working at the scene – this includes officials who are not performing responder duties.</a:t>
            </a:r>
          </a:p>
          <a:p>
            <a:endParaRPr lang="en-US"/>
          </a:p>
          <a:p>
            <a:r>
              <a:rPr lang="en-US"/>
              <a:t>Keep a record who comes and goes from the restricted areas.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AF682C4E-8BAC-43A2-8FF1-554B275CE067}" type="slidenum">
              <a:rPr lang="en-US">
                <a:solidFill>
                  <a:prstClr val="black"/>
                </a:solidFill>
              </a:rPr>
              <a:pPr/>
              <a:t>26</a:t>
            </a:fld>
            <a:endParaRPr lang="en-US">
              <a:solidFill>
                <a:prstClr val="black"/>
              </a:solidFill>
            </a:endParaRPr>
          </a:p>
        </p:txBody>
      </p:sp>
      <p:sp>
        <p:nvSpPr>
          <p:cNvPr id="154627" name="Rectangle 2"/>
          <p:cNvSpPr>
            <a:spLocks noGrp="1" noRot="1" noChangeAspect="1" noChangeArrowheads="1" noTextEdit="1"/>
          </p:cNvSpPr>
          <p:nvPr>
            <p:ph type="sldImg"/>
          </p:nvPr>
        </p:nvSpPr>
        <p:spPr>
          <a:solidFill>
            <a:srgbClr val="FFFFFF"/>
          </a:solidFill>
          <a:ln/>
        </p:spPr>
      </p:sp>
      <p:sp>
        <p:nvSpPr>
          <p:cNvPr id="154628" name="Rectangle 3"/>
          <p:cNvSpPr>
            <a:spLocks noGrp="1" noChangeArrowheads="1"/>
          </p:cNvSpPr>
          <p:nvPr>
            <p:ph type="body" idx="1"/>
          </p:nvPr>
        </p:nvSpPr>
        <p:spPr>
          <a:solidFill>
            <a:srgbClr val="FFFFFF"/>
          </a:solidFill>
          <a:ln>
            <a:solidFill>
              <a:srgbClr val="000000"/>
            </a:solidFill>
          </a:ln>
        </p:spPr>
        <p:txBody>
          <a:bodyPr/>
          <a:lstStyle/>
          <a:p>
            <a:pPr algn="r" eaLnBrk="1" hangingPunct="1"/>
            <a:r>
              <a:rPr lang="en-US" sz="900" dirty="0" smtClean="0"/>
              <a:t>C</a:t>
            </a:r>
          </a:p>
          <a:p>
            <a:pPr eaLnBrk="1" hangingPunct="1"/>
            <a:r>
              <a:rPr lang="en-US" dirty="0" smtClean="0"/>
              <a:t>The center of the incident or explosion is used to establish the center of the HOT Zone.</a:t>
            </a:r>
          </a:p>
          <a:p>
            <a:pPr eaLnBrk="1" hangingPunct="1"/>
            <a:endParaRPr lang="en-US" dirty="0" smtClean="0"/>
          </a:p>
          <a:p>
            <a:pPr eaLnBrk="1" hangingPunct="1"/>
            <a:r>
              <a:rPr lang="en-US" dirty="0" smtClean="0"/>
              <a:t>The first perimeter of the Hot Zone is where the farthest piece of evidence is found.</a:t>
            </a:r>
          </a:p>
          <a:p>
            <a:pPr eaLnBrk="1" hangingPunct="1"/>
            <a:endParaRPr lang="en-US" dirty="0" smtClean="0"/>
          </a:p>
          <a:p>
            <a:pPr eaLnBrk="1" hangingPunct="1"/>
            <a:r>
              <a:rPr lang="en-US" dirty="0" smtClean="0"/>
              <a:t>The farthest piece of evidence is usually shrapnel from the explosion of the initial device.  If another piece of evidence is found while the First Responders are on the scene, then the Hot Zone perimeter is increased to include this new piece of evidence, and the warm and cold zones increase accordingly.</a:t>
            </a:r>
          </a:p>
          <a:p>
            <a:pPr eaLnBrk="1" hangingPunct="1"/>
            <a:endParaRPr lang="en-US" dirty="0" smtClean="0"/>
          </a:p>
          <a:p>
            <a:pPr eaLnBrk="1" hangingPunct="1"/>
            <a:r>
              <a:rPr lang="en-US" dirty="0" smtClean="0"/>
              <a:t>‘y’ is the distance between the center and the first  perimeter.</a:t>
            </a:r>
          </a:p>
          <a:p>
            <a:pPr eaLnBrk="1" hangingPunct="1"/>
            <a:endParaRPr lang="en-US" sz="1000" b="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Grp="1" noChangeArrowheads="1"/>
          </p:cNvSpPr>
          <p:nvPr>
            <p:ph type="sldNum" sz="quarter" idx="5"/>
          </p:nvPr>
        </p:nvSpPr>
        <p:spPr>
          <a:ln/>
        </p:spPr>
        <p:txBody>
          <a:bodyPr/>
          <a:lstStyle/>
          <a:p>
            <a:fld id="{A74CB832-E5B0-40D6-B834-E8F2DE128884}" type="slidenum">
              <a:rPr lang="en-US">
                <a:solidFill>
                  <a:prstClr val="black"/>
                </a:solidFill>
              </a:rPr>
              <a:pPr/>
              <a:t>27</a:t>
            </a:fld>
            <a:endParaRPr lang="en-US">
              <a:solidFill>
                <a:prstClr val="black"/>
              </a:solidFill>
            </a:endParaRPr>
          </a:p>
        </p:txBody>
      </p:sp>
      <p:sp>
        <p:nvSpPr>
          <p:cNvPr id="112642" name="Rectangle 2"/>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solidFill>
                <a:prstClr val="black"/>
              </a:solidFill>
            </a:endParaRPr>
          </a:p>
        </p:txBody>
      </p:sp>
      <p:sp>
        <p:nvSpPr>
          <p:cNvPr id="112643" name="Rectangle 3"/>
          <p:cNvSpPr>
            <a:spLocks noChangeArrowheads="1"/>
          </p:cNvSpPr>
          <p:nvPr/>
        </p:nvSpPr>
        <p:spPr bwMode="auto">
          <a:xfrm>
            <a:off x="3886200" y="8686800"/>
            <a:ext cx="2971800" cy="457200"/>
          </a:xfrm>
          <a:prstGeom prst="rect">
            <a:avLst/>
          </a:prstGeom>
          <a:noFill/>
          <a:ln w="9525">
            <a:noFill/>
            <a:miter lim="800000"/>
            <a:headEnd/>
            <a:tailEnd/>
          </a:ln>
          <a:effectLst/>
        </p:spPr>
        <p:txBody>
          <a:bodyPr lIns="19050" tIns="0" rIns="19050" bIns="0" anchor="b"/>
          <a:lstStyle/>
          <a:p>
            <a:pPr algn="r" eaLnBrk="0" hangingPunct="0"/>
            <a:r>
              <a:rPr lang="en-US" sz="1000" i="1">
                <a:solidFill>
                  <a:prstClr val="black"/>
                </a:solidFill>
                <a:cs typeface="Arial" pitchFamily="34" charset="0"/>
              </a:rPr>
              <a:t>24</a:t>
            </a:r>
          </a:p>
        </p:txBody>
      </p:sp>
      <p:sp>
        <p:nvSpPr>
          <p:cNvPr id="112644" name="Rectangle 4"/>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solidFill>
                <a:prstClr val="black"/>
              </a:solidFill>
            </a:endParaRPr>
          </a:p>
        </p:txBody>
      </p:sp>
      <p:sp>
        <p:nvSpPr>
          <p:cNvPr id="112645" name="Rectangle 5"/>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solidFill>
                <a:prstClr val="black"/>
              </a:solidFill>
            </a:endParaRPr>
          </a:p>
        </p:txBody>
      </p:sp>
      <p:sp>
        <p:nvSpPr>
          <p:cNvPr id="112646" name="Rectangle 6"/>
          <p:cNvSpPr>
            <a:spLocks noChangeArrowheads="1"/>
          </p:cNvSpPr>
          <p:nvPr/>
        </p:nvSpPr>
        <p:spPr bwMode="auto">
          <a:xfrm>
            <a:off x="3886200" y="0"/>
            <a:ext cx="2971800" cy="457200"/>
          </a:xfrm>
          <a:prstGeom prst="rect">
            <a:avLst/>
          </a:prstGeom>
          <a:noFill/>
          <a:ln w="9525">
            <a:noFill/>
            <a:miter lim="800000"/>
            <a:headEnd/>
            <a:tailEnd/>
          </a:ln>
          <a:effectLst/>
        </p:spPr>
        <p:txBody>
          <a:bodyPr wrap="none" anchor="ctr"/>
          <a:lstStyle/>
          <a:p>
            <a:endParaRPr lang="en-US">
              <a:solidFill>
                <a:prstClr val="black"/>
              </a:solidFill>
            </a:endParaRPr>
          </a:p>
        </p:txBody>
      </p:sp>
      <p:sp>
        <p:nvSpPr>
          <p:cNvPr id="112647" name="Rectangle 7"/>
          <p:cNvSpPr>
            <a:spLocks noChangeArrowheads="1"/>
          </p:cNvSpPr>
          <p:nvPr/>
        </p:nvSpPr>
        <p:spPr bwMode="auto">
          <a:xfrm>
            <a:off x="3886200" y="8686800"/>
            <a:ext cx="2971800" cy="457200"/>
          </a:xfrm>
          <a:prstGeom prst="rect">
            <a:avLst/>
          </a:prstGeom>
          <a:noFill/>
          <a:ln w="9525">
            <a:noFill/>
            <a:miter lim="800000"/>
            <a:headEnd/>
            <a:tailEnd/>
          </a:ln>
          <a:effectLst/>
        </p:spPr>
        <p:txBody>
          <a:bodyPr lIns="19050" tIns="0" rIns="19050" bIns="0" anchor="b"/>
          <a:lstStyle/>
          <a:p>
            <a:pPr algn="r" eaLnBrk="0" hangingPunct="0"/>
            <a:r>
              <a:rPr lang="en-US" sz="1000" i="1">
                <a:solidFill>
                  <a:prstClr val="black"/>
                </a:solidFill>
                <a:cs typeface="Arial" pitchFamily="34" charset="0"/>
              </a:rPr>
              <a:t>20</a:t>
            </a:r>
          </a:p>
        </p:txBody>
      </p:sp>
      <p:sp>
        <p:nvSpPr>
          <p:cNvPr id="112648" name="Rectangle 8"/>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n-US">
              <a:solidFill>
                <a:prstClr val="black"/>
              </a:solidFill>
            </a:endParaRPr>
          </a:p>
        </p:txBody>
      </p:sp>
      <p:sp>
        <p:nvSpPr>
          <p:cNvPr id="112649" name="Rectangle 9"/>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lstStyle/>
          <a:p>
            <a:endParaRPr lang="en-US">
              <a:solidFill>
                <a:prstClr val="black"/>
              </a:solidFill>
            </a:endParaRPr>
          </a:p>
        </p:txBody>
      </p:sp>
      <p:sp>
        <p:nvSpPr>
          <p:cNvPr id="112650" name="Rectangle 10"/>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112651" name="Rectangle 11"/>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2531C487-1033-4C5B-882C-DD3E1D5B73CE}" type="slidenum">
              <a:rPr lang="en-US">
                <a:solidFill>
                  <a:prstClr val="black"/>
                </a:solidFill>
              </a:rPr>
              <a:pPr/>
              <a:t>28</a:t>
            </a:fld>
            <a:endParaRPr lang="en-US">
              <a:solidFill>
                <a:prstClr val="black"/>
              </a:solidFill>
            </a:endParaRPr>
          </a:p>
        </p:txBody>
      </p:sp>
      <p:sp>
        <p:nvSpPr>
          <p:cNvPr id="155651" name="Rectangle 2"/>
          <p:cNvSpPr>
            <a:spLocks noGrp="1" noRot="1" noChangeAspect="1" noChangeArrowheads="1" noTextEdit="1"/>
          </p:cNvSpPr>
          <p:nvPr>
            <p:ph type="sldImg"/>
          </p:nvPr>
        </p:nvSpPr>
        <p:spPr>
          <a:solidFill>
            <a:srgbClr val="FFFFFF"/>
          </a:solidFill>
          <a:ln/>
        </p:spPr>
      </p:sp>
      <p:sp>
        <p:nvSpPr>
          <p:cNvPr id="155652" name="Rectangle 3"/>
          <p:cNvSpPr>
            <a:spLocks noGrp="1" noChangeArrowheads="1"/>
          </p:cNvSpPr>
          <p:nvPr>
            <p:ph type="body" idx="1"/>
          </p:nvPr>
        </p:nvSpPr>
        <p:spPr>
          <a:solidFill>
            <a:srgbClr val="FFFFFF"/>
          </a:solidFill>
          <a:ln>
            <a:solidFill>
              <a:srgbClr val="000000"/>
            </a:solidFill>
          </a:ln>
        </p:spPr>
        <p:txBody>
          <a:bodyPr/>
          <a:lstStyle/>
          <a:p>
            <a:pPr algn="r" eaLnBrk="1" hangingPunct="1"/>
            <a:r>
              <a:rPr lang="en-US" sz="900" dirty="0" smtClean="0"/>
              <a:t>C</a:t>
            </a:r>
          </a:p>
          <a:p>
            <a:pPr eaLnBrk="1" hangingPunct="1"/>
            <a:r>
              <a:rPr lang="en-US" dirty="0" smtClean="0"/>
              <a:t>The perimeter of the Warm Zone is established out from the perimeter of the Hot Zone at half the distance of the radius of the Hot Zone.   </a:t>
            </a:r>
          </a:p>
          <a:p>
            <a:pPr eaLnBrk="1" hangingPunct="1"/>
            <a:endParaRPr lang="en-US" dirty="0" smtClean="0"/>
          </a:p>
          <a:p>
            <a:pPr eaLnBrk="1" hangingPunct="1"/>
            <a:r>
              <a:rPr lang="en-US" dirty="0" smtClean="0"/>
              <a:t>For instance, if the distance from the center of the Hot Zone to its perimeter is 100 meters, the distance between the perimeter of the Hot Zone and the Perimeter of the Warm Zone would be 50 meters.  This distance is designated ‘x’.</a:t>
            </a:r>
          </a:p>
          <a:p>
            <a:pPr eaLnBrk="1" hangingPunct="1"/>
            <a:endParaRPr lang="en-US" dirty="0" smtClean="0"/>
          </a:p>
          <a:p>
            <a:pPr eaLnBrk="1" hangingPunct="1"/>
            <a:r>
              <a:rPr lang="en-US" dirty="0" smtClean="0"/>
              <a:t>If a secondary device is present, it is likely to be in the Warm Zone.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28E77E95-9293-493B-A698-DA9D1AB82E17}" type="slidenum">
              <a:rPr lang="en-US">
                <a:solidFill>
                  <a:prstClr val="black"/>
                </a:solidFill>
              </a:rPr>
              <a:pPr/>
              <a:t>29</a:t>
            </a:fld>
            <a:endParaRPr lang="en-US">
              <a:solidFill>
                <a:prstClr val="black"/>
              </a:solidFill>
            </a:endParaRPr>
          </a:p>
        </p:txBody>
      </p:sp>
      <p:sp>
        <p:nvSpPr>
          <p:cNvPr id="156675" name="Rectangle 2"/>
          <p:cNvSpPr>
            <a:spLocks noGrp="1" noRot="1" noChangeAspect="1" noChangeArrowheads="1" noTextEdit="1"/>
          </p:cNvSpPr>
          <p:nvPr>
            <p:ph type="sldImg"/>
          </p:nvPr>
        </p:nvSpPr>
        <p:spPr>
          <a:solidFill>
            <a:srgbClr val="FFFFFF"/>
          </a:solidFill>
          <a:ln/>
        </p:spPr>
      </p:sp>
      <p:sp>
        <p:nvSpPr>
          <p:cNvPr id="156676" name="Rectangle 3"/>
          <p:cNvSpPr>
            <a:spLocks noGrp="1" noChangeArrowheads="1"/>
          </p:cNvSpPr>
          <p:nvPr>
            <p:ph type="body" idx="1"/>
          </p:nvPr>
        </p:nvSpPr>
        <p:spPr>
          <a:solidFill>
            <a:srgbClr val="FFFFFF"/>
          </a:solidFill>
          <a:ln>
            <a:solidFill>
              <a:srgbClr val="000000"/>
            </a:solidFill>
          </a:ln>
        </p:spPr>
        <p:txBody>
          <a:bodyPr/>
          <a:lstStyle/>
          <a:p>
            <a:pPr algn="r" eaLnBrk="1" hangingPunct="1"/>
            <a:r>
              <a:rPr lang="en-US" sz="900" smtClean="0"/>
              <a:t>C</a:t>
            </a:r>
          </a:p>
          <a:p>
            <a:pPr eaLnBrk="1" hangingPunct="1"/>
            <a:endParaRPr lang="en-US" smtClean="0"/>
          </a:p>
          <a:p>
            <a:pPr eaLnBrk="1" hangingPunct="1"/>
            <a:r>
              <a:rPr lang="en-US" smtClean="0"/>
              <a:t>The Cold Zone should be set up well beyond the perimeter of the Warm Zone at a place that provides the most safety for First Responders.</a:t>
            </a:r>
          </a:p>
          <a:p>
            <a:pPr eaLnBrk="1" hangingPunct="1"/>
            <a:endParaRPr lang="en-US" smtClean="0"/>
          </a:p>
          <a:p>
            <a:pPr eaLnBrk="1" hangingPunct="1"/>
            <a:r>
              <a:rPr lang="en-US" smtClean="0"/>
              <a:t>It is in this area that the command post and staging areas should be set up.  Many experts are recommending at least 1000 Yards/&gt;300 meters.</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344CC5D-1136-4498-A7EA-15D6BA780EC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3C0758-3B5E-4D94-83C4-EA919BDB426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F86F1F-64FB-4DE7-95B6-12FD013A99C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92CCA1-8AB0-4FEC-AD2E-D4BEEA37898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614A0D-DC6C-486B-A965-BD2DDFFD831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459AC34-1162-47C6-B1CC-D9A958AB5AA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27E1829-2B95-4A7F-86B0-C66BBBFD5D5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27A8ADC-5AFC-4DEC-9E1E-B4B9CD4F5A8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924800" cy="1143000"/>
          </a:xfrm>
        </p:spPr>
        <p:txBody>
          <a:bodyPr>
            <a:normAutofit/>
          </a:bodyPr>
          <a:lstStyle>
            <a:lvl1pPr rtl="1">
              <a:defRPr sz="4000">
                <a:solidFill>
                  <a:schemeClr val="accent2">
                    <a:lumMod val="50000"/>
                  </a:schemeClr>
                </a:solidFill>
                <a:cs typeface="B Titr" pitchFamily="2" charset="-78"/>
              </a:defRPr>
            </a:lvl1pPr>
          </a:lstStyle>
          <a:p>
            <a:r>
              <a:rPr lang="en-US" smtClean="0"/>
              <a:t>Click to edit Master title style</a:t>
            </a:r>
            <a:endParaRPr lang="en-US"/>
          </a:p>
        </p:txBody>
      </p:sp>
      <p:sp>
        <p:nvSpPr>
          <p:cNvPr id="3" name="Content Placeholder 2"/>
          <p:cNvSpPr>
            <a:spLocks noGrp="1"/>
          </p:cNvSpPr>
          <p:nvPr>
            <p:ph idx="1"/>
          </p:nvPr>
        </p:nvSpPr>
        <p:spPr>
          <a:xfrm>
            <a:off x="762000" y="1219200"/>
            <a:ext cx="7924800" cy="5105400"/>
          </a:xfrm>
        </p:spPr>
        <p:txBody>
          <a:bodyPr/>
          <a:lstStyle>
            <a:lvl1pPr algn="r" rtl="1">
              <a:lnSpc>
                <a:spcPct val="150000"/>
              </a:lnSpc>
              <a:defRPr>
                <a:solidFill>
                  <a:schemeClr val="bg1">
                    <a:lumMod val="95000"/>
                  </a:schemeClr>
                </a:solidFill>
                <a:cs typeface="B Lotus" pitchFamily="2" charset="-78"/>
              </a:defRPr>
            </a:lvl1pPr>
            <a:lvl2pPr algn="r" rtl="1">
              <a:lnSpc>
                <a:spcPct val="150000"/>
              </a:lnSpc>
              <a:defRPr>
                <a:solidFill>
                  <a:srgbClr val="FFC000"/>
                </a:solidFill>
                <a:cs typeface="B Lotus" pitchFamily="2" charset="-78"/>
              </a:defRPr>
            </a:lvl2pPr>
            <a:lvl3pPr algn="r" rtl="1">
              <a:lnSpc>
                <a:spcPct val="150000"/>
              </a:lnSpc>
              <a:defRPr>
                <a:solidFill>
                  <a:schemeClr val="accent2">
                    <a:lumMod val="40000"/>
                    <a:lumOff val="60000"/>
                  </a:schemeClr>
                </a:solidFill>
                <a:cs typeface="B Lotus" pitchFamily="2" charset="-78"/>
              </a:defRPr>
            </a:lvl3pPr>
            <a:lvl4pPr algn="r" rtl="1">
              <a:lnSpc>
                <a:spcPct val="150000"/>
              </a:lnSpc>
              <a:defRPr>
                <a:cs typeface="B Lotus" pitchFamily="2" charset="-78"/>
              </a:defRPr>
            </a:lvl4pPr>
            <a:lvl5pPr algn="r" rtl="1">
              <a:lnSpc>
                <a:spcPct val="150000"/>
              </a:lnSpc>
              <a:defRPr>
                <a:cs typeface="B Lotus"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F4D839-7B49-4E15-8B1F-F735DCAFDD0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AE984D-8E2E-45AE-9704-D22C2C9C879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112C3A-65CB-408F-9BDD-F5623EE00D1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CE1669-FD40-4225-902A-AB0CC3C6644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2E7427-6D6A-4B56-B9F9-BFF75772931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842788-DBFE-485A-8E7A-EFEE27B19DE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DE4860-AF21-4E56-A5E5-6ED16FB5194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38FD508-8805-4DA8-B1CF-6FA4BE80C3E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924800" cy="1143000"/>
          </a:xfrm>
        </p:spPr>
        <p:txBody>
          <a:bodyPr>
            <a:normAutofit/>
          </a:bodyPr>
          <a:lstStyle>
            <a:lvl1pPr rtl="1">
              <a:defRPr sz="4000">
                <a:solidFill>
                  <a:schemeClr val="accent2">
                    <a:lumMod val="50000"/>
                  </a:schemeClr>
                </a:solidFill>
                <a:cs typeface="B Titr" pitchFamily="2" charset="-78"/>
              </a:defRPr>
            </a:lvl1pPr>
          </a:lstStyle>
          <a:p>
            <a:r>
              <a:rPr lang="en-US" smtClean="0"/>
              <a:t>Click to edit Master title style</a:t>
            </a:r>
            <a:endParaRPr lang="en-US"/>
          </a:p>
        </p:txBody>
      </p:sp>
      <p:sp>
        <p:nvSpPr>
          <p:cNvPr id="3" name="Content Placeholder 2"/>
          <p:cNvSpPr>
            <a:spLocks noGrp="1"/>
          </p:cNvSpPr>
          <p:nvPr>
            <p:ph idx="1"/>
          </p:nvPr>
        </p:nvSpPr>
        <p:spPr>
          <a:xfrm>
            <a:off x="762000" y="1219200"/>
            <a:ext cx="7924800" cy="5105400"/>
          </a:xfrm>
        </p:spPr>
        <p:txBody>
          <a:bodyPr/>
          <a:lstStyle>
            <a:lvl1pPr algn="r" rtl="1">
              <a:lnSpc>
                <a:spcPct val="150000"/>
              </a:lnSpc>
              <a:defRPr>
                <a:solidFill>
                  <a:schemeClr val="bg1">
                    <a:lumMod val="95000"/>
                  </a:schemeClr>
                </a:solidFill>
                <a:cs typeface="B Lotus" pitchFamily="2" charset="-78"/>
              </a:defRPr>
            </a:lvl1pPr>
            <a:lvl2pPr algn="r" rtl="1">
              <a:lnSpc>
                <a:spcPct val="150000"/>
              </a:lnSpc>
              <a:defRPr>
                <a:solidFill>
                  <a:srgbClr val="FFC000"/>
                </a:solidFill>
                <a:cs typeface="B Lotus" pitchFamily="2" charset="-78"/>
              </a:defRPr>
            </a:lvl2pPr>
            <a:lvl3pPr algn="r" rtl="1">
              <a:lnSpc>
                <a:spcPct val="150000"/>
              </a:lnSpc>
              <a:defRPr>
                <a:solidFill>
                  <a:schemeClr val="accent2">
                    <a:lumMod val="40000"/>
                    <a:lumOff val="60000"/>
                  </a:schemeClr>
                </a:solidFill>
                <a:cs typeface="B Lotus" pitchFamily="2" charset="-78"/>
              </a:defRPr>
            </a:lvl3pPr>
            <a:lvl4pPr algn="r" rtl="1">
              <a:lnSpc>
                <a:spcPct val="150000"/>
              </a:lnSpc>
              <a:defRPr>
                <a:cs typeface="B Lotus" pitchFamily="2" charset="-78"/>
              </a:defRPr>
            </a:lvl4pPr>
            <a:lvl5pPr algn="r" rtl="1">
              <a:lnSpc>
                <a:spcPct val="150000"/>
              </a:lnSpc>
              <a:defRPr>
                <a:cs typeface="B Lotus"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344CC5D-1136-4498-A7EA-15D6BA780ECE}"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D8E3821-8D2B-40A5-93E0-129381124CB2}"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00804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924800" cy="1143000"/>
          </a:xfrm>
        </p:spPr>
        <p:txBody>
          <a:bodyPr>
            <a:normAutofit/>
          </a:bodyPr>
          <a:lstStyle>
            <a:lvl1pPr rtl="1">
              <a:defRPr sz="4000">
                <a:solidFill>
                  <a:schemeClr val="accent2">
                    <a:lumMod val="50000"/>
                  </a:schemeClr>
                </a:solidFill>
                <a:cs typeface="B Titr" pitchFamily="2" charset="-78"/>
              </a:defRPr>
            </a:lvl1pPr>
          </a:lstStyle>
          <a:p>
            <a:r>
              <a:rPr lang="en-US" smtClean="0"/>
              <a:t>Click to edit Master title style</a:t>
            </a:r>
            <a:endParaRPr lang="en-US"/>
          </a:p>
        </p:txBody>
      </p:sp>
      <p:sp>
        <p:nvSpPr>
          <p:cNvPr id="3" name="Content Placeholder 2"/>
          <p:cNvSpPr>
            <a:spLocks noGrp="1"/>
          </p:cNvSpPr>
          <p:nvPr>
            <p:ph idx="1"/>
          </p:nvPr>
        </p:nvSpPr>
        <p:spPr>
          <a:xfrm>
            <a:off x="762000" y="1219200"/>
            <a:ext cx="7924800" cy="5105400"/>
          </a:xfrm>
        </p:spPr>
        <p:txBody>
          <a:bodyPr/>
          <a:lstStyle>
            <a:lvl1pPr algn="r" rtl="1">
              <a:lnSpc>
                <a:spcPct val="150000"/>
              </a:lnSpc>
              <a:defRPr>
                <a:solidFill>
                  <a:schemeClr val="bg1">
                    <a:lumMod val="95000"/>
                  </a:schemeClr>
                </a:solidFill>
                <a:cs typeface="B Lotus" pitchFamily="2" charset="-78"/>
              </a:defRPr>
            </a:lvl1pPr>
            <a:lvl2pPr algn="r" rtl="1">
              <a:lnSpc>
                <a:spcPct val="150000"/>
              </a:lnSpc>
              <a:defRPr>
                <a:solidFill>
                  <a:srgbClr val="FFC000"/>
                </a:solidFill>
                <a:cs typeface="B Lotus" pitchFamily="2" charset="-78"/>
              </a:defRPr>
            </a:lvl2pPr>
            <a:lvl3pPr algn="r" rtl="1">
              <a:lnSpc>
                <a:spcPct val="150000"/>
              </a:lnSpc>
              <a:defRPr>
                <a:solidFill>
                  <a:schemeClr val="accent2">
                    <a:lumMod val="40000"/>
                    <a:lumOff val="60000"/>
                  </a:schemeClr>
                </a:solidFill>
                <a:cs typeface="B Lotus" pitchFamily="2" charset="-78"/>
              </a:defRPr>
            </a:lvl3pPr>
            <a:lvl4pPr algn="r" rtl="1">
              <a:lnSpc>
                <a:spcPct val="150000"/>
              </a:lnSpc>
              <a:defRPr>
                <a:cs typeface="B Lotus" pitchFamily="2" charset="-78"/>
              </a:defRPr>
            </a:lvl4pPr>
            <a:lvl5pPr algn="r" rtl="1">
              <a:lnSpc>
                <a:spcPct val="150000"/>
              </a:lnSpc>
              <a:defRPr>
                <a:cs typeface="B Lotus"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6839855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9443036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3481145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6081596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726269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2871149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598625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462869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468679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2626714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344CC5D-1136-4498-A7EA-15D6BA780EC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0414816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D8E3821-8D2B-40A5-93E0-129381124CB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22456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jpe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20C7BD2-A736-4C1B-85FC-9C97F4DBFCF9}"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189510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152401"/>
            <a:ext cx="9437688" cy="7010401"/>
          </a:xfrm>
          <a:prstGeom prst="rect">
            <a:avLst/>
          </a:prstGeom>
          <a:noFill/>
          <a:ln w="9525">
            <a:noFill/>
            <a:miter lim="800000"/>
            <a:headEnd/>
            <a:tailEnd/>
          </a:ln>
        </p:spPr>
      </p:pic>
      <p:sp>
        <p:nvSpPr>
          <p:cNvPr id="4" name="Slide Number Placeholder 5"/>
          <p:cNvSpPr>
            <a:spLocks noGrp="1"/>
          </p:cNvSpPr>
          <p:nvPr>
            <p:ph type="sldNum" sz="quarter" idx="12"/>
          </p:nvPr>
        </p:nvSpPr>
        <p:spPr/>
        <p:txBody>
          <a:bodyPr/>
          <a:lstStyle/>
          <a:p>
            <a:fld id="{7161AD56-47AE-434F-96B8-E4E86E5F8798}" type="slidenum">
              <a:rPr lang="en-US"/>
              <a:pPr/>
              <a:t>1</a:t>
            </a:fld>
            <a:endParaRPr lang="en-US"/>
          </a:p>
        </p:txBody>
      </p:sp>
      <p:sp>
        <p:nvSpPr>
          <p:cNvPr id="23556" name="Freeform 4"/>
          <p:cNvSpPr>
            <a:spLocks noEditPoints="1"/>
          </p:cNvSpPr>
          <p:nvPr/>
        </p:nvSpPr>
        <p:spPr bwMode="auto">
          <a:xfrm>
            <a:off x="3124200" y="838200"/>
            <a:ext cx="3276600" cy="1982141"/>
          </a:xfrm>
          <a:custGeom>
            <a:avLst/>
            <a:gdLst/>
            <a:ahLst/>
            <a:cxnLst>
              <a:cxn ang="0">
                <a:pos x="4759" y="1328"/>
              </a:cxn>
              <a:cxn ang="0">
                <a:pos x="4190" y="576"/>
              </a:cxn>
              <a:cxn ang="0">
                <a:pos x="3888" y="548"/>
              </a:cxn>
              <a:cxn ang="0">
                <a:pos x="4137" y="532"/>
              </a:cxn>
              <a:cxn ang="0">
                <a:pos x="4747" y="2005"/>
              </a:cxn>
              <a:cxn ang="0">
                <a:pos x="4213" y="2042"/>
              </a:cxn>
              <a:cxn ang="0">
                <a:pos x="4023" y="2447"/>
              </a:cxn>
              <a:cxn ang="0">
                <a:pos x="2958" y="2522"/>
              </a:cxn>
              <a:cxn ang="0">
                <a:pos x="2178" y="2783"/>
              </a:cxn>
              <a:cxn ang="0">
                <a:pos x="2150" y="2589"/>
              </a:cxn>
              <a:cxn ang="0">
                <a:pos x="3017" y="2003"/>
              </a:cxn>
              <a:cxn ang="0">
                <a:pos x="3166" y="2084"/>
              </a:cxn>
              <a:cxn ang="0">
                <a:pos x="3556" y="2423"/>
              </a:cxn>
              <a:cxn ang="0">
                <a:pos x="3515" y="1492"/>
              </a:cxn>
              <a:cxn ang="0">
                <a:pos x="3839" y="1084"/>
              </a:cxn>
              <a:cxn ang="0">
                <a:pos x="4141" y="879"/>
              </a:cxn>
              <a:cxn ang="0">
                <a:pos x="4474" y="1041"/>
              </a:cxn>
              <a:cxn ang="0">
                <a:pos x="4164" y="1447"/>
              </a:cxn>
              <a:cxn ang="0">
                <a:pos x="3768" y="1175"/>
              </a:cxn>
              <a:cxn ang="0">
                <a:pos x="3682" y="2263"/>
              </a:cxn>
              <a:cxn ang="0">
                <a:pos x="4060" y="1813"/>
              </a:cxn>
              <a:cxn ang="0">
                <a:pos x="4661" y="1888"/>
              </a:cxn>
              <a:cxn ang="0">
                <a:pos x="5120" y="1699"/>
              </a:cxn>
              <a:cxn ang="0">
                <a:pos x="5204" y="1738"/>
              </a:cxn>
              <a:cxn ang="0">
                <a:pos x="4306" y="2636"/>
              </a:cxn>
              <a:cxn ang="0">
                <a:pos x="4878" y="2309"/>
              </a:cxn>
              <a:cxn ang="0">
                <a:pos x="4821" y="657"/>
              </a:cxn>
              <a:cxn ang="0">
                <a:pos x="3376" y="2106"/>
              </a:cxn>
              <a:cxn ang="0">
                <a:pos x="3496" y="2250"/>
              </a:cxn>
              <a:cxn ang="0">
                <a:pos x="2289" y="265"/>
              </a:cxn>
              <a:cxn ang="0">
                <a:pos x="2560" y="45"/>
              </a:cxn>
              <a:cxn ang="0">
                <a:pos x="2587" y="1304"/>
              </a:cxn>
              <a:cxn ang="0">
                <a:pos x="2791" y="1300"/>
              </a:cxn>
              <a:cxn ang="0">
                <a:pos x="2531" y="2156"/>
              </a:cxn>
              <a:cxn ang="0">
                <a:pos x="1344" y="2742"/>
              </a:cxn>
              <a:cxn ang="0">
                <a:pos x="1058" y="2229"/>
              </a:cxn>
              <a:cxn ang="0">
                <a:pos x="261" y="2552"/>
              </a:cxn>
              <a:cxn ang="0">
                <a:pos x="155" y="1901"/>
              </a:cxn>
              <a:cxn ang="0">
                <a:pos x="224" y="817"/>
              </a:cxn>
              <a:cxn ang="0">
                <a:pos x="342" y="1086"/>
              </a:cxn>
              <a:cxn ang="0">
                <a:pos x="151" y="1753"/>
              </a:cxn>
              <a:cxn ang="0">
                <a:pos x="1048" y="925"/>
              </a:cxn>
              <a:cxn ang="0">
                <a:pos x="1487" y="1091"/>
              </a:cxn>
              <a:cxn ang="0">
                <a:pos x="2448" y="961"/>
              </a:cxn>
              <a:cxn ang="0">
                <a:pos x="1983" y="761"/>
              </a:cxn>
              <a:cxn ang="0">
                <a:pos x="2823" y="1011"/>
              </a:cxn>
              <a:cxn ang="0">
                <a:pos x="1948" y="1975"/>
              </a:cxn>
              <a:cxn ang="0">
                <a:pos x="2291" y="1449"/>
              </a:cxn>
              <a:cxn ang="0">
                <a:pos x="865" y="339"/>
              </a:cxn>
              <a:cxn ang="0">
                <a:pos x="758" y="1063"/>
              </a:cxn>
              <a:cxn ang="0">
                <a:pos x="773" y="517"/>
              </a:cxn>
              <a:cxn ang="0">
                <a:pos x="844" y="310"/>
              </a:cxn>
              <a:cxn ang="0">
                <a:pos x="2393" y="1595"/>
              </a:cxn>
              <a:cxn ang="0">
                <a:pos x="2750" y="1692"/>
              </a:cxn>
              <a:cxn ang="0">
                <a:pos x="1509" y="1945"/>
              </a:cxn>
              <a:cxn ang="0">
                <a:pos x="1150" y="2624"/>
              </a:cxn>
              <a:cxn ang="0">
                <a:pos x="1187" y="1093"/>
              </a:cxn>
              <a:cxn ang="0">
                <a:pos x="989" y="1533"/>
              </a:cxn>
              <a:cxn ang="0">
                <a:pos x="320" y="2084"/>
              </a:cxn>
              <a:cxn ang="0">
                <a:pos x="318" y="2509"/>
              </a:cxn>
              <a:cxn ang="0">
                <a:pos x="961" y="2126"/>
              </a:cxn>
              <a:cxn ang="0">
                <a:pos x="1644" y="1776"/>
              </a:cxn>
              <a:cxn ang="0">
                <a:pos x="1738" y="1682"/>
              </a:cxn>
            </a:cxnLst>
            <a:rect l="0" t="0" r="r" b="b"/>
            <a:pathLst>
              <a:path w="5222" h="2824">
                <a:moveTo>
                  <a:pt x="4088" y="250"/>
                </a:moveTo>
                <a:lnTo>
                  <a:pt x="4088" y="269"/>
                </a:lnTo>
                <a:lnTo>
                  <a:pt x="4084" y="287"/>
                </a:lnTo>
                <a:lnTo>
                  <a:pt x="4080" y="306"/>
                </a:lnTo>
                <a:lnTo>
                  <a:pt x="4074" y="323"/>
                </a:lnTo>
                <a:lnTo>
                  <a:pt x="4066" y="341"/>
                </a:lnTo>
                <a:lnTo>
                  <a:pt x="4058" y="360"/>
                </a:lnTo>
                <a:lnTo>
                  <a:pt x="4049" y="379"/>
                </a:lnTo>
                <a:lnTo>
                  <a:pt x="4039" y="397"/>
                </a:lnTo>
                <a:lnTo>
                  <a:pt x="4039" y="349"/>
                </a:lnTo>
                <a:lnTo>
                  <a:pt x="4043" y="270"/>
                </a:lnTo>
                <a:lnTo>
                  <a:pt x="4041" y="256"/>
                </a:lnTo>
                <a:lnTo>
                  <a:pt x="4039" y="241"/>
                </a:lnTo>
                <a:lnTo>
                  <a:pt x="4035" y="226"/>
                </a:lnTo>
                <a:lnTo>
                  <a:pt x="4027" y="209"/>
                </a:lnTo>
                <a:lnTo>
                  <a:pt x="4019" y="194"/>
                </a:lnTo>
                <a:lnTo>
                  <a:pt x="4009" y="177"/>
                </a:lnTo>
                <a:lnTo>
                  <a:pt x="3998" y="159"/>
                </a:lnTo>
                <a:lnTo>
                  <a:pt x="3984" y="142"/>
                </a:lnTo>
                <a:lnTo>
                  <a:pt x="3976" y="131"/>
                </a:lnTo>
                <a:lnTo>
                  <a:pt x="3966" y="119"/>
                </a:lnTo>
                <a:lnTo>
                  <a:pt x="3956" y="108"/>
                </a:lnTo>
                <a:lnTo>
                  <a:pt x="3949" y="101"/>
                </a:lnTo>
                <a:lnTo>
                  <a:pt x="3939" y="93"/>
                </a:lnTo>
                <a:lnTo>
                  <a:pt x="3931" y="86"/>
                </a:lnTo>
                <a:lnTo>
                  <a:pt x="3925" y="82"/>
                </a:lnTo>
                <a:lnTo>
                  <a:pt x="3923" y="80"/>
                </a:lnTo>
                <a:lnTo>
                  <a:pt x="3949" y="11"/>
                </a:lnTo>
                <a:lnTo>
                  <a:pt x="3962" y="20"/>
                </a:lnTo>
                <a:lnTo>
                  <a:pt x="3974" y="30"/>
                </a:lnTo>
                <a:lnTo>
                  <a:pt x="3988" y="41"/>
                </a:lnTo>
                <a:lnTo>
                  <a:pt x="4000" y="54"/>
                </a:lnTo>
                <a:lnTo>
                  <a:pt x="4011" y="67"/>
                </a:lnTo>
                <a:lnTo>
                  <a:pt x="4023" y="82"/>
                </a:lnTo>
                <a:lnTo>
                  <a:pt x="4033" y="97"/>
                </a:lnTo>
                <a:lnTo>
                  <a:pt x="4043" y="114"/>
                </a:lnTo>
                <a:lnTo>
                  <a:pt x="4053" y="132"/>
                </a:lnTo>
                <a:lnTo>
                  <a:pt x="4060" y="149"/>
                </a:lnTo>
                <a:lnTo>
                  <a:pt x="4068" y="168"/>
                </a:lnTo>
                <a:lnTo>
                  <a:pt x="4074" y="185"/>
                </a:lnTo>
                <a:lnTo>
                  <a:pt x="4080" y="203"/>
                </a:lnTo>
                <a:lnTo>
                  <a:pt x="4084" y="220"/>
                </a:lnTo>
                <a:lnTo>
                  <a:pt x="4086" y="237"/>
                </a:lnTo>
                <a:lnTo>
                  <a:pt x="4086" y="254"/>
                </a:lnTo>
                <a:lnTo>
                  <a:pt x="4088" y="250"/>
                </a:lnTo>
                <a:close/>
                <a:moveTo>
                  <a:pt x="4751" y="1267"/>
                </a:moveTo>
                <a:lnTo>
                  <a:pt x="4753" y="1278"/>
                </a:lnTo>
                <a:lnTo>
                  <a:pt x="4753" y="1287"/>
                </a:lnTo>
                <a:lnTo>
                  <a:pt x="4755" y="1298"/>
                </a:lnTo>
                <a:lnTo>
                  <a:pt x="4757" y="1308"/>
                </a:lnTo>
                <a:lnTo>
                  <a:pt x="4757" y="1319"/>
                </a:lnTo>
                <a:lnTo>
                  <a:pt x="4759" y="1328"/>
                </a:lnTo>
                <a:lnTo>
                  <a:pt x="4759" y="1339"/>
                </a:lnTo>
                <a:lnTo>
                  <a:pt x="4759" y="1349"/>
                </a:lnTo>
                <a:lnTo>
                  <a:pt x="4759" y="1360"/>
                </a:lnTo>
                <a:lnTo>
                  <a:pt x="4759" y="1371"/>
                </a:lnTo>
                <a:lnTo>
                  <a:pt x="4759" y="1382"/>
                </a:lnTo>
                <a:lnTo>
                  <a:pt x="4759" y="1393"/>
                </a:lnTo>
                <a:lnTo>
                  <a:pt x="4759" y="1405"/>
                </a:lnTo>
                <a:lnTo>
                  <a:pt x="4759" y="1416"/>
                </a:lnTo>
                <a:lnTo>
                  <a:pt x="4759" y="1427"/>
                </a:lnTo>
                <a:lnTo>
                  <a:pt x="4759" y="1438"/>
                </a:lnTo>
                <a:lnTo>
                  <a:pt x="4759" y="1487"/>
                </a:lnTo>
                <a:lnTo>
                  <a:pt x="4757" y="1531"/>
                </a:lnTo>
                <a:lnTo>
                  <a:pt x="4753" y="1572"/>
                </a:lnTo>
                <a:lnTo>
                  <a:pt x="4749" y="1608"/>
                </a:lnTo>
                <a:lnTo>
                  <a:pt x="4743" y="1640"/>
                </a:lnTo>
                <a:lnTo>
                  <a:pt x="4737" y="1666"/>
                </a:lnTo>
                <a:lnTo>
                  <a:pt x="4729" y="1688"/>
                </a:lnTo>
                <a:lnTo>
                  <a:pt x="4721" y="1705"/>
                </a:lnTo>
                <a:lnTo>
                  <a:pt x="4721" y="1699"/>
                </a:lnTo>
                <a:lnTo>
                  <a:pt x="4721" y="1692"/>
                </a:lnTo>
                <a:lnTo>
                  <a:pt x="4719" y="1681"/>
                </a:lnTo>
                <a:lnTo>
                  <a:pt x="4718" y="1668"/>
                </a:lnTo>
                <a:lnTo>
                  <a:pt x="4716" y="1653"/>
                </a:lnTo>
                <a:lnTo>
                  <a:pt x="4716" y="1634"/>
                </a:lnTo>
                <a:lnTo>
                  <a:pt x="4714" y="1613"/>
                </a:lnTo>
                <a:lnTo>
                  <a:pt x="4712" y="1589"/>
                </a:lnTo>
                <a:lnTo>
                  <a:pt x="4710" y="1565"/>
                </a:lnTo>
                <a:lnTo>
                  <a:pt x="4710" y="1543"/>
                </a:lnTo>
                <a:lnTo>
                  <a:pt x="4708" y="1526"/>
                </a:lnTo>
                <a:lnTo>
                  <a:pt x="4706" y="1511"/>
                </a:lnTo>
                <a:lnTo>
                  <a:pt x="4706" y="1498"/>
                </a:lnTo>
                <a:lnTo>
                  <a:pt x="4704" y="1490"/>
                </a:lnTo>
                <a:lnTo>
                  <a:pt x="4704" y="1485"/>
                </a:lnTo>
                <a:lnTo>
                  <a:pt x="4704" y="1483"/>
                </a:lnTo>
                <a:lnTo>
                  <a:pt x="4633" y="905"/>
                </a:lnTo>
                <a:lnTo>
                  <a:pt x="4539" y="250"/>
                </a:lnTo>
                <a:lnTo>
                  <a:pt x="4537" y="237"/>
                </a:lnTo>
                <a:lnTo>
                  <a:pt x="4535" y="222"/>
                </a:lnTo>
                <a:lnTo>
                  <a:pt x="4529" y="209"/>
                </a:lnTo>
                <a:lnTo>
                  <a:pt x="4523" y="196"/>
                </a:lnTo>
                <a:lnTo>
                  <a:pt x="4517" y="183"/>
                </a:lnTo>
                <a:lnTo>
                  <a:pt x="4512" y="172"/>
                </a:lnTo>
                <a:lnTo>
                  <a:pt x="4506" y="160"/>
                </a:lnTo>
                <a:lnTo>
                  <a:pt x="4500" y="151"/>
                </a:lnTo>
                <a:lnTo>
                  <a:pt x="4549" y="0"/>
                </a:lnTo>
                <a:lnTo>
                  <a:pt x="4690" y="298"/>
                </a:lnTo>
                <a:lnTo>
                  <a:pt x="4690" y="339"/>
                </a:lnTo>
                <a:lnTo>
                  <a:pt x="4629" y="278"/>
                </a:lnTo>
                <a:lnTo>
                  <a:pt x="4617" y="306"/>
                </a:lnTo>
                <a:lnTo>
                  <a:pt x="4682" y="795"/>
                </a:lnTo>
                <a:lnTo>
                  <a:pt x="4751" y="1267"/>
                </a:lnTo>
                <a:close/>
                <a:moveTo>
                  <a:pt x="4190" y="576"/>
                </a:moveTo>
                <a:lnTo>
                  <a:pt x="4190" y="588"/>
                </a:lnTo>
                <a:lnTo>
                  <a:pt x="4188" y="597"/>
                </a:lnTo>
                <a:lnTo>
                  <a:pt x="4186" y="606"/>
                </a:lnTo>
                <a:lnTo>
                  <a:pt x="4184" y="616"/>
                </a:lnTo>
                <a:lnTo>
                  <a:pt x="4180" y="623"/>
                </a:lnTo>
                <a:lnTo>
                  <a:pt x="4178" y="630"/>
                </a:lnTo>
                <a:lnTo>
                  <a:pt x="4174" y="636"/>
                </a:lnTo>
                <a:lnTo>
                  <a:pt x="4172" y="640"/>
                </a:lnTo>
                <a:lnTo>
                  <a:pt x="4164" y="649"/>
                </a:lnTo>
                <a:lnTo>
                  <a:pt x="4151" y="658"/>
                </a:lnTo>
                <a:lnTo>
                  <a:pt x="4135" y="666"/>
                </a:lnTo>
                <a:lnTo>
                  <a:pt x="4117" y="671"/>
                </a:lnTo>
                <a:lnTo>
                  <a:pt x="4106" y="670"/>
                </a:lnTo>
                <a:lnTo>
                  <a:pt x="4094" y="664"/>
                </a:lnTo>
                <a:lnTo>
                  <a:pt x="4082" y="655"/>
                </a:lnTo>
                <a:lnTo>
                  <a:pt x="4070" y="644"/>
                </a:lnTo>
                <a:lnTo>
                  <a:pt x="4066" y="640"/>
                </a:lnTo>
                <a:lnTo>
                  <a:pt x="4062" y="634"/>
                </a:lnTo>
                <a:lnTo>
                  <a:pt x="4058" y="627"/>
                </a:lnTo>
                <a:lnTo>
                  <a:pt x="4053" y="617"/>
                </a:lnTo>
                <a:lnTo>
                  <a:pt x="4047" y="634"/>
                </a:lnTo>
                <a:lnTo>
                  <a:pt x="4041" y="647"/>
                </a:lnTo>
                <a:lnTo>
                  <a:pt x="4033" y="660"/>
                </a:lnTo>
                <a:lnTo>
                  <a:pt x="4027" y="668"/>
                </a:lnTo>
                <a:lnTo>
                  <a:pt x="4021" y="675"/>
                </a:lnTo>
                <a:lnTo>
                  <a:pt x="4009" y="681"/>
                </a:lnTo>
                <a:lnTo>
                  <a:pt x="3996" y="683"/>
                </a:lnTo>
                <a:lnTo>
                  <a:pt x="3980" y="685"/>
                </a:lnTo>
                <a:lnTo>
                  <a:pt x="3960" y="683"/>
                </a:lnTo>
                <a:lnTo>
                  <a:pt x="3947" y="677"/>
                </a:lnTo>
                <a:lnTo>
                  <a:pt x="3935" y="668"/>
                </a:lnTo>
                <a:lnTo>
                  <a:pt x="3927" y="655"/>
                </a:lnTo>
                <a:lnTo>
                  <a:pt x="3925" y="647"/>
                </a:lnTo>
                <a:lnTo>
                  <a:pt x="3921" y="638"/>
                </a:lnTo>
                <a:lnTo>
                  <a:pt x="3919" y="627"/>
                </a:lnTo>
                <a:lnTo>
                  <a:pt x="3917" y="617"/>
                </a:lnTo>
                <a:lnTo>
                  <a:pt x="3915" y="606"/>
                </a:lnTo>
                <a:lnTo>
                  <a:pt x="3915" y="593"/>
                </a:lnTo>
                <a:lnTo>
                  <a:pt x="3913" y="582"/>
                </a:lnTo>
                <a:lnTo>
                  <a:pt x="3913" y="569"/>
                </a:lnTo>
                <a:lnTo>
                  <a:pt x="3911" y="563"/>
                </a:lnTo>
                <a:lnTo>
                  <a:pt x="3909" y="558"/>
                </a:lnTo>
                <a:lnTo>
                  <a:pt x="3909" y="554"/>
                </a:lnTo>
                <a:lnTo>
                  <a:pt x="3909" y="548"/>
                </a:lnTo>
                <a:lnTo>
                  <a:pt x="3911" y="543"/>
                </a:lnTo>
                <a:lnTo>
                  <a:pt x="3913" y="533"/>
                </a:lnTo>
                <a:lnTo>
                  <a:pt x="3915" y="526"/>
                </a:lnTo>
                <a:lnTo>
                  <a:pt x="3919" y="520"/>
                </a:lnTo>
                <a:lnTo>
                  <a:pt x="3911" y="526"/>
                </a:lnTo>
                <a:lnTo>
                  <a:pt x="3902" y="533"/>
                </a:lnTo>
                <a:lnTo>
                  <a:pt x="3894" y="543"/>
                </a:lnTo>
                <a:lnTo>
                  <a:pt x="3888" y="548"/>
                </a:lnTo>
                <a:lnTo>
                  <a:pt x="3888" y="515"/>
                </a:lnTo>
                <a:lnTo>
                  <a:pt x="3892" y="504"/>
                </a:lnTo>
                <a:lnTo>
                  <a:pt x="3898" y="494"/>
                </a:lnTo>
                <a:lnTo>
                  <a:pt x="3904" y="485"/>
                </a:lnTo>
                <a:lnTo>
                  <a:pt x="3909" y="476"/>
                </a:lnTo>
                <a:lnTo>
                  <a:pt x="3915" y="468"/>
                </a:lnTo>
                <a:lnTo>
                  <a:pt x="3927" y="459"/>
                </a:lnTo>
                <a:lnTo>
                  <a:pt x="3939" y="451"/>
                </a:lnTo>
                <a:lnTo>
                  <a:pt x="3953" y="442"/>
                </a:lnTo>
                <a:lnTo>
                  <a:pt x="3953" y="515"/>
                </a:lnTo>
                <a:lnTo>
                  <a:pt x="3953" y="539"/>
                </a:lnTo>
                <a:lnTo>
                  <a:pt x="3955" y="560"/>
                </a:lnTo>
                <a:lnTo>
                  <a:pt x="3958" y="578"/>
                </a:lnTo>
                <a:lnTo>
                  <a:pt x="3962" y="591"/>
                </a:lnTo>
                <a:lnTo>
                  <a:pt x="3968" y="604"/>
                </a:lnTo>
                <a:lnTo>
                  <a:pt x="3974" y="612"/>
                </a:lnTo>
                <a:lnTo>
                  <a:pt x="3982" y="617"/>
                </a:lnTo>
                <a:lnTo>
                  <a:pt x="3992" y="619"/>
                </a:lnTo>
                <a:lnTo>
                  <a:pt x="4015" y="616"/>
                </a:lnTo>
                <a:lnTo>
                  <a:pt x="4031" y="606"/>
                </a:lnTo>
                <a:lnTo>
                  <a:pt x="4041" y="591"/>
                </a:lnTo>
                <a:lnTo>
                  <a:pt x="4045" y="569"/>
                </a:lnTo>
                <a:lnTo>
                  <a:pt x="4035" y="520"/>
                </a:lnTo>
                <a:lnTo>
                  <a:pt x="4021" y="470"/>
                </a:lnTo>
                <a:lnTo>
                  <a:pt x="4053" y="435"/>
                </a:lnTo>
                <a:lnTo>
                  <a:pt x="4057" y="442"/>
                </a:lnTo>
                <a:lnTo>
                  <a:pt x="4060" y="455"/>
                </a:lnTo>
                <a:lnTo>
                  <a:pt x="4066" y="470"/>
                </a:lnTo>
                <a:lnTo>
                  <a:pt x="4070" y="487"/>
                </a:lnTo>
                <a:lnTo>
                  <a:pt x="4070" y="491"/>
                </a:lnTo>
                <a:lnTo>
                  <a:pt x="4072" y="496"/>
                </a:lnTo>
                <a:lnTo>
                  <a:pt x="4074" y="505"/>
                </a:lnTo>
                <a:lnTo>
                  <a:pt x="4074" y="515"/>
                </a:lnTo>
                <a:lnTo>
                  <a:pt x="4076" y="526"/>
                </a:lnTo>
                <a:lnTo>
                  <a:pt x="4078" y="539"/>
                </a:lnTo>
                <a:lnTo>
                  <a:pt x="4082" y="552"/>
                </a:lnTo>
                <a:lnTo>
                  <a:pt x="4086" y="565"/>
                </a:lnTo>
                <a:lnTo>
                  <a:pt x="4090" y="576"/>
                </a:lnTo>
                <a:lnTo>
                  <a:pt x="4098" y="588"/>
                </a:lnTo>
                <a:lnTo>
                  <a:pt x="4109" y="597"/>
                </a:lnTo>
                <a:lnTo>
                  <a:pt x="4121" y="602"/>
                </a:lnTo>
                <a:lnTo>
                  <a:pt x="4133" y="599"/>
                </a:lnTo>
                <a:lnTo>
                  <a:pt x="4143" y="593"/>
                </a:lnTo>
                <a:lnTo>
                  <a:pt x="4149" y="588"/>
                </a:lnTo>
                <a:lnTo>
                  <a:pt x="4151" y="582"/>
                </a:lnTo>
                <a:lnTo>
                  <a:pt x="4151" y="578"/>
                </a:lnTo>
                <a:lnTo>
                  <a:pt x="4149" y="573"/>
                </a:lnTo>
                <a:lnTo>
                  <a:pt x="4149" y="565"/>
                </a:lnTo>
                <a:lnTo>
                  <a:pt x="4147" y="558"/>
                </a:lnTo>
                <a:lnTo>
                  <a:pt x="4143" y="550"/>
                </a:lnTo>
                <a:lnTo>
                  <a:pt x="4141" y="541"/>
                </a:lnTo>
                <a:lnTo>
                  <a:pt x="4137" y="532"/>
                </a:lnTo>
                <a:lnTo>
                  <a:pt x="4135" y="520"/>
                </a:lnTo>
                <a:lnTo>
                  <a:pt x="4129" y="502"/>
                </a:lnTo>
                <a:lnTo>
                  <a:pt x="4123" y="487"/>
                </a:lnTo>
                <a:lnTo>
                  <a:pt x="4119" y="474"/>
                </a:lnTo>
                <a:lnTo>
                  <a:pt x="4117" y="466"/>
                </a:lnTo>
                <a:lnTo>
                  <a:pt x="4151" y="418"/>
                </a:lnTo>
                <a:lnTo>
                  <a:pt x="4174" y="491"/>
                </a:lnTo>
                <a:lnTo>
                  <a:pt x="4190" y="576"/>
                </a:lnTo>
                <a:close/>
                <a:moveTo>
                  <a:pt x="5222" y="2328"/>
                </a:moveTo>
                <a:lnTo>
                  <a:pt x="5118" y="2427"/>
                </a:lnTo>
                <a:lnTo>
                  <a:pt x="5010" y="2315"/>
                </a:lnTo>
                <a:lnTo>
                  <a:pt x="5108" y="2222"/>
                </a:lnTo>
                <a:lnTo>
                  <a:pt x="5222" y="2328"/>
                </a:lnTo>
                <a:close/>
                <a:moveTo>
                  <a:pt x="5204" y="1757"/>
                </a:moveTo>
                <a:lnTo>
                  <a:pt x="5204" y="1785"/>
                </a:lnTo>
                <a:lnTo>
                  <a:pt x="5202" y="1811"/>
                </a:lnTo>
                <a:lnTo>
                  <a:pt x="5200" y="1835"/>
                </a:lnTo>
                <a:lnTo>
                  <a:pt x="5196" y="1858"/>
                </a:lnTo>
                <a:lnTo>
                  <a:pt x="5192" y="1880"/>
                </a:lnTo>
                <a:lnTo>
                  <a:pt x="5186" y="1899"/>
                </a:lnTo>
                <a:lnTo>
                  <a:pt x="5180" y="1917"/>
                </a:lnTo>
                <a:lnTo>
                  <a:pt x="5173" y="1934"/>
                </a:lnTo>
                <a:lnTo>
                  <a:pt x="5159" y="1959"/>
                </a:lnTo>
                <a:lnTo>
                  <a:pt x="5143" y="1979"/>
                </a:lnTo>
                <a:lnTo>
                  <a:pt x="5127" y="1998"/>
                </a:lnTo>
                <a:lnTo>
                  <a:pt x="5108" y="2011"/>
                </a:lnTo>
                <a:lnTo>
                  <a:pt x="5086" y="2022"/>
                </a:lnTo>
                <a:lnTo>
                  <a:pt x="5065" y="2031"/>
                </a:lnTo>
                <a:lnTo>
                  <a:pt x="5039" y="2035"/>
                </a:lnTo>
                <a:lnTo>
                  <a:pt x="5014" y="2037"/>
                </a:lnTo>
                <a:lnTo>
                  <a:pt x="4994" y="2037"/>
                </a:lnTo>
                <a:lnTo>
                  <a:pt x="4976" y="2035"/>
                </a:lnTo>
                <a:lnTo>
                  <a:pt x="4959" y="2031"/>
                </a:lnTo>
                <a:lnTo>
                  <a:pt x="4941" y="2028"/>
                </a:lnTo>
                <a:lnTo>
                  <a:pt x="4927" y="2024"/>
                </a:lnTo>
                <a:lnTo>
                  <a:pt x="4914" y="2016"/>
                </a:lnTo>
                <a:lnTo>
                  <a:pt x="4902" y="2011"/>
                </a:lnTo>
                <a:lnTo>
                  <a:pt x="4892" y="2003"/>
                </a:lnTo>
                <a:lnTo>
                  <a:pt x="4880" y="1994"/>
                </a:lnTo>
                <a:lnTo>
                  <a:pt x="4870" y="1983"/>
                </a:lnTo>
                <a:lnTo>
                  <a:pt x="4861" y="1970"/>
                </a:lnTo>
                <a:lnTo>
                  <a:pt x="4853" y="1955"/>
                </a:lnTo>
                <a:lnTo>
                  <a:pt x="4843" y="1940"/>
                </a:lnTo>
                <a:lnTo>
                  <a:pt x="4835" y="1925"/>
                </a:lnTo>
                <a:lnTo>
                  <a:pt x="4829" y="1908"/>
                </a:lnTo>
                <a:lnTo>
                  <a:pt x="4823" y="1890"/>
                </a:lnTo>
                <a:lnTo>
                  <a:pt x="4806" y="1917"/>
                </a:lnTo>
                <a:lnTo>
                  <a:pt x="4790" y="1942"/>
                </a:lnTo>
                <a:lnTo>
                  <a:pt x="4776" y="1962"/>
                </a:lnTo>
                <a:lnTo>
                  <a:pt x="4765" y="1981"/>
                </a:lnTo>
                <a:lnTo>
                  <a:pt x="4755" y="1996"/>
                </a:lnTo>
                <a:lnTo>
                  <a:pt x="4747" y="2005"/>
                </a:lnTo>
                <a:lnTo>
                  <a:pt x="4743" y="2013"/>
                </a:lnTo>
                <a:lnTo>
                  <a:pt x="4741" y="2016"/>
                </a:lnTo>
                <a:lnTo>
                  <a:pt x="4731" y="2024"/>
                </a:lnTo>
                <a:lnTo>
                  <a:pt x="4721" y="2029"/>
                </a:lnTo>
                <a:lnTo>
                  <a:pt x="4712" y="2037"/>
                </a:lnTo>
                <a:lnTo>
                  <a:pt x="4700" y="2041"/>
                </a:lnTo>
                <a:lnTo>
                  <a:pt x="4690" y="2044"/>
                </a:lnTo>
                <a:lnTo>
                  <a:pt x="4678" y="2048"/>
                </a:lnTo>
                <a:lnTo>
                  <a:pt x="4668" y="2050"/>
                </a:lnTo>
                <a:lnTo>
                  <a:pt x="4657" y="2050"/>
                </a:lnTo>
                <a:lnTo>
                  <a:pt x="4643" y="2050"/>
                </a:lnTo>
                <a:lnTo>
                  <a:pt x="4631" y="2048"/>
                </a:lnTo>
                <a:lnTo>
                  <a:pt x="4619" y="2046"/>
                </a:lnTo>
                <a:lnTo>
                  <a:pt x="4610" y="2044"/>
                </a:lnTo>
                <a:lnTo>
                  <a:pt x="4600" y="2041"/>
                </a:lnTo>
                <a:lnTo>
                  <a:pt x="4592" y="2037"/>
                </a:lnTo>
                <a:lnTo>
                  <a:pt x="4584" y="2033"/>
                </a:lnTo>
                <a:lnTo>
                  <a:pt x="4578" y="2028"/>
                </a:lnTo>
                <a:lnTo>
                  <a:pt x="4572" y="2020"/>
                </a:lnTo>
                <a:lnTo>
                  <a:pt x="4566" y="2013"/>
                </a:lnTo>
                <a:lnTo>
                  <a:pt x="4561" y="2003"/>
                </a:lnTo>
                <a:lnTo>
                  <a:pt x="4555" y="1994"/>
                </a:lnTo>
                <a:lnTo>
                  <a:pt x="4549" y="1985"/>
                </a:lnTo>
                <a:lnTo>
                  <a:pt x="4545" y="1973"/>
                </a:lnTo>
                <a:lnTo>
                  <a:pt x="4541" y="1962"/>
                </a:lnTo>
                <a:lnTo>
                  <a:pt x="4539" y="1951"/>
                </a:lnTo>
                <a:lnTo>
                  <a:pt x="4521" y="1975"/>
                </a:lnTo>
                <a:lnTo>
                  <a:pt x="4506" y="1996"/>
                </a:lnTo>
                <a:lnTo>
                  <a:pt x="4492" y="2014"/>
                </a:lnTo>
                <a:lnTo>
                  <a:pt x="4480" y="2029"/>
                </a:lnTo>
                <a:lnTo>
                  <a:pt x="4468" y="2044"/>
                </a:lnTo>
                <a:lnTo>
                  <a:pt x="4459" y="2056"/>
                </a:lnTo>
                <a:lnTo>
                  <a:pt x="4451" y="2063"/>
                </a:lnTo>
                <a:lnTo>
                  <a:pt x="4445" y="2069"/>
                </a:lnTo>
                <a:lnTo>
                  <a:pt x="4433" y="2076"/>
                </a:lnTo>
                <a:lnTo>
                  <a:pt x="4421" y="2084"/>
                </a:lnTo>
                <a:lnTo>
                  <a:pt x="4410" y="2091"/>
                </a:lnTo>
                <a:lnTo>
                  <a:pt x="4398" y="2095"/>
                </a:lnTo>
                <a:lnTo>
                  <a:pt x="4384" y="2100"/>
                </a:lnTo>
                <a:lnTo>
                  <a:pt x="4370" y="2104"/>
                </a:lnTo>
                <a:lnTo>
                  <a:pt x="4359" y="2106"/>
                </a:lnTo>
                <a:lnTo>
                  <a:pt x="4345" y="2106"/>
                </a:lnTo>
                <a:lnTo>
                  <a:pt x="4327" y="2104"/>
                </a:lnTo>
                <a:lnTo>
                  <a:pt x="4310" y="2102"/>
                </a:lnTo>
                <a:lnTo>
                  <a:pt x="4294" y="2098"/>
                </a:lnTo>
                <a:lnTo>
                  <a:pt x="4278" y="2091"/>
                </a:lnTo>
                <a:lnTo>
                  <a:pt x="4262" y="2084"/>
                </a:lnTo>
                <a:lnTo>
                  <a:pt x="4247" y="2074"/>
                </a:lnTo>
                <a:lnTo>
                  <a:pt x="4233" y="2063"/>
                </a:lnTo>
                <a:lnTo>
                  <a:pt x="4219" y="2050"/>
                </a:lnTo>
                <a:lnTo>
                  <a:pt x="4217" y="2048"/>
                </a:lnTo>
                <a:lnTo>
                  <a:pt x="4213" y="2042"/>
                </a:lnTo>
                <a:lnTo>
                  <a:pt x="4206" y="2033"/>
                </a:lnTo>
                <a:lnTo>
                  <a:pt x="4196" y="2020"/>
                </a:lnTo>
                <a:lnTo>
                  <a:pt x="4184" y="2003"/>
                </a:lnTo>
                <a:lnTo>
                  <a:pt x="4168" y="1985"/>
                </a:lnTo>
                <a:lnTo>
                  <a:pt x="4151" y="1960"/>
                </a:lnTo>
                <a:lnTo>
                  <a:pt x="4131" y="1934"/>
                </a:lnTo>
                <a:lnTo>
                  <a:pt x="4115" y="1940"/>
                </a:lnTo>
                <a:lnTo>
                  <a:pt x="4102" y="1945"/>
                </a:lnTo>
                <a:lnTo>
                  <a:pt x="4088" y="1951"/>
                </a:lnTo>
                <a:lnTo>
                  <a:pt x="4076" y="1957"/>
                </a:lnTo>
                <a:lnTo>
                  <a:pt x="4064" y="1962"/>
                </a:lnTo>
                <a:lnTo>
                  <a:pt x="4055" y="1966"/>
                </a:lnTo>
                <a:lnTo>
                  <a:pt x="4047" y="1972"/>
                </a:lnTo>
                <a:lnTo>
                  <a:pt x="4039" y="1975"/>
                </a:lnTo>
                <a:lnTo>
                  <a:pt x="4019" y="1990"/>
                </a:lnTo>
                <a:lnTo>
                  <a:pt x="4002" y="2005"/>
                </a:lnTo>
                <a:lnTo>
                  <a:pt x="3988" y="2024"/>
                </a:lnTo>
                <a:lnTo>
                  <a:pt x="3978" y="2041"/>
                </a:lnTo>
                <a:lnTo>
                  <a:pt x="3972" y="2059"/>
                </a:lnTo>
                <a:lnTo>
                  <a:pt x="3968" y="2080"/>
                </a:lnTo>
                <a:lnTo>
                  <a:pt x="3968" y="2098"/>
                </a:lnTo>
                <a:lnTo>
                  <a:pt x="3970" y="2119"/>
                </a:lnTo>
                <a:lnTo>
                  <a:pt x="3978" y="2141"/>
                </a:lnTo>
                <a:lnTo>
                  <a:pt x="3988" y="2166"/>
                </a:lnTo>
                <a:lnTo>
                  <a:pt x="4004" y="2188"/>
                </a:lnTo>
                <a:lnTo>
                  <a:pt x="4021" y="2210"/>
                </a:lnTo>
                <a:lnTo>
                  <a:pt x="4043" y="2235"/>
                </a:lnTo>
                <a:lnTo>
                  <a:pt x="4068" y="2257"/>
                </a:lnTo>
                <a:lnTo>
                  <a:pt x="4098" y="2281"/>
                </a:lnTo>
                <a:lnTo>
                  <a:pt x="4129" y="2304"/>
                </a:lnTo>
                <a:lnTo>
                  <a:pt x="4141" y="2311"/>
                </a:lnTo>
                <a:lnTo>
                  <a:pt x="4153" y="2317"/>
                </a:lnTo>
                <a:lnTo>
                  <a:pt x="4168" y="2326"/>
                </a:lnTo>
                <a:lnTo>
                  <a:pt x="4184" y="2333"/>
                </a:lnTo>
                <a:lnTo>
                  <a:pt x="4202" y="2343"/>
                </a:lnTo>
                <a:lnTo>
                  <a:pt x="4221" y="2352"/>
                </a:lnTo>
                <a:lnTo>
                  <a:pt x="4243" y="2361"/>
                </a:lnTo>
                <a:lnTo>
                  <a:pt x="4264" y="2373"/>
                </a:lnTo>
                <a:lnTo>
                  <a:pt x="4219" y="2526"/>
                </a:lnTo>
                <a:lnTo>
                  <a:pt x="4208" y="2518"/>
                </a:lnTo>
                <a:lnTo>
                  <a:pt x="4198" y="2511"/>
                </a:lnTo>
                <a:lnTo>
                  <a:pt x="4186" y="2505"/>
                </a:lnTo>
                <a:lnTo>
                  <a:pt x="4176" y="2498"/>
                </a:lnTo>
                <a:lnTo>
                  <a:pt x="4166" y="2494"/>
                </a:lnTo>
                <a:lnTo>
                  <a:pt x="4157" y="2488"/>
                </a:lnTo>
                <a:lnTo>
                  <a:pt x="4147" y="2485"/>
                </a:lnTo>
                <a:lnTo>
                  <a:pt x="4139" y="2483"/>
                </a:lnTo>
                <a:lnTo>
                  <a:pt x="4115" y="2473"/>
                </a:lnTo>
                <a:lnTo>
                  <a:pt x="4092" y="2464"/>
                </a:lnTo>
                <a:lnTo>
                  <a:pt x="4068" y="2457"/>
                </a:lnTo>
                <a:lnTo>
                  <a:pt x="4045" y="2451"/>
                </a:lnTo>
                <a:lnTo>
                  <a:pt x="4023" y="2447"/>
                </a:lnTo>
                <a:lnTo>
                  <a:pt x="4002" y="2444"/>
                </a:lnTo>
                <a:lnTo>
                  <a:pt x="3982" y="2442"/>
                </a:lnTo>
                <a:lnTo>
                  <a:pt x="3962" y="2442"/>
                </a:lnTo>
                <a:lnTo>
                  <a:pt x="3941" y="2442"/>
                </a:lnTo>
                <a:lnTo>
                  <a:pt x="3919" y="2444"/>
                </a:lnTo>
                <a:lnTo>
                  <a:pt x="3898" y="2445"/>
                </a:lnTo>
                <a:lnTo>
                  <a:pt x="3874" y="2449"/>
                </a:lnTo>
                <a:lnTo>
                  <a:pt x="3853" y="2453"/>
                </a:lnTo>
                <a:lnTo>
                  <a:pt x="3831" y="2457"/>
                </a:lnTo>
                <a:lnTo>
                  <a:pt x="3807" y="2462"/>
                </a:lnTo>
                <a:lnTo>
                  <a:pt x="3786" y="2468"/>
                </a:lnTo>
                <a:lnTo>
                  <a:pt x="3762" y="2475"/>
                </a:lnTo>
                <a:lnTo>
                  <a:pt x="3739" y="2485"/>
                </a:lnTo>
                <a:lnTo>
                  <a:pt x="3715" y="2496"/>
                </a:lnTo>
                <a:lnTo>
                  <a:pt x="3694" y="2505"/>
                </a:lnTo>
                <a:lnTo>
                  <a:pt x="3670" y="2516"/>
                </a:lnTo>
                <a:lnTo>
                  <a:pt x="3647" y="2529"/>
                </a:lnTo>
                <a:lnTo>
                  <a:pt x="3623" y="2540"/>
                </a:lnTo>
                <a:lnTo>
                  <a:pt x="3600" y="2554"/>
                </a:lnTo>
                <a:lnTo>
                  <a:pt x="3586" y="2561"/>
                </a:lnTo>
                <a:lnTo>
                  <a:pt x="3568" y="2574"/>
                </a:lnTo>
                <a:lnTo>
                  <a:pt x="3547" y="2591"/>
                </a:lnTo>
                <a:lnTo>
                  <a:pt x="3519" y="2611"/>
                </a:lnTo>
                <a:lnTo>
                  <a:pt x="3486" y="2636"/>
                </a:lnTo>
                <a:lnTo>
                  <a:pt x="3450" y="2664"/>
                </a:lnTo>
                <a:lnTo>
                  <a:pt x="3409" y="2693"/>
                </a:lnTo>
                <a:lnTo>
                  <a:pt x="3362" y="2729"/>
                </a:lnTo>
                <a:lnTo>
                  <a:pt x="3333" y="2751"/>
                </a:lnTo>
                <a:lnTo>
                  <a:pt x="3303" y="2770"/>
                </a:lnTo>
                <a:lnTo>
                  <a:pt x="3278" y="2787"/>
                </a:lnTo>
                <a:lnTo>
                  <a:pt x="3252" y="2800"/>
                </a:lnTo>
                <a:lnTo>
                  <a:pt x="3229" y="2811"/>
                </a:lnTo>
                <a:lnTo>
                  <a:pt x="3209" y="2818"/>
                </a:lnTo>
                <a:lnTo>
                  <a:pt x="3190" y="2822"/>
                </a:lnTo>
                <a:lnTo>
                  <a:pt x="3172" y="2824"/>
                </a:lnTo>
                <a:lnTo>
                  <a:pt x="3152" y="2822"/>
                </a:lnTo>
                <a:lnTo>
                  <a:pt x="3135" y="2820"/>
                </a:lnTo>
                <a:lnTo>
                  <a:pt x="3117" y="2815"/>
                </a:lnTo>
                <a:lnTo>
                  <a:pt x="3099" y="2809"/>
                </a:lnTo>
                <a:lnTo>
                  <a:pt x="3084" y="2800"/>
                </a:lnTo>
                <a:lnTo>
                  <a:pt x="3068" y="2789"/>
                </a:lnTo>
                <a:lnTo>
                  <a:pt x="3052" y="2777"/>
                </a:lnTo>
                <a:lnTo>
                  <a:pt x="3039" y="2762"/>
                </a:lnTo>
                <a:lnTo>
                  <a:pt x="3021" y="2742"/>
                </a:lnTo>
                <a:lnTo>
                  <a:pt x="3005" y="2718"/>
                </a:lnTo>
                <a:lnTo>
                  <a:pt x="2992" y="2693"/>
                </a:lnTo>
                <a:lnTo>
                  <a:pt x="2980" y="2665"/>
                </a:lnTo>
                <a:lnTo>
                  <a:pt x="2970" y="2637"/>
                </a:lnTo>
                <a:lnTo>
                  <a:pt x="2964" y="2608"/>
                </a:lnTo>
                <a:lnTo>
                  <a:pt x="2960" y="2576"/>
                </a:lnTo>
                <a:lnTo>
                  <a:pt x="2958" y="2544"/>
                </a:lnTo>
                <a:lnTo>
                  <a:pt x="2958" y="2522"/>
                </a:lnTo>
                <a:lnTo>
                  <a:pt x="2960" y="2499"/>
                </a:lnTo>
                <a:lnTo>
                  <a:pt x="2962" y="2477"/>
                </a:lnTo>
                <a:lnTo>
                  <a:pt x="2966" y="2453"/>
                </a:lnTo>
                <a:lnTo>
                  <a:pt x="2972" y="2427"/>
                </a:lnTo>
                <a:lnTo>
                  <a:pt x="2978" y="2401"/>
                </a:lnTo>
                <a:lnTo>
                  <a:pt x="2984" y="2373"/>
                </a:lnTo>
                <a:lnTo>
                  <a:pt x="2992" y="2345"/>
                </a:lnTo>
                <a:lnTo>
                  <a:pt x="2999" y="2317"/>
                </a:lnTo>
                <a:lnTo>
                  <a:pt x="3009" y="2289"/>
                </a:lnTo>
                <a:lnTo>
                  <a:pt x="3019" y="2263"/>
                </a:lnTo>
                <a:lnTo>
                  <a:pt x="3031" y="2235"/>
                </a:lnTo>
                <a:lnTo>
                  <a:pt x="3043" y="2208"/>
                </a:lnTo>
                <a:lnTo>
                  <a:pt x="3054" y="2182"/>
                </a:lnTo>
                <a:lnTo>
                  <a:pt x="3068" y="2156"/>
                </a:lnTo>
                <a:lnTo>
                  <a:pt x="3082" y="2132"/>
                </a:lnTo>
                <a:lnTo>
                  <a:pt x="2844" y="2214"/>
                </a:lnTo>
                <a:lnTo>
                  <a:pt x="2833" y="2220"/>
                </a:lnTo>
                <a:lnTo>
                  <a:pt x="2819" y="2227"/>
                </a:lnTo>
                <a:lnTo>
                  <a:pt x="2807" y="2236"/>
                </a:lnTo>
                <a:lnTo>
                  <a:pt x="2797" y="2244"/>
                </a:lnTo>
                <a:lnTo>
                  <a:pt x="2786" y="2253"/>
                </a:lnTo>
                <a:lnTo>
                  <a:pt x="2774" y="2263"/>
                </a:lnTo>
                <a:lnTo>
                  <a:pt x="2764" y="2274"/>
                </a:lnTo>
                <a:lnTo>
                  <a:pt x="2754" y="2283"/>
                </a:lnTo>
                <a:lnTo>
                  <a:pt x="2742" y="2296"/>
                </a:lnTo>
                <a:lnTo>
                  <a:pt x="2731" y="2311"/>
                </a:lnTo>
                <a:lnTo>
                  <a:pt x="2719" y="2324"/>
                </a:lnTo>
                <a:lnTo>
                  <a:pt x="2709" y="2337"/>
                </a:lnTo>
                <a:lnTo>
                  <a:pt x="2699" y="2348"/>
                </a:lnTo>
                <a:lnTo>
                  <a:pt x="2689" y="2360"/>
                </a:lnTo>
                <a:lnTo>
                  <a:pt x="2682" y="2371"/>
                </a:lnTo>
                <a:lnTo>
                  <a:pt x="2674" y="2380"/>
                </a:lnTo>
                <a:lnTo>
                  <a:pt x="2646" y="2416"/>
                </a:lnTo>
                <a:lnTo>
                  <a:pt x="2621" y="2453"/>
                </a:lnTo>
                <a:lnTo>
                  <a:pt x="2591" y="2488"/>
                </a:lnTo>
                <a:lnTo>
                  <a:pt x="2564" y="2526"/>
                </a:lnTo>
                <a:lnTo>
                  <a:pt x="2536" y="2561"/>
                </a:lnTo>
                <a:lnTo>
                  <a:pt x="2509" y="2598"/>
                </a:lnTo>
                <a:lnTo>
                  <a:pt x="2482" y="2634"/>
                </a:lnTo>
                <a:lnTo>
                  <a:pt x="2454" y="2671"/>
                </a:lnTo>
                <a:lnTo>
                  <a:pt x="2425" y="2703"/>
                </a:lnTo>
                <a:lnTo>
                  <a:pt x="2397" y="2729"/>
                </a:lnTo>
                <a:lnTo>
                  <a:pt x="2370" y="2751"/>
                </a:lnTo>
                <a:lnTo>
                  <a:pt x="2342" y="2770"/>
                </a:lnTo>
                <a:lnTo>
                  <a:pt x="2317" y="2785"/>
                </a:lnTo>
                <a:lnTo>
                  <a:pt x="2291" y="2796"/>
                </a:lnTo>
                <a:lnTo>
                  <a:pt x="2268" y="2802"/>
                </a:lnTo>
                <a:lnTo>
                  <a:pt x="2246" y="2804"/>
                </a:lnTo>
                <a:lnTo>
                  <a:pt x="2227" y="2802"/>
                </a:lnTo>
                <a:lnTo>
                  <a:pt x="2209" y="2798"/>
                </a:lnTo>
                <a:lnTo>
                  <a:pt x="2193" y="2792"/>
                </a:lnTo>
                <a:lnTo>
                  <a:pt x="2178" y="2783"/>
                </a:lnTo>
                <a:lnTo>
                  <a:pt x="2162" y="2772"/>
                </a:lnTo>
                <a:lnTo>
                  <a:pt x="2148" y="2757"/>
                </a:lnTo>
                <a:lnTo>
                  <a:pt x="2136" y="2740"/>
                </a:lnTo>
                <a:lnTo>
                  <a:pt x="2127" y="2721"/>
                </a:lnTo>
                <a:lnTo>
                  <a:pt x="2117" y="2701"/>
                </a:lnTo>
                <a:lnTo>
                  <a:pt x="2109" y="2677"/>
                </a:lnTo>
                <a:lnTo>
                  <a:pt x="2101" y="2652"/>
                </a:lnTo>
                <a:lnTo>
                  <a:pt x="2095" y="2628"/>
                </a:lnTo>
                <a:lnTo>
                  <a:pt x="2089" y="2600"/>
                </a:lnTo>
                <a:lnTo>
                  <a:pt x="2085" y="2572"/>
                </a:lnTo>
                <a:lnTo>
                  <a:pt x="2083" y="2542"/>
                </a:lnTo>
                <a:lnTo>
                  <a:pt x="2083" y="2513"/>
                </a:lnTo>
                <a:lnTo>
                  <a:pt x="2083" y="2483"/>
                </a:lnTo>
                <a:lnTo>
                  <a:pt x="2085" y="2455"/>
                </a:lnTo>
                <a:lnTo>
                  <a:pt x="2087" y="2427"/>
                </a:lnTo>
                <a:lnTo>
                  <a:pt x="2091" y="2399"/>
                </a:lnTo>
                <a:lnTo>
                  <a:pt x="2095" y="2371"/>
                </a:lnTo>
                <a:lnTo>
                  <a:pt x="2101" y="2343"/>
                </a:lnTo>
                <a:lnTo>
                  <a:pt x="2107" y="2317"/>
                </a:lnTo>
                <a:lnTo>
                  <a:pt x="2113" y="2291"/>
                </a:lnTo>
                <a:lnTo>
                  <a:pt x="2121" y="2266"/>
                </a:lnTo>
                <a:lnTo>
                  <a:pt x="2130" y="2240"/>
                </a:lnTo>
                <a:lnTo>
                  <a:pt x="2138" y="2216"/>
                </a:lnTo>
                <a:lnTo>
                  <a:pt x="2150" y="2194"/>
                </a:lnTo>
                <a:lnTo>
                  <a:pt x="2160" y="2169"/>
                </a:lnTo>
                <a:lnTo>
                  <a:pt x="2174" y="2149"/>
                </a:lnTo>
                <a:lnTo>
                  <a:pt x="2185" y="2126"/>
                </a:lnTo>
                <a:lnTo>
                  <a:pt x="2199" y="2106"/>
                </a:lnTo>
                <a:lnTo>
                  <a:pt x="2229" y="2110"/>
                </a:lnTo>
                <a:lnTo>
                  <a:pt x="2217" y="2132"/>
                </a:lnTo>
                <a:lnTo>
                  <a:pt x="2205" y="2153"/>
                </a:lnTo>
                <a:lnTo>
                  <a:pt x="2195" y="2175"/>
                </a:lnTo>
                <a:lnTo>
                  <a:pt x="2185" y="2197"/>
                </a:lnTo>
                <a:lnTo>
                  <a:pt x="2176" y="2220"/>
                </a:lnTo>
                <a:lnTo>
                  <a:pt x="2168" y="2240"/>
                </a:lnTo>
                <a:lnTo>
                  <a:pt x="2160" y="2263"/>
                </a:lnTo>
                <a:lnTo>
                  <a:pt x="2154" y="2285"/>
                </a:lnTo>
                <a:lnTo>
                  <a:pt x="2146" y="2307"/>
                </a:lnTo>
                <a:lnTo>
                  <a:pt x="2142" y="2330"/>
                </a:lnTo>
                <a:lnTo>
                  <a:pt x="2136" y="2352"/>
                </a:lnTo>
                <a:lnTo>
                  <a:pt x="2132" y="2374"/>
                </a:lnTo>
                <a:lnTo>
                  <a:pt x="2130" y="2395"/>
                </a:lnTo>
                <a:lnTo>
                  <a:pt x="2129" y="2417"/>
                </a:lnTo>
                <a:lnTo>
                  <a:pt x="2127" y="2440"/>
                </a:lnTo>
                <a:lnTo>
                  <a:pt x="2127" y="2462"/>
                </a:lnTo>
                <a:lnTo>
                  <a:pt x="2127" y="2485"/>
                </a:lnTo>
                <a:lnTo>
                  <a:pt x="2129" y="2505"/>
                </a:lnTo>
                <a:lnTo>
                  <a:pt x="2130" y="2526"/>
                </a:lnTo>
                <a:lnTo>
                  <a:pt x="2134" y="2542"/>
                </a:lnTo>
                <a:lnTo>
                  <a:pt x="2138" y="2559"/>
                </a:lnTo>
                <a:lnTo>
                  <a:pt x="2144" y="2576"/>
                </a:lnTo>
                <a:lnTo>
                  <a:pt x="2150" y="2589"/>
                </a:lnTo>
                <a:lnTo>
                  <a:pt x="2156" y="2602"/>
                </a:lnTo>
                <a:lnTo>
                  <a:pt x="2164" y="2613"/>
                </a:lnTo>
                <a:lnTo>
                  <a:pt x="2176" y="2624"/>
                </a:lnTo>
                <a:lnTo>
                  <a:pt x="2185" y="2632"/>
                </a:lnTo>
                <a:lnTo>
                  <a:pt x="2197" y="2639"/>
                </a:lnTo>
                <a:lnTo>
                  <a:pt x="2211" y="2645"/>
                </a:lnTo>
                <a:lnTo>
                  <a:pt x="2225" y="2649"/>
                </a:lnTo>
                <a:lnTo>
                  <a:pt x="2240" y="2652"/>
                </a:lnTo>
                <a:lnTo>
                  <a:pt x="2256" y="2652"/>
                </a:lnTo>
                <a:lnTo>
                  <a:pt x="2276" y="2649"/>
                </a:lnTo>
                <a:lnTo>
                  <a:pt x="2299" y="2639"/>
                </a:lnTo>
                <a:lnTo>
                  <a:pt x="2325" y="2624"/>
                </a:lnTo>
                <a:lnTo>
                  <a:pt x="2350" y="2604"/>
                </a:lnTo>
                <a:lnTo>
                  <a:pt x="2380" y="2578"/>
                </a:lnTo>
                <a:lnTo>
                  <a:pt x="2411" y="2544"/>
                </a:lnTo>
                <a:lnTo>
                  <a:pt x="2444" y="2507"/>
                </a:lnTo>
                <a:lnTo>
                  <a:pt x="2480" y="2462"/>
                </a:lnTo>
                <a:lnTo>
                  <a:pt x="2495" y="2444"/>
                </a:lnTo>
                <a:lnTo>
                  <a:pt x="2509" y="2423"/>
                </a:lnTo>
                <a:lnTo>
                  <a:pt x="2525" y="2404"/>
                </a:lnTo>
                <a:lnTo>
                  <a:pt x="2540" y="2386"/>
                </a:lnTo>
                <a:lnTo>
                  <a:pt x="2554" y="2365"/>
                </a:lnTo>
                <a:lnTo>
                  <a:pt x="2570" y="2347"/>
                </a:lnTo>
                <a:lnTo>
                  <a:pt x="2584" y="2328"/>
                </a:lnTo>
                <a:lnTo>
                  <a:pt x="2599" y="2307"/>
                </a:lnTo>
                <a:lnTo>
                  <a:pt x="2613" y="2289"/>
                </a:lnTo>
                <a:lnTo>
                  <a:pt x="2629" y="2270"/>
                </a:lnTo>
                <a:lnTo>
                  <a:pt x="2642" y="2250"/>
                </a:lnTo>
                <a:lnTo>
                  <a:pt x="2658" y="2231"/>
                </a:lnTo>
                <a:lnTo>
                  <a:pt x="2672" y="2210"/>
                </a:lnTo>
                <a:lnTo>
                  <a:pt x="2687" y="2192"/>
                </a:lnTo>
                <a:lnTo>
                  <a:pt x="2701" y="2171"/>
                </a:lnTo>
                <a:lnTo>
                  <a:pt x="2717" y="2153"/>
                </a:lnTo>
                <a:lnTo>
                  <a:pt x="2731" y="2139"/>
                </a:lnTo>
                <a:lnTo>
                  <a:pt x="2744" y="2128"/>
                </a:lnTo>
                <a:lnTo>
                  <a:pt x="2758" y="2117"/>
                </a:lnTo>
                <a:lnTo>
                  <a:pt x="2772" y="2106"/>
                </a:lnTo>
                <a:lnTo>
                  <a:pt x="2784" y="2097"/>
                </a:lnTo>
                <a:lnTo>
                  <a:pt x="2797" y="2087"/>
                </a:lnTo>
                <a:lnTo>
                  <a:pt x="2811" y="2080"/>
                </a:lnTo>
                <a:lnTo>
                  <a:pt x="2823" y="2074"/>
                </a:lnTo>
                <a:lnTo>
                  <a:pt x="2827" y="2072"/>
                </a:lnTo>
                <a:lnTo>
                  <a:pt x="2835" y="2069"/>
                </a:lnTo>
                <a:lnTo>
                  <a:pt x="2844" y="2063"/>
                </a:lnTo>
                <a:lnTo>
                  <a:pt x="2858" y="2057"/>
                </a:lnTo>
                <a:lnTo>
                  <a:pt x="2874" y="2052"/>
                </a:lnTo>
                <a:lnTo>
                  <a:pt x="2893" y="2044"/>
                </a:lnTo>
                <a:lnTo>
                  <a:pt x="2915" y="2037"/>
                </a:lnTo>
                <a:lnTo>
                  <a:pt x="2941" y="2029"/>
                </a:lnTo>
                <a:lnTo>
                  <a:pt x="2966" y="2020"/>
                </a:lnTo>
                <a:lnTo>
                  <a:pt x="2992" y="2013"/>
                </a:lnTo>
                <a:lnTo>
                  <a:pt x="3017" y="2003"/>
                </a:lnTo>
                <a:lnTo>
                  <a:pt x="3043" y="1994"/>
                </a:lnTo>
                <a:lnTo>
                  <a:pt x="3068" y="1985"/>
                </a:lnTo>
                <a:lnTo>
                  <a:pt x="3092" y="1975"/>
                </a:lnTo>
                <a:lnTo>
                  <a:pt x="3115" y="1966"/>
                </a:lnTo>
                <a:lnTo>
                  <a:pt x="3139" y="1959"/>
                </a:lnTo>
                <a:lnTo>
                  <a:pt x="3160" y="1949"/>
                </a:lnTo>
                <a:lnTo>
                  <a:pt x="3180" y="1942"/>
                </a:lnTo>
                <a:lnTo>
                  <a:pt x="3195" y="1934"/>
                </a:lnTo>
                <a:lnTo>
                  <a:pt x="3209" y="1929"/>
                </a:lnTo>
                <a:lnTo>
                  <a:pt x="3219" y="1923"/>
                </a:lnTo>
                <a:lnTo>
                  <a:pt x="3227" y="1917"/>
                </a:lnTo>
                <a:lnTo>
                  <a:pt x="3231" y="1914"/>
                </a:lnTo>
                <a:lnTo>
                  <a:pt x="3233" y="1910"/>
                </a:lnTo>
                <a:lnTo>
                  <a:pt x="3150" y="1222"/>
                </a:lnTo>
                <a:lnTo>
                  <a:pt x="3035" y="241"/>
                </a:lnTo>
                <a:lnTo>
                  <a:pt x="2997" y="144"/>
                </a:lnTo>
                <a:lnTo>
                  <a:pt x="2997" y="138"/>
                </a:lnTo>
                <a:lnTo>
                  <a:pt x="2999" y="131"/>
                </a:lnTo>
                <a:lnTo>
                  <a:pt x="3001" y="123"/>
                </a:lnTo>
                <a:lnTo>
                  <a:pt x="3005" y="114"/>
                </a:lnTo>
                <a:lnTo>
                  <a:pt x="3007" y="103"/>
                </a:lnTo>
                <a:lnTo>
                  <a:pt x="3011" y="91"/>
                </a:lnTo>
                <a:lnTo>
                  <a:pt x="3015" y="78"/>
                </a:lnTo>
                <a:lnTo>
                  <a:pt x="3019" y="65"/>
                </a:lnTo>
                <a:lnTo>
                  <a:pt x="3021" y="56"/>
                </a:lnTo>
                <a:lnTo>
                  <a:pt x="3027" y="45"/>
                </a:lnTo>
                <a:lnTo>
                  <a:pt x="3033" y="30"/>
                </a:lnTo>
                <a:lnTo>
                  <a:pt x="3039" y="15"/>
                </a:lnTo>
                <a:lnTo>
                  <a:pt x="3182" y="295"/>
                </a:lnTo>
                <a:lnTo>
                  <a:pt x="3182" y="339"/>
                </a:lnTo>
                <a:lnTo>
                  <a:pt x="3117" y="270"/>
                </a:lnTo>
                <a:lnTo>
                  <a:pt x="3113" y="306"/>
                </a:lnTo>
                <a:lnTo>
                  <a:pt x="3172" y="778"/>
                </a:lnTo>
                <a:lnTo>
                  <a:pt x="3297" y="1820"/>
                </a:lnTo>
                <a:lnTo>
                  <a:pt x="3297" y="1845"/>
                </a:lnTo>
                <a:lnTo>
                  <a:pt x="3296" y="1867"/>
                </a:lnTo>
                <a:lnTo>
                  <a:pt x="3294" y="1888"/>
                </a:lnTo>
                <a:lnTo>
                  <a:pt x="3290" y="1908"/>
                </a:lnTo>
                <a:lnTo>
                  <a:pt x="3286" y="1929"/>
                </a:lnTo>
                <a:lnTo>
                  <a:pt x="3282" y="1947"/>
                </a:lnTo>
                <a:lnTo>
                  <a:pt x="3278" y="1966"/>
                </a:lnTo>
                <a:lnTo>
                  <a:pt x="3272" y="1983"/>
                </a:lnTo>
                <a:lnTo>
                  <a:pt x="3264" y="1990"/>
                </a:lnTo>
                <a:lnTo>
                  <a:pt x="3252" y="2001"/>
                </a:lnTo>
                <a:lnTo>
                  <a:pt x="3239" y="2016"/>
                </a:lnTo>
                <a:lnTo>
                  <a:pt x="3221" y="2033"/>
                </a:lnTo>
                <a:lnTo>
                  <a:pt x="3215" y="2039"/>
                </a:lnTo>
                <a:lnTo>
                  <a:pt x="3209" y="2046"/>
                </a:lnTo>
                <a:lnTo>
                  <a:pt x="3199" y="2056"/>
                </a:lnTo>
                <a:lnTo>
                  <a:pt x="3190" y="2065"/>
                </a:lnTo>
                <a:lnTo>
                  <a:pt x="3178" y="2074"/>
                </a:lnTo>
                <a:lnTo>
                  <a:pt x="3166" y="2084"/>
                </a:lnTo>
                <a:lnTo>
                  <a:pt x="3154" y="2091"/>
                </a:lnTo>
                <a:lnTo>
                  <a:pt x="3146" y="2095"/>
                </a:lnTo>
                <a:lnTo>
                  <a:pt x="3139" y="2111"/>
                </a:lnTo>
                <a:lnTo>
                  <a:pt x="3129" y="2130"/>
                </a:lnTo>
                <a:lnTo>
                  <a:pt x="3121" y="2151"/>
                </a:lnTo>
                <a:lnTo>
                  <a:pt x="3111" y="2173"/>
                </a:lnTo>
                <a:lnTo>
                  <a:pt x="3103" y="2199"/>
                </a:lnTo>
                <a:lnTo>
                  <a:pt x="3093" y="2225"/>
                </a:lnTo>
                <a:lnTo>
                  <a:pt x="3084" y="2253"/>
                </a:lnTo>
                <a:lnTo>
                  <a:pt x="3074" y="2283"/>
                </a:lnTo>
                <a:lnTo>
                  <a:pt x="3062" y="2320"/>
                </a:lnTo>
                <a:lnTo>
                  <a:pt x="3050" y="2356"/>
                </a:lnTo>
                <a:lnTo>
                  <a:pt x="3041" y="2389"/>
                </a:lnTo>
                <a:lnTo>
                  <a:pt x="3033" y="2421"/>
                </a:lnTo>
                <a:lnTo>
                  <a:pt x="3027" y="2451"/>
                </a:lnTo>
                <a:lnTo>
                  <a:pt x="3023" y="2477"/>
                </a:lnTo>
                <a:lnTo>
                  <a:pt x="3019" y="2501"/>
                </a:lnTo>
                <a:lnTo>
                  <a:pt x="3019" y="2524"/>
                </a:lnTo>
                <a:lnTo>
                  <a:pt x="3019" y="2533"/>
                </a:lnTo>
                <a:lnTo>
                  <a:pt x="3021" y="2542"/>
                </a:lnTo>
                <a:lnTo>
                  <a:pt x="3025" y="2554"/>
                </a:lnTo>
                <a:lnTo>
                  <a:pt x="3031" y="2565"/>
                </a:lnTo>
                <a:lnTo>
                  <a:pt x="3037" y="2578"/>
                </a:lnTo>
                <a:lnTo>
                  <a:pt x="3043" y="2589"/>
                </a:lnTo>
                <a:lnTo>
                  <a:pt x="3050" y="2602"/>
                </a:lnTo>
                <a:lnTo>
                  <a:pt x="3060" y="2615"/>
                </a:lnTo>
                <a:lnTo>
                  <a:pt x="3070" y="2628"/>
                </a:lnTo>
                <a:lnTo>
                  <a:pt x="3080" y="2639"/>
                </a:lnTo>
                <a:lnTo>
                  <a:pt x="3092" y="2651"/>
                </a:lnTo>
                <a:lnTo>
                  <a:pt x="3101" y="2658"/>
                </a:lnTo>
                <a:lnTo>
                  <a:pt x="3113" y="2664"/>
                </a:lnTo>
                <a:lnTo>
                  <a:pt x="3125" y="2669"/>
                </a:lnTo>
                <a:lnTo>
                  <a:pt x="3135" y="2671"/>
                </a:lnTo>
                <a:lnTo>
                  <a:pt x="3146" y="2673"/>
                </a:lnTo>
                <a:lnTo>
                  <a:pt x="3154" y="2673"/>
                </a:lnTo>
                <a:lnTo>
                  <a:pt x="3166" y="2669"/>
                </a:lnTo>
                <a:lnTo>
                  <a:pt x="3176" y="2665"/>
                </a:lnTo>
                <a:lnTo>
                  <a:pt x="3188" y="2662"/>
                </a:lnTo>
                <a:lnTo>
                  <a:pt x="3201" y="2654"/>
                </a:lnTo>
                <a:lnTo>
                  <a:pt x="3215" y="2647"/>
                </a:lnTo>
                <a:lnTo>
                  <a:pt x="3231" y="2639"/>
                </a:lnTo>
                <a:lnTo>
                  <a:pt x="3246" y="2630"/>
                </a:lnTo>
                <a:lnTo>
                  <a:pt x="3282" y="2606"/>
                </a:lnTo>
                <a:lnTo>
                  <a:pt x="3319" y="2582"/>
                </a:lnTo>
                <a:lnTo>
                  <a:pt x="3354" y="2557"/>
                </a:lnTo>
                <a:lnTo>
                  <a:pt x="3392" y="2533"/>
                </a:lnTo>
                <a:lnTo>
                  <a:pt x="3429" y="2509"/>
                </a:lnTo>
                <a:lnTo>
                  <a:pt x="3464" y="2483"/>
                </a:lnTo>
                <a:lnTo>
                  <a:pt x="3501" y="2458"/>
                </a:lnTo>
                <a:lnTo>
                  <a:pt x="3539" y="2434"/>
                </a:lnTo>
                <a:lnTo>
                  <a:pt x="3547" y="2429"/>
                </a:lnTo>
                <a:lnTo>
                  <a:pt x="3556" y="2423"/>
                </a:lnTo>
                <a:lnTo>
                  <a:pt x="3566" y="2417"/>
                </a:lnTo>
                <a:lnTo>
                  <a:pt x="3576" y="2410"/>
                </a:lnTo>
                <a:lnTo>
                  <a:pt x="3588" y="2402"/>
                </a:lnTo>
                <a:lnTo>
                  <a:pt x="3600" y="2395"/>
                </a:lnTo>
                <a:lnTo>
                  <a:pt x="3611" y="2388"/>
                </a:lnTo>
                <a:lnTo>
                  <a:pt x="3625" y="2380"/>
                </a:lnTo>
                <a:lnTo>
                  <a:pt x="3621" y="2192"/>
                </a:lnTo>
                <a:lnTo>
                  <a:pt x="3560" y="1630"/>
                </a:lnTo>
                <a:lnTo>
                  <a:pt x="3545" y="1634"/>
                </a:lnTo>
                <a:lnTo>
                  <a:pt x="3529" y="1634"/>
                </a:lnTo>
                <a:lnTo>
                  <a:pt x="3511" y="1630"/>
                </a:lnTo>
                <a:lnTo>
                  <a:pt x="3496" y="1625"/>
                </a:lnTo>
                <a:lnTo>
                  <a:pt x="3480" y="1615"/>
                </a:lnTo>
                <a:lnTo>
                  <a:pt x="3466" y="1602"/>
                </a:lnTo>
                <a:lnTo>
                  <a:pt x="3450" y="1585"/>
                </a:lnTo>
                <a:lnTo>
                  <a:pt x="3437" y="1565"/>
                </a:lnTo>
                <a:lnTo>
                  <a:pt x="3431" y="1554"/>
                </a:lnTo>
                <a:lnTo>
                  <a:pt x="3427" y="1543"/>
                </a:lnTo>
                <a:lnTo>
                  <a:pt x="3423" y="1531"/>
                </a:lnTo>
                <a:lnTo>
                  <a:pt x="3419" y="1518"/>
                </a:lnTo>
                <a:lnTo>
                  <a:pt x="3415" y="1507"/>
                </a:lnTo>
                <a:lnTo>
                  <a:pt x="3411" y="1494"/>
                </a:lnTo>
                <a:lnTo>
                  <a:pt x="3407" y="1479"/>
                </a:lnTo>
                <a:lnTo>
                  <a:pt x="3405" y="1466"/>
                </a:lnTo>
                <a:lnTo>
                  <a:pt x="3403" y="1451"/>
                </a:lnTo>
                <a:lnTo>
                  <a:pt x="3399" y="1434"/>
                </a:lnTo>
                <a:lnTo>
                  <a:pt x="3398" y="1419"/>
                </a:lnTo>
                <a:lnTo>
                  <a:pt x="3398" y="1403"/>
                </a:lnTo>
                <a:lnTo>
                  <a:pt x="3396" y="1386"/>
                </a:lnTo>
                <a:lnTo>
                  <a:pt x="3394" y="1371"/>
                </a:lnTo>
                <a:lnTo>
                  <a:pt x="3394" y="1354"/>
                </a:lnTo>
                <a:lnTo>
                  <a:pt x="3394" y="1339"/>
                </a:lnTo>
                <a:lnTo>
                  <a:pt x="3401" y="1134"/>
                </a:lnTo>
                <a:lnTo>
                  <a:pt x="3407" y="1134"/>
                </a:lnTo>
                <a:lnTo>
                  <a:pt x="3411" y="1134"/>
                </a:lnTo>
                <a:lnTo>
                  <a:pt x="3415" y="1134"/>
                </a:lnTo>
                <a:lnTo>
                  <a:pt x="3419" y="1134"/>
                </a:lnTo>
                <a:lnTo>
                  <a:pt x="3419" y="1162"/>
                </a:lnTo>
                <a:lnTo>
                  <a:pt x="3419" y="1186"/>
                </a:lnTo>
                <a:lnTo>
                  <a:pt x="3421" y="1211"/>
                </a:lnTo>
                <a:lnTo>
                  <a:pt x="3421" y="1233"/>
                </a:lnTo>
                <a:lnTo>
                  <a:pt x="3423" y="1253"/>
                </a:lnTo>
                <a:lnTo>
                  <a:pt x="3425" y="1272"/>
                </a:lnTo>
                <a:lnTo>
                  <a:pt x="3425" y="1289"/>
                </a:lnTo>
                <a:lnTo>
                  <a:pt x="3427" y="1304"/>
                </a:lnTo>
                <a:lnTo>
                  <a:pt x="3433" y="1345"/>
                </a:lnTo>
                <a:lnTo>
                  <a:pt x="3443" y="1382"/>
                </a:lnTo>
                <a:lnTo>
                  <a:pt x="3452" y="1414"/>
                </a:lnTo>
                <a:lnTo>
                  <a:pt x="3466" y="1440"/>
                </a:lnTo>
                <a:lnTo>
                  <a:pt x="3480" y="1462"/>
                </a:lnTo>
                <a:lnTo>
                  <a:pt x="3498" y="1479"/>
                </a:lnTo>
                <a:lnTo>
                  <a:pt x="3515" y="1492"/>
                </a:lnTo>
                <a:lnTo>
                  <a:pt x="3535" y="1500"/>
                </a:lnTo>
                <a:lnTo>
                  <a:pt x="3488" y="996"/>
                </a:lnTo>
                <a:lnTo>
                  <a:pt x="3394" y="257"/>
                </a:lnTo>
                <a:lnTo>
                  <a:pt x="3394" y="244"/>
                </a:lnTo>
                <a:lnTo>
                  <a:pt x="3392" y="233"/>
                </a:lnTo>
                <a:lnTo>
                  <a:pt x="3390" y="222"/>
                </a:lnTo>
                <a:lnTo>
                  <a:pt x="3388" y="213"/>
                </a:lnTo>
                <a:lnTo>
                  <a:pt x="3384" y="203"/>
                </a:lnTo>
                <a:lnTo>
                  <a:pt x="3380" y="192"/>
                </a:lnTo>
                <a:lnTo>
                  <a:pt x="3374" y="183"/>
                </a:lnTo>
                <a:lnTo>
                  <a:pt x="3368" y="175"/>
                </a:lnTo>
                <a:lnTo>
                  <a:pt x="3419" y="24"/>
                </a:lnTo>
                <a:lnTo>
                  <a:pt x="3545" y="306"/>
                </a:lnTo>
                <a:lnTo>
                  <a:pt x="3545" y="360"/>
                </a:lnTo>
                <a:lnTo>
                  <a:pt x="3488" y="302"/>
                </a:lnTo>
                <a:lnTo>
                  <a:pt x="3474" y="328"/>
                </a:lnTo>
                <a:lnTo>
                  <a:pt x="3535" y="839"/>
                </a:lnTo>
                <a:lnTo>
                  <a:pt x="3600" y="1455"/>
                </a:lnTo>
                <a:lnTo>
                  <a:pt x="3603" y="1446"/>
                </a:lnTo>
                <a:lnTo>
                  <a:pt x="3605" y="1436"/>
                </a:lnTo>
                <a:lnTo>
                  <a:pt x="3609" y="1425"/>
                </a:lnTo>
                <a:lnTo>
                  <a:pt x="3615" y="1412"/>
                </a:lnTo>
                <a:lnTo>
                  <a:pt x="3619" y="1399"/>
                </a:lnTo>
                <a:lnTo>
                  <a:pt x="3623" y="1382"/>
                </a:lnTo>
                <a:lnTo>
                  <a:pt x="3625" y="1365"/>
                </a:lnTo>
                <a:lnTo>
                  <a:pt x="3629" y="1349"/>
                </a:lnTo>
                <a:lnTo>
                  <a:pt x="3633" y="1330"/>
                </a:lnTo>
                <a:lnTo>
                  <a:pt x="3637" y="1311"/>
                </a:lnTo>
                <a:lnTo>
                  <a:pt x="3641" y="1291"/>
                </a:lnTo>
                <a:lnTo>
                  <a:pt x="3647" y="1270"/>
                </a:lnTo>
                <a:lnTo>
                  <a:pt x="3651" y="1250"/>
                </a:lnTo>
                <a:lnTo>
                  <a:pt x="3656" y="1229"/>
                </a:lnTo>
                <a:lnTo>
                  <a:pt x="3662" y="1209"/>
                </a:lnTo>
                <a:lnTo>
                  <a:pt x="3668" y="1188"/>
                </a:lnTo>
                <a:lnTo>
                  <a:pt x="3674" y="1168"/>
                </a:lnTo>
                <a:lnTo>
                  <a:pt x="3680" y="1147"/>
                </a:lnTo>
                <a:lnTo>
                  <a:pt x="3688" y="1127"/>
                </a:lnTo>
                <a:lnTo>
                  <a:pt x="3698" y="1108"/>
                </a:lnTo>
                <a:lnTo>
                  <a:pt x="3705" y="1089"/>
                </a:lnTo>
                <a:lnTo>
                  <a:pt x="3715" y="1071"/>
                </a:lnTo>
                <a:lnTo>
                  <a:pt x="3725" y="1054"/>
                </a:lnTo>
                <a:lnTo>
                  <a:pt x="3737" y="1037"/>
                </a:lnTo>
                <a:lnTo>
                  <a:pt x="3749" y="1020"/>
                </a:lnTo>
                <a:lnTo>
                  <a:pt x="3760" y="1005"/>
                </a:lnTo>
                <a:lnTo>
                  <a:pt x="3774" y="992"/>
                </a:lnTo>
                <a:lnTo>
                  <a:pt x="3788" y="979"/>
                </a:lnTo>
                <a:lnTo>
                  <a:pt x="3804" y="966"/>
                </a:lnTo>
                <a:lnTo>
                  <a:pt x="3819" y="957"/>
                </a:lnTo>
                <a:lnTo>
                  <a:pt x="3837" y="946"/>
                </a:lnTo>
                <a:lnTo>
                  <a:pt x="3855" y="938"/>
                </a:lnTo>
                <a:lnTo>
                  <a:pt x="3841" y="1065"/>
                </a:lnTo>
                <a:lnTo>
                  <a:pt x="3839" y="1084"/>
                </a:lnTo>
                <a:lnTo>
                  <a:pt x="3837" y="1100"/>
                </a:lnTo>
                <a:lnTo>
                  <a:pt x="3835" y="1115"/>
                </a:lnTo>
                <a:lnTo>
                  <a:pt x="3833" y="1130"/>
                </a:lnTo>
                <a:lnTo>
                  <a:pt x="3831" y="1143"/>
                </a:lnTo>
                <a:lnTo>
                  <a:pt x="3831" y="1156"/>
                </a:lnTo>
                <a:lnTo>
                  <a:pt x="3829" y="1166"/>
                </a:lnTo>
                <a:lnTo>
                  <a:pt x="3829" y="1175"/>
                </a:lnTo>
                <a:lnTo>
                  <a:pt x="3827" y="1209"/>
                </a:lnTo>
                <a:lnTo>
                  <a:pt x="3825" y="1239"/>
                </a:lnTo>
                <a:lnTo>
                  <a:pt x="3821" y="1265"/>
                </a:lnTo>
                <a:lnTo>
                  <a:pt x="3819" y="1287"/>
                </a:lnTo>
                <a:lnTo>
                  <a:pt x="3817" y="1304"/>
                </a:lnTo>
                <a:lnTo>
                  <a:pt x="3817" y="1317"/>
                </a:lnTo>
                <a:lnTo>
                  <a:pt x="3815" y="1326"/>
                </a:lnTo>
                <a:lnTo>
                  <a:pt x="3815" y="1332"/>
                </a:lnTo>
                <a:lnTo>
                  <a:pt x="3815" y="1347"/>
                </a:lnTo>
                <a:lnTo>
                  <a:pt x="3817" y="1364"/>
                </a:lnTo>
                <a:lnTo>
                  <a:pt x="3821" y="1378"/>
                </a:lnTo>
                <a:lnTo>
                  <a:pt x="3825" y="1395"/>
                </a:lnTo>
                <a:lnTo>
                  <a:pt x="3831" y="1410"/>
                </a:lnTo>
                <a:lnTo>
                  <a:pt x="3837" y="1425"/>
                </a:lnTo>
                <a:lnTo>
                  <a:pt x="3845" y="1440"/>
                </a:lnTo>
                <a:lnTo>
                  <a:pt x="3855" y="1455"/>
                </a:lnTo>
                <a:lnTo>
                  <a:pt x="3866" y="1468"/>
                </a:lnTo>
                <a:lnTo>
                  <a:pt x="3878" y="1479"/>
                </a:lnTo>
                <a:lnTo>
                  <a:pt x="3890" y="1490"/>
                </a:lnTo>
                <a:lnTo>
                  <a:pt x="3904" y="1498"/>
                </a:lnTo>
                <a:lnTo>
                  <a:pt x="3917" y="1503"/>
                </a:lnTo>
                <a:lnTo>
                  <a:pt x="3931" y="1509"/>
                </a:lnTo>
                <a:lnTo>
                  <a:pt x="3947" y="1511"/>
                </a:lnTo>
                <a:lnTo>
                  <a:pt x="3962" y="1513"/>
                </a:lnTo>
                <a:lnTo>
                  <a:pt x="3976" y="1513"/>
                </a:lnTo>
                <a:lnTo>
                  <a:pt x="3990" y="1511"/>
                </a:lnTo>
                <a:lnTo>
                  <a:pt x="4004" y="1507"/>
                </a:lnTo>
                <a:lnTo>
                  <a:pt x="4015" y="1503"/>
                </a:lnTo>
                <a:lnTo>
                  <a:pt x="4027" y="1500"/>
                </a:lnTo>
                <a:lnTo>
                  <a:pt x="4039" y="1492"/>
                </a:lnTo>
                <a:lnTo>
                  <a:pt x="4051" y="1487"/>
                </a:lnTo>
                <a:lnTo>
                  <a:pt x="4060" y="1479"/>
                </a:lnTo>
                <a:lnTo>
                  <a:pt x="4080" y="1460"/>
                </a:lnTo>
                <a:lnTo>
                  <a:pt x="4098" y="1440"/>
                </a:lnTo>
                <a:lnTo>
                  <a:pt x="4113" y="1419"/>
                </a:lnTo>
                <a:lnTo>
                  <a:pt x="4125" y="1397"/>
                </a:lnTo>
                <a:lnTo>
                  <a:pt x="4135" y="1375"/>
                </a:lnTo>
                <a:lnTo>
                  <a:pt x="4141" y="1352"/>
                </a:lnTo>
                <a:lnTo>
                  <a:pt x="4145" y="1328"/>
                </a:lnTo>
                <a:lnTo>
                  <a:pt x="4147" y="1304"/>
                </a:lnTo>
                <a:lnTo>
                  <a:pt x="4082" y="979"/>
                </a:lnTo>
                <a:lnTo>
                  <a:pt x="4117" y="852"/>
                </a:lnTo>
                <a:lnTo>
                  <a:pt x="4125" y="860"/>
                </a:lnTo>
                <a:lnTo>
                  <a:pt x="4133" y="869"/>
                </a:lnTo>
                <a:lnTo>
                  <a:pt x="4141" y="879"/>
                </a:lnTo>
                <a:lnTo>
                  <a:pt x="4147" y="890"/>
                </a:lnTo>
                <a:lnTo>
                  <a:pt x="4155" y="903"/>
                </a:lnTo>
                <a:lnTo>
                  <a:pt x="4160" y="918"/>
                </a:lnTo>
                <a:lnTo>
                  <a:pt x="4166" y="933"/>
                </a:lnTo>
                <a:lnTo>
                  <a:pt x="4172" y="949"/>
                </a:lnTo>
                <a:lnTo>
                  <a:pt x="4174" y="955"/>
                </a:lnTo>
                <a:lnTo>
                  <a:pt x="4174" y="961"/>
                </a:lnTo>
                <a:lnTo>
                  <a:pt x="4176" y="968"/>
                </a:lnTo>
                <a:lnTo>
                  <a:pt x="4178" y="974"/>
                </a:lnTo>
                <a:lnTo>
                  <a:pt x="4182" y="983"/>
                </a:lnTo>
                <a:lnTo>
                  <a:pt x="4184" y="990"/>
                </a:lnTo>
                <a:lnTo>
                  <a:pt x="4188" y="1002"/>
                </a:lnTo>
                <a:lnTo>
                  <a:pt x="4190" y="1011"/>
                </a:lnTo>
                <a:lnTo>
                  <a:pt x="4194" y="1035"/>
                </a:lnTo>
                <a:lnTo>
                  <a:pt x="4196" y="1058"/>
                </a:lnTo>
                <a:lnTo>
                  <a:pt x="4200" y="1082"/>
                </a:lnTo>
                <a:lnTo>
                  <a:pt x="4204" y="1102"/>
                </a:lnTo>
                <a:lnTo>
                  <a:pt x="4206" y="1125"/>
                </a:lnTo>
                <a:lnTo>
                  <a:pt x="4210" y="1145"/>
                </a:lnTo>
                <a:lnTo>
                  <a:pt x="4211" y="1166"/>
                </a:lnTo>
                <a:lnTo>
                  <a:pt x="4215" y="1184"/>
                </a:lnTo>
                <a:lnTo>
                  <a:pt x="4217" y="1203"/>
                </a:lnTo>
                <a:lnTo>
                  <a:pt x="4221" y="1220"/>
                </a:lnTo>
                <a:lnTo>
                  <a:pt x="4225" y="1239"/>
                </a:lnTo>
                <a:lnTo>
                  <a:pt x="4229" y="1255"/>
                </a:lnTo>
                <a:lnTo>
                  <a:pt x="4233" y="1272"/>
                </a:lnTo>
                <a:lnTo>
                  <a:pt x="4237" y="1289"/>
                </a:lnTo>
                <a:lnTo>
                  <a:pt x="4241" y="1304"/>
                </a:lnTo>
                <a:lnTo>
                  <a:pt x="4247" y="1319"/>
                </a:lnTo>
                <a:lnTo>
                  <a:pt x="4259" y="1354"/>
                </a:lnTo>
                <a:lnTo>
                  <a:pt x="4274" y="1384"/>
                </a:lnTo>
                <a:lnTo>
                  <a:pt x="4292" y="1410"/>
                </a:lnTo>
                <a:lnTo>
                  <a:pt x="4313" y="1431"/>
                </a:lnTo>
                <a:lnTo>
                  <a:pt x="4337" y="1447"/>
                </a:lnTo>
                <a:lnTo>
                  <a:pt x="4363" y="1459"/>
                </a:lnTo>
                <a:lnTo>
                  <a:pt x="4390" y="1466"/>
                </a:lnTo>
                <a:lnTo>
                  <a:pt x="4419" y="1468"/>
                </a:lnTo>
                <a:lnTo>
                  <a:pt x="4433" y="1468"/>
                </a:lnTo>
                <a:lnTo>
                  <a:pt x="4447" y="1466"/>
                </a:lnTo>
                <a:lnTo>
                  <a:pt x="4463" y="1464"/>
                </a:lnTo>
                <a:lnTo>
                  <a:pt x="4474" y="1462"/>
                </a:lnTo>
                <a:lnTo>
                  <a:pt x="4488" y="1457"/>
                </a:lnTo>
                <a:lnTo>
                  <a:pt x="4500" y="1447"/>
                </a:lnTo>
                <a:lnTo>
                  <a:pt x="4512" y="1436"/>
                </a:lnTo>
                <a:lnTo>
                  <a:pt x="4521" y="1421"/>
                </a:lnTo>
                <a:lnTo>
                  <a:pt x="4402" y="1052"/>
                </a:lnTo>
                <a:lnTo>
                  <a:pt x="4363" y="951"/>
                </a:lnTo>
                <a:lnTo>
                  <a:pt x="4402" y="819"/>
                </a:lnTo>
                <a:lnTo>
                  <a:pt x="4523" y="1020"/>
                </a:lnTo>
                <a:lnTo>
                  <a:pt x="4523" y="1052"/>
                </a:lnTo>
                <a:lnTo>
                  <a:pt x="4474" y="1020"/>
                </a:lnTo>
                <a:lnTo>
                  <a:pt x="4474" y="1041"/>
                </a:lnTo>
                <a:lnTo>
                  <a:pt x="4484" y="1059"/>
                </a:lnTo>
                <a:lnTo>
                  <a:pt x="4494" y="1078"/>
                </a:lnTo>
                <a:lnTo>
                  <a:pt x="4502" y="1099"/>
                </a:lnTo>
                <a:lnTo>
                  <a:pt x="4512" y="1119"/>
                </a:lnTo>
                <a:lnTo>
                  <a:pt x="4519" y="1142"/>
                </a:lnTo>
                <a:lnTo>
                  <a:pt x="4529" y="1164"/>
                </a:lnTo>
                <a:lnTo>
                  <a:pt x="4537" y="1186"/>
                </a:lnTo>
                <a:lnTo>
                  <a:pt x="4545" y="1209"/>
                </a:lnTo>
                <a:lnTo>
                  <a:pt x="4553" y="1231"/>
                </a:lnTo>
                <a:lnTo>
                  <a:pt x="4561" y="1253"/>
                </a:lnTo>
                <a:lnTo>
                  <a:pt x="4566" y="1276"/>
                </a:lnTo>
                <a:lnTo>
                  <a:pt x="4570" y="1298"/>
                </a:lnTo>
                <a:lnTo>
                  <a:pt x="4574" y="1319"/>
                </a:lnTo>
                <a:lnTo>
                  <a:pt x="4576" y="1339"/>
                </a:lnTo>
                <a:lnTo>
                  <a:pt x="4578" y="1360"/>
                </a:lnTo>
                <a:lnTo>
                  <a:pt x="4578" y="1380"/>
                </a:lnTo>
                <a:lnTo>
                  <a:pt x="4578" y="1403"/>
                </a:lnTo>
                <a:lnTo>
                  <a:pt x="4576" y="1425"/>
                </a:lnTo>
                <a:lnTo>
                  <a:pt x="4572" y="1447"/>
                </a:lnTo>
                <a:lnTo>
                  <a:pt x="4568" y="1470"/>
                </a:lnTo>
                <a:lnTo>
                  <a:pt x="4565" y="1490"/>
                </a:lnTo>
                <a:lnTo>
                  <a:pt x="4557" y="1511"/>
                </a:lnTo>
                <a:lnTo>
                  <a:pt x="4551" y="1530"/>
                </a:lnTo>
                <a:lnTo>
                  <a:pt x="4543" y="1548"/>
                </a:lnTo>
                <a:lnTo>
                  <a:pt x="4531" y="1571"/>
                </a:lnTo>
                <a:lnTo>
                  <a:pt x="4517" y="1589"/>
                </a:lnTo>
                <a:lnTo>
                  <a:pt x="4502" y="1604"/>
                </a:lnTo>
                <a:lnTo>
                  <a:pt x="4484" y="1617"/>
                </a:lnTo>
                <a:lnTo>
                  <a:pt x="4466" y="1627"/>
                </a:lnTo>
                <a:lnTo>
                  <a:pt x="4447" y="1634"/>
                </a:lnTo>
                <a:lnTo>
                  <a:pt x="4427" y="1638"/>
                </a:lnTo>
                <a:lnTo>
                  <a:pt x="4406" y="1640"/>
                </a:lnTo>
                <a:lnTo>
                  <a:pt x="4378" y="1638"/>
                </a:lnTo>
                <a:lnTo>
                  <a:pt x="4351" y="1632"/>
                </a:lnTo>
                <a:lnTo>
                  <a:pt x="4327" y="1625"/>
                </a:lnTo>
                <a:lnTo>
                  <a:pt x="4304" y="1612"/>
                </a:lnTo>
                <a:lnTo>
                  <a:pt x="4280" y="1597"/>
                </a:lnTo>
                <a:lnTo>
                  <a:pt x="4261" y="1578"/>
                </a:lnTo>
                <a:lnTo>
                  <a:pt x="4243" y="1556"/>
                </a:lnTo>
                <a:lnTo>
                  <a:pt x="4225" y="1531"/>
                </a:lnTo>
                <a:lnTo>
                  <a:pt x="4219" y="1515"/>
                </a:lnTo>
                <a:lnTo>
                  <a:pt x="4211" y="1498"/>
                </a:lnTo>
                <a:lnTo>
                  <a:pt x="4204" y="1479"/>
                </a:lnTo>
                <a:lnTo>
                  <a:pt x="4198" y="1462"/>
                </a:lnTo>
                <a:lnTo>
                  <a:pt x="4190" y="1446"/>
                </a:lnTo>
                <a:lnTo>
                  <a:pt x="4184" y="1429"/>
                </a:lnTo>
                <a:lnTo>
                  <a:pt x="4178" y="1412"/>
                </a:lnTo>
                <a:lnTo>
                  <a:pt x="4172" y="1397"/>
                </a:lnTo>
                <a:lnTo>
                  <a:pt x="4170" y="1410"/>
                </a:lnTo>
                <a:lnTo>
                  <a:pt x="4168" y="1423"/>
                </a:lnTo>
                <a:lnTo>
                  <a:pt x="4166" y="1434"/>
                </a:lnTo>
                <a:lnTo>
                  <a:pt x="4164" y="1447"/>
                </a:lnTo>
                <a:lnTo>
                  <a:pt x="4162" y="1459"/>
                </a:lnTo>
                <a:lnTo>
                  <a:pt x="4160" y="1472"/>
                </a:lnTo>
                <a:lnTo>
                  <a:pt x="4159" y="1483"/>
                </a:lnTo>
                <a:lnTo>
                  <a:pt x="4157" y="1492"/>
                </a:lnTo>
                <a:lnTo>
                  <a:pt x="4153" y="1509"/>
                </a:lnTo>
                <a:lnTo>
                  <a:pt x="4147" y="1526"/>
                </a:lnTo>
                <a:lnTo>
                  <a:pt x="4141" y="1541"/>
                </a:lnTo>
                <a:lnTo>
                  <a:pt x="4133" y="1556"/>
                </a:lnTo>
                <a:lnTo>
                  <a:pt x="4125" y="1571"/>
                </a:lnTo>
                <a:lnTo>
                  <a:pt x="4115" y="1585"/>
                </a:lnTo>
                <a:lnTo>
                  <a:pt x="4106" y="1600"/>
                </a:lnTo>
                <a:lnTo>
                  <a:pt x="4096" y="1613"/>
                </a:lnTo>
                <a:lnTo>
                  <a:pt x="4080" y="1628"/>
                </a:lnTo>
                <a:lnTo>
                  <a:pt x="4062" y="1641"/>
                </a:lnTo>
                <a:lnTo>
                  <a:pt x="4045" y="1653"/>
                </a:lnTo>
                <a:lnTo>
                  <a:pt x="4025" y="1664"/>
                </a:lnTo>
                <a:lnTo>
                  <a:pt x="4004" y="1671"/>
                </a:lnTo>
                <a:lnTo>
                  <a:pt x="3982" y="1677"/>
                </a:lnTo>
                <a:lnTo>
                  <a:pt x="3958" y="1679"/>
                </a:lnTo>
                <a:lnTo>
                  <a:pt x="3935" y="1681"/>
                </a:lnTo>
                <a:lnTo>
                  <a:pt x="3909" y="1679"/>
                </a:lnTo>
                <a:lnTo>
                  <a:pt x="3888" y="1675"/>
                </a:lnTo>
                <a:lnTo>
                  <a:pt x="3866" y="1666"/>
                </a:lnTo>
                <a:lnTo>
                  <a:pt x="3847" y="1654"/>
                </a:lnTo>
                <a:lnTo>
                  <a:pt x="3829" y="1641"/>
                </a:lnTo>
                <a:lnTo>
                  <a:pt x="3813" y="1623"/>
                </a:lnTo>
                <a:lnTo>
                  <a:pt x="3800" y="1602"/>
                </a:lnTo>
                <a:lnTo>
                  <a:pt x="3790" y="1578"/>
                </a:lnTo>
                <a:lnTo>
                  <a:pt x="3780" y="1552"/>
                </a:lnTo>
                <a:lnTo>
                  <a:pt x="3770" y="1524"/>
                </a:lnTo>
                <a:lnTo>
                  <a:pt x="3762" y="1496"/>
                </a:lnTo>
                <a:lnTo>
                  <a:pt x="3756" y="1468"/>
                </a:lnTo>
                <a:lnTo>
                  <a:pt x="3753" y="1438"/>
                </a:lnTo>
                <a:lnTo>
                  <a:pt x="3749" y="1410"/>
                </a:lnTo>
                <a:lnTo>
                  <a:pt x="3747" y="1378"/>
                </a:lnTo>
                <a:lnTo>
                  <a:pt x="3747" y="1349"/>
                </a:lnTo>
                <a:lnTo>
                  <a:pt x="3749" y="1336"/>
                </a:lnTo>
                <a:lnTo>
                  <a:pt x="3751" y="1322"/>
                </a:lnTo>
                <a:lnTo>
                  <a:pt x="3753" y="1309"/>
                </a:lnTo>
                <a:lnTo>
                  <a:pt x="3754" y="1296"/>
                </a:lnTo>
                <a:lnTo>
                  <a:pt x="3756" y="1283"/>
                </a:lnTo>
                <a:lnTo>
                  <a:pt x="3758" y="1268"/>
                </a:lnTo>
                <a:lnTo>
                  <a:pt x="3758" y="1255"/>
                </a:lnTo>
                <a:lnTo>
                  <a:pt x="3760" y="1242"/>
                </a:lnTo>
                <a:lnTo>
                  <a:pt x="3762" y="1229"/>
                </a:lnTo>
                <a:lnTo>
                  <a:pt x="3762" y="1218"/>
                </a:lnTo>
                <a:lnTo>
                  <a:pt x="3764" y="1207"/>
                </a:lnTo>
                <a:lnTo>
                  <a:pt x="3766" y="1197"/>
                </a:lnTo>
                <a:lnTo>
                  <a:pt x="3766" y="1190"/>
                </a:lnTo>
                <a:lnTo>
                  <a:pt x="3768" y="1183"/>
                </a:lnTo>
                <a:lnTo>
                  <a:pt x="3768" y="1179"/>
                </a:lnTo>
                <a:lnTo>
                  <a:pt x="3768" y="1175"/>
                </a:lnTo>
                <a:lnTo>
                  <a:pt x="3768" y="1164"/>
                </a:lnTo>
                <a:lnTo>
                  <a:pt x="3766" y="1155"/>
                </a:lnTo>
                <a:lnTo>
                  <a:pt x="3764" y="1147"/>
                </a:lnTo>
                <a:lnTo>
                  <a:pt x="3764" y="1140"/>
                </a:lnTo>
                <a:lnTo>
                  <a:pt x="3754" y="1155"/>
                </a:lnTo>
                <a:lnTo>
                  <a:pt x="3745" y="1170"/>
                </a:lnTo>
                <a:lnTo>
                  <a:pt x="3737" y="1186"/>
                </a:lnTo>
                <a:lnTo>
                  <a:pt x="3727" y="1207"/>
                </a:lnTo>
                <a:lnTo>
                  <a:pt x="3719" y="1227"/>
                </a:lnTo>
                <a:lnTo>
                  <a:pt x="3713" y="1250"/>
                </a:lnTo>
                <a:lnTo>
                  <a:pt x="3705" y="1274"/>
                </a:lnTo>
                <a:lnTo>
                  <a:pt x="3700" y="1298"/>
                </a:lnTo>
                <a:lnTo>
                  <a:pt x="3694" y="1322"/>
                </a:lnTo>
                <a:lnTo>
                  <a:pt x="3688" y="1347"/>
                </a:lnTo>
                <a:lnTo>
                  <a:pt x="3684" y="1371"/>
                </a:lnTo>
                <a:lnTo>
                  <a:pt x="3678" y="1393"/>
                </a:lnTo>
                <a:lnTo>
                  <a:pt x="3672" y="1414"/>
                </a:lnTo>
                <a:lnTo>
                  <a:pt x="3668" y="1434"/>
                </a:lnTo>
                <a:lnTo>
                  <a:pt x="3664" y="1453"/>
                </a:lnTo>
                <a:lnTo>
                  <a:pt x="3660" y="1472"/>
                </a:lnTo>
                <a:lnTo>
                  <a:pt x="3656" y="1488"/>
                </a:lnTo>
                <a:lnTo>
                  <a:pt x="3654" y="1505"/>
                </a:lnTo>
                <a:lnTo>
                  <a:pt x="3651" y="1520"/>
                </a:lnTo>
                <a:lnTo>
                  <a:pt x="3649" y="1531"/>
                </a:lnTo>
                <a:lnTo>
                  <a:pt x="3647" y="1543"/>
                </a:lnTo>
                <a:lnTo>
                  <a:pt x="3645" y="1552"/>
                </a:lnTo>
                <a:lnTo>
                  <a:pt x="3643" y="1559"/>
                </a:lnTo>
                <a:lnTo>
                  <a:pt x="3643" y="1565"/>
                </a:lnTo>
                <a:lnTo>
                  <a:pt x="3641" y="1574"/>
                </a:lnTo>
                <a:lnTo>
                  <a:pt x="3635" y="1585"/>
                </a:lnTo>
                <a:lnTo>
                  <a:pt x="3629" y="1595"/>
                </a:lnTo>
                <a:lnTo>
                  <a:pt x="3621" y="1602"/>
                </a:lnTo>
                <a:lnTo>
                  <a:pt x="3678" y="2061"/>
                </a:lnTo>
                <a:lnTo>
                  <a:pt x="3678" y="2072"/>
                </a:lnTo>
                <a:lnTo>
                  <a:pt x="3680" y="2085"/>
                </a:lnTo>
                <a:lnTo>
                  <a:pt x="3682" y="2100"/>
                </a:lnTo>
                <a:lnTo>
                  <a:pt x="3682" y="2115"/>
                </a:lnTo>
                <a:lnTo>
                  <a:pt x="3682" y="2123"/>
                </a:lnTo>
                <a:lnTo>
                  <a:pt x="3682" y="2132"/>
                </a:lnTo>
                <a:lnTo>
                  <a:pt x="3682" y="2139"/>
                </a:lnTo>
                <a:lnTo>
                  <a:pt x="3682" y="2147"/>
                </a:lnTo>
                <a:lnTo>
                  <a:pt x="3682" y="2156"/>
                </a:lnTo>
                <a:lnTo>
                  <a:pt x="3682" y="2164"/>
                </a:lnTo>
                <a:lnTo>
                  <a:pt x="3682" y="2173"/>
                </a:lnTo>
                <a:lnTo>
                  <a:pt x="3682" y="2180"/>
                </a:lnTo>
                <a:lnTo>
                  <a:pt x="3682" y="2194"/>
                </a:lnTo>
                <a:lnTo>
                  <a:pt x="3682" y="2205"/>
                </a:lnTo>
                <a:lnTo>
                  <a:pt x="3682" y="2218"/>
                </a:lnTo>
                <a:lnTo>
                  <a:pt x="3682" y="2229"/>
                </a:lnTo>
                <a:lnTo>
                  <a:pt x="3682" y="2240"/>
                </a:lnTo>
                <a:lnTo>
                  <a:pt x="3682" y="2251"/>
                </a:lnTo>
                <a:lnTo>
                  <a:pt x="3682" y="2263"/>
                </a:lnTo>
                <a:lnTo>
                  <a:pt x="3682" y="2274"/>
                </a:lnTo>
                <a:lnTo>
                  <a:pt x="3682" y="2283"/>
                </a:lnTo>
                <a:lnTo>
                  <a:pt x="3680" y="2294"/>
                </a:lnTo>
                <a:lnTo>
                  <a:pt x="3680" y="2305"/>
                </a:lnTo>
                <a:lnTo>
                  <a:pt x="3678" y="2317"/>
                </a:lnTo>
                <a:lnTo>
                  <a:pt x="3676" y="2328"/>
                </a:lnTo>
                <a:lnTo>
                  <a:pt x="3672" y="2341"/>
                </a:lnTo>
                <a:lnTo>
                  <a:pt x="3670" y="2352"/>
                </a:lnTo>
                <a:lnTo>
                  <a:pt x="3668" y="2365"/>
                </a:lnTo>
                <a:lnTo>
                  <a:pt x="3696" y="2352"/>
                </a:lnTo>
                <a:lnTo>
                  <a:pt x="3721" y="2343"/>
                </a:lnTo>
                <a:lnTo>
                  <a:pt x="3749" y="2332"/>
                </a:lnTo>
                <a:lnTo>
                  <a:pt x="3774" y="2322"/>
                </a:lnTo>
                <a:lnTo>
                  <a:pt x="3800" y="2317"/>
                </a:lnTo>
                <a:lnTo>
                  <a:pt x="3823" y="2309"/>
                </a:lnTo>
                <a:lnTo>
                  <a:pt x="3847" y="2305"/>
                </a:lnTo>
                <a:lnTo>
                  <a:pt x="3870" y="2304"/>
                </a:lnTo>
                <a:lnTo>
                  <a:pt x="3890" y="2302"/>
                </a:lnTo>
                <a:lnTo>
                  <a:pt x="3909" y="2300"/>
                </a:lnTo>
                <a:lnTo>
                  <a:pt x="3925" y="2298"/>
                </a:lnTo>
                <a:lnTo>
                  <a:pt x="3937" y="2294"/>
                </a:lnTo>
                <a:lnTo>
                  <a:pt x="3949" y="2292"/>
                </a:lnTo>
                <a:lnTo>
                  <a:pt x="3956" y="2289"/>
                </a:lnTo>
                <a:lnTo>
                  <a:pt x="3960" y="2287"/>
                </a:lnTo>
                <a:lnTo>
                  <a:pt x="3962" y="2283"/>
                </a:lnTo>
                <a:lnTo>
                  <a:pt x="3956" y="2274"/>
                </a:lnTo>
                <a:lnTo>
                  <a:pt x="3953" y="2263"/>
                </a:lnTo>
                <a:lnTo>
                  <a:pt x="3947" y="2251"/>
                </a:lnTo>
                <a:lnTo>
                  <a:pt x="3943" y="2240"/>
                </a:lnTo>
                <a:lnTo>
                  <a:pt x="3939" y="2229"/>
                </a:lnTo>
                <a:lnTo>
                  <a:pt x="3935" y="2220"/>
                </a:lnTo>
                <a:lnTo>
                  <a:pt x="3931" y="2208"/>
                </a:lnTo>
                <a:lnTo>
                  <a:pt x="3927" y="2197"/>
                </a:lnTo>
                <a:lnTo>
                  <a:pt x="3925" y="2188"/>
                </a:lnTo>
                <a:lnTo>
                  <a:pt x="3921" y="2177"/>
                </a:lnTo>
                <a:lnTo>
                  <a:pt x="3919" y="2166"/>
                </a:lnTo>
                <a:lnTo>
                  <a:pt x="3917" y="2154"/>
                </a:lnTo>
                <a:lnTo>
                  <a:pt x="3915" y="2143"/>
                </a:lnTo>
                <a:lnTo>
                  <a:pt x="3915" y="2132"/>
                </a:lnTo>
                <a:lnTo>
                  <a:pt x="3913" y="2121"/>
                </a:lnTo>
                <a:lnTo>
                  <a:pt x="3913" y="2110"/>
                </a:lnTo>
                <a:lnTo>
                  <a:pt x="3915" y="2080"/>
                </a:lnTo>
                <a:lnTo>
                  <a:pt x="3919" y="2050"/>
                </a:lnTo>
                <a:lnTo>
                  <a:pt x="3925" y="2020"/>
                </a:lnTo>
                <a:lnTo>
                  <a:pt x="3935" y="1992"/>
                </a:lnTo>
                <a:lnTo>
                  <a:pt x="3947" y="1962"/>
                </a:lnTo>
                <a:lnTo>
                  <a:pt x="3960" y="1934"/>
                </a:lnTo>
                <a:lnTo>
                  <a:pt x="3978" y="1906"/>
                </a:lnTo>
                <a:lnTo>
                  <a:pt x="4000" y="1880"/>
                </a:lnTo>
                <a:lnTo>
                  <a:pt x="4021" y="1854"/>
                </a:lnTo>
                <a:lnTo>
                  <a:pt x="4041" y="1832"/>
                </a:lnTo>
                <a:lnTo>
                  <a:pt x="4060" y="1813"/>
                </a:lnTo>
                <a:lnTo>
                  <a:pt x="4080" y="1798"/>
                </a:lnTo>
                <a:lnTo>
                  <a:pt x="4098" y="1785"/>
                </a:lnTo>
                <a:lnTo>
                  <a:pt x="4113" y="1778"/>
                </a:lnTo>
                <a:lnTo>
                  <a:pt x="4129" y="1772"/>
                </a:lnTo>
                <a:lnTo>
                  <a:pt x="4143" y="1770"/>
                </a:lnTo>
                <a:lnTo>
                  <a:pt x="4155" y="1772"/>
                </a:lnTo>
                <a:lnTo>
                  <a:pt x="4164" y="1776"/>
                </a:lnTo>
                <a:lnTo>
                  <a:pt x="4174" y="1783"/>
                </a:lnTo>
                <a:lnTo>
                  <a:pt x="4186" y="1793"/>
                </a:lnTo>
                <a:lnTo>
                  <a:pt x="4196" y="1806"/>
                </a:lnTo>
                <a:lnTo>
                  <a:pt x="4206" y="1820"/>
                </a:lnTo>
                <a:lnTo>
                  <a:pt x="4215" y="1839"/>
                </a:lnTo>
                <a:lnTo>
                  <a:pt x="4225" y="1860"/>
                </a:lnTo>
                <a:lnTo>
                  <a:pt x="4235" y="1882"/>
                </a:lnTo>
                <a:lnTo>
                  <a:pt x="4249" y="1901"/>
                </a:lnTo>
                <a:lnTo>
                  <a:pt x="4264" y="1916"/>
                </a:lnTo>
                <a:lnTo>
                  <a:pt x="4282" y="1929"/>
                </a:lnTo>
                <a:lnTo>
                  <a:pt x="4302" y="1938"/>
                </a:lnTo>
                <a:lnTo>
                  <a:pt x="4323" y="1945"/>
                </a:lnTo>
                <a:lnTo>
                  <a:pt x="4347" y="1949"/>
                </a:lnTo>
                <a:lnTo>
                  <a:pt x="4372" y="1951"/>
                </a:lnTo>
                <a:lnTo>
                  <a:pt x="4394" y="1949"/>
                </a:lnTo>
                <a:lnTo>
                  <a:pt x="4415" y="1942"/>
                </a:lnTo>
                <a:lnTo>
                  <a:pt x="4437" y="1932"/>
                </a:lnTo>
                <a:lnTo>
                  <a:pt x="4459" y="1916"/>
                </a:lnTo>
                <a:lnTo>
                  <a:pt x="4482" y="1897"/>
                </a:lnTo>
                <a:lnTo>
                  <a:pt x="4506" y="1875"/>
                </a:lnTo>
                <a:lnTo>
                  <a:pt x="4529" y="1847"/>
                </a:lnTo>
                <a:lnTo>
                  <a:pt x="4553" y="1815"/>
                </a:lnTo>
                <a:lnTo>
                  <a:pt x="4557" y="1809"/>
                </a:lnTo>
                <a:lnTo>
                  <a:pt x="4561" y="1802"/>
                </a:lnTo>
                <a:lnTo>
                  <a:pt x="4565" y="1794"/>
                </a:lnTo>
                <a:lnTo>
                  <a:pt x="4570" y="1785"/>
                </a:lnTo>
                <a:lnTo>
                  <a:pt x="4576" y="1776"/>
                </a:lnTo>
                <a:lnTo>
                  <a:pt x="4582" y="1766"/>
                </a:lnTo>
                <a:lnTo>
                  <a:pt x="4590" y="1757"/>
                </a:lnTo>
                <a:lnTo>
                  <a:pt x="4596" y="1746"/>
                </a:lnTo>
                <a:lnTo>
                  <a:pt x="4596" y="1757"/>
                </a:lnTo>
                <a:lnTo>
                  <a:pt x="4598" y="1768"/>
                </a:lnTo>
                <a:lnTo>
                  <a:pt x="4598" y="1779"/>
                </a:lnTo>
                <a:lnTo>
                  <a:pt x="4600" y="1789"/>
                </a:lnTo>
                <a:lnTo>
                  <a:pt x="4602" y="1798"/>
                </a:lnTo>
                <a:lnTo>
                  <a:pt x="4602" y="1806"/>
                </a:lnTo>
                <a:lnTo>
                  <a:pt x="4604" y="1813"/>
                </a:lnTo>
                <a:lnTo>
                  <a:pt x="4604" y="1819"/>
                </a:lnTo>
                <a:lnTo>
                  <a:pt x="4608" y="1835"/>
                </a:lnTo>
                <a:lnTo>
                  <a:pt x="4614" y="1848"/>
                </a:lnTo>
                <a:lnTo>
                  <a:pt x="4621" y="1862"/>
                </a:lnTo>
                <a:lnTo>
                  <a:pt x="4629" y="1871"/>
                </a:lnTo>
                <a:lnTo>
                  <a:pt x="4639" y="1880"/>
                </a:lnTo>
                <a:lnTo>
                  <a:pt x="4649" y="1886"/>
                </a:lnTo>
                <a:lnTo>
                  <a:pt x="4661" y="1888"/>
                </a:lnTo>
                <a:lnTo>
                  <a:pt x="4672" y="1890"/>
                </a:lnTo>
                <a:lnTo>
                  <a:pt x="4688" y="1888"/>
                </a:lnTo>
                <a:lnTo>
                  <a:pt x="4704" y="1884"/>
                </a:lnTo>
                <a:lnTo>
                  <a:pt x="4719" y="1878"/>
                </a:lnTo>
                <a:lnTo>
                  <a:pt x="4735" y="1869"/>
                </a:lnTo>
                <a:lnTo>
                  <a:pt x="4749" y="1858"/>
                </a:lnTo>
                <a:lnTo>
                  <a:pt x="4763" y="1843"/>
                </a:lnTo>
                <a:lnTo>
                  <a:pt x="4776" y="1826"/>
                </a:lnTo>
                <a:lnTo>
                  <a:pt x="4790" y="1807"/>
                </a:lnTo>
                <a:lnTo>
                  <a:pt x="4808" y="1783"/>
                </a:lnTo>
                <a:lnTo>
                  <a:pt x="4825" y="1761"/>
                </a:lnTo>
                <a:lnTo>
                  <a:pt x="4839" y="1740"/>
                </a:lnTo>
                <a:lnTo>
                  <a:pt x="4851" y="1725"/>
                </a:lnTo>
                <a:lnTo>
                  <a:pt x="4861" y="1712"/>
                </a:lnTo>
                <a:lnTo>
                  <a:pt x="4867" y="1703"/>
                </a:lnTo>
                <a:lnTo>
                  <a:pt x="4870" y="1697"/>
                </a:lnTo>
                <a:lnTo>
                  <a:pt x="4872" y="1696"/>
                </a:lnTo>
                <a:lnTo>
                  <a:pt x="4872" y="1714"/>
                </a:lnTo>
                <a:lnTo>
                  <a:pt x="4874" y="1733"/>
                </a:lnTo>
                <a:lnTo>
                  <a:pt x="4878" y="1750"/>
                </a:lnTo>
                <a:lnTo>
                  <a:pt x="4884" y="1766"/>
                </a:lnTo>
                <a:lnTo>
                  <a:pt x="4890" y="1781"/>
                </a:lnTo>
                <a:lnTo>
                  <a:pt x="4898" y="1796"/>
                </a:lnTo>
                <a:lnTo>
                  <a:pt x="4906" y="1811"/>
                </a:lnTo>
                <a:lnTo>
                  <a:pt x="4916" y="1824"/>
                </a:lnTo>
                <a:lnTo>
                  <a:pt x="4927" y="1837"/>
                </a:lnTo>
                <a:lnTo>
                  <a:pt x="4939" y="1847"/>
                </a:lnTo>
                <a:lnTo>
                  <a:pt x="4955" y="1856"/>
                </a:lnTo>
                <a:lnTo>
                  <a:pt x="4969" y="1863"/>
                </a:lnTo>
                <a:lnTo>
                  <a:pt x="4984" y="1869"/>
                </a:lnTo>
                <a:lnTo>
                  <a:pt x="5000" y="1873"/>
                </a:lnTo>
                <a:lnTo>
                  <a:pt x="5018" y="1876"/>
                </a:lnTo>
                <a:lnTo>
                  <a:pt x="5035" y="1876"/>
                </a:lnTo>
                <a:lnTo>
                  <a:pt x="5053" y="1875"/>
                </a:lnTo>
                <a:lnTo>
                  <a:pt x="5069" y="1873"/>
                </a:lnTo>
                <a:lnTo>
                  <a:pt x="5082" y="1869"/>
                </a:lnTo>
                <a:lnTo>
                  <a:pt x="5096" y="1862"/>
                </a:lnTo>
                <a:lnTo>
                  <a:pt x="5108" y="1854"/>
                </a:lnTo>
                <a:lnTo>
                  <a:pt x="5120" y="1845"/>
                </a:lnTo>
                <a:lnTo>
                  <a:pt x="5127" y="1834"/>
                </a:lnTo>
                <a:lnTo>
                  <a:pt x="5135" y="1820"/>
                </a:lnTo>
                <a:lnTo>
                  <a:pt x="5137" y="1817"/>
                </a:lnTo>
                <a:lnTo>
                  <a:pt x="5139" y="1811"/>
                </a:lnTo>
                <a:lnTo>
                  <a:pt x="5141" y="1806"/>
                </a:lnTo>
                <a:lnTo>
                  <a:pt x="5143" y="1798"/>
                </a:lnTo>
                <a:lnTo>
                  <a:pt x="5145" y="1791"/>
                </a:lnTo>
                <a:lnTo>
                  <a:pt x="5147" y="1781"/>
                </a:lnTo>
                <a:lnTo>
                  <a:pt x="5149" y="1772"/>
                </a:lnTo>
                <a:lnTo>
                  <a:pt x="5151" y="1763"/>
                </a:lnTo>
                <a:lnTo>
                  <a:pt x="5139" y="1740"/>
                </a:lnTo>
                <a:lnTo>
                  <a:pt x="5129" y="1718"/>
                </a:lnTo>
                <a:lnTo>
                  <a:pt x="5120" y="1699"/>
                </a:lnTo>
                <a:lnTo>
                  <a:pt x="5110" y="1679"/>
                </a:lnTo>
                <a:lnTo>
                  <a:pt x="5100" y="1662"/>
                </a:lnTo>
                <a:lnTo>
                  <a:pt x="5092" y="1645"/>
                </a:lnTo>
                <a:lnTo>
                  <a:pt x="5084" y="1628"/>
                </a:lnTo>
                <a:lnTo>
                  <a:pt x="5078" y="1615"/>
                </a:lnTo>
                <a:lnTo>
                  <a:pt x="5059" y="1572"/>
                </a:lnTo>
                <a:lnTo>
                  <a:pt x="5039" y="1533"/>
                </a:lnTo>
                <a:lnTo>
                  <a:pt x="5023" y="1498"/>
                </a:lnTo>
                <a:lnTo>
                  <a:pt x="5008" y="1468"/>
                </a:lnTo>
                <a:lnTo>
                  <a:pt x="4996" y="1440"/>
                </a:lnTo>
                <a:lnTo>
                  <a:pt x="4984" y="1418"/>
                </a:lnTo>
                <a:lnTo>
                  <a:pt x="4976" y="1399"/>
                </a:lnTo>
                <a:lnTo>
                  <a:pt x="4971" y="1384"/>
                </a:lnTo>
                <a:lnTo>
                  <a:pt x="4969" y="1380"/>
                </a:lnTo>
                <a:lnTo>
                  <a:pt x="4967" y="1375"/>
                </a:lnTo>
                <a:lnTo>
                  <a:pt x="4963" y="1365"/>
                </a:lnTo>
                <a:lnTo>
                  <a:pt x="4959" y="1356"/>
                </a:lnTo>
                <a:lnTo>
                  <a:pt x="4953" y="1345"/>
                </a:lnTo>
                <a:lnTo>
                  <a:pt x="4949" y="1332"/>
                </a:lnTo>
                <a:lnTo>
                  <a:pt x="4943" y="1317"/>
                </a:lnTo>
                <a:lnTo>
                  <a:pt x="4937" y="1302"/>
                </a:lnTo>
                <a:lnTo>
                  <a:pt x="4935" y="1296"/>
                </a:lnTo>
                <a:lnTo>
                  <a:pt x="4935" y="1289"/>
                </a:lnTo>
                <a:lnTo>
                  <a:pt x="4933" y="1283"/>
                </a:lnTo>
                <a:lnTo>
                  <a:pt x="4931" y="1276"/>
                </a:lnTo>
                <a:lnTo>
                  <a:pt x="4927" y="1268"/>
                </a:lnTo>
                <a:lnTo>
                  <a:pt x="4925" y="1259"/>
                </a:lnTo>
                <a:lnTo>
                  <a:pt x="4921" y="1252"/>
                </a:lnTo>
                <a:lnTo>
                  <a:pt x="4920" y="1242"/>
                </a:lnTo>
                <a:lnTo>
                  <a:pt x="4941" y="1089"/>
                </a:lnTo>
                <a:lnTo>
                  <a:pt x="5112" y="1311"/>
                </a:lnTo>
                <a:lnTo>
                  <a:pt x="5112" y="1349"/>
                </a:lnTo>
                <a:lnTo>
                  <a:pt x="5031" y="1304"/>
                </a:lnTo>
                <a:lnTo>
                  <a:pt x="5033" y="1306"/>
                </a:lnTo>
                <a:lnTo>
                  <a:pt x="5035" y="1311"/>
                </a:lnTo>
                <a:lnTo>
                  <a:pt x="5037" y="1319"/>
                </a:lnTo>
                <a:lnTo>
                  <a:pt x="5039" y="1328"/>
                </a:lnTo>
                <a:lnTo>
                  <a:pt x="5059" y="1358"/>
                </a:lnTo>
                <a:lnTo>
                  <a:pt x="5078" y="1386"/>
                </a:lnTo>
                <a:lnTo>
                  <a:pt x="5096" y="1418"/>
                </a:lnTo>
                <a:lnTo>
                  <a:pt x="5114" y="1447"/>
                </a:lnTo>
                <a:lnTo>
                  <a:pt x="5129" y="1479"/>
                </a:lnTo>
                <a:lnTo>
                  <a:pt x="5143" y="1513"/>
                </a:lnTo>
                <a:lnTo>
                  <a:pt x="5157" y="1544"/>
                </a:lnTo>
                <a:lnTo>
                  <a:pt x="5169" y="1578"/>
                </a:lnTo>
                <a:lnTo>
                  <a:pt x="5176" y="1604"/>
                </a:lnTo>
                <a:lnTo>
                  <a:pt x="5182" y="1628"/>
                </a:lnTo>
                <a:lnTo>
                  <a:pt x="5190" y="1653"/>
                </a:lnTo>
                <a:lnTo>
                  <a:pt x="5194" y="1675"/>
                </a:lnTo>
                <a:lnTo>
                  <a:pt x="5198" y="1697"/>
                </a:lnTo>
                <a:lnTo>
                  <a:pt x="5202" y="1718"/>
                </a:lnTo>
                <a:lnTo>
                  <a:pt x="5204" y="1738"/>
                </a:lnTo>
                <a:lnTo>
                  <a:pt x="5204" y="1757"/>
                </a:lnTo>
                <a:close/>
                <a:moveTo>
                  <a:pt x="4906" y="2345"/>
                </a:moveTo>
                <a:lnTo>
                  <a:pt x="4904" y="2367"/>
                </a:lnTo>
                <a:lnTo>
                  <a:pt x="4902" y="2386"/>
                </a:lnTo>
                <a:lnTo>
                  <a:pt x="4898" y="2401"/>
                </a:lnTo>
                <a:lnTo>
                  <a:pt x="4890" y="2414"/>
                </a:lnTo>
                <a:lnTo>
                  <a:pt x="4882" y="2425"/>
                </a:lnTo>
                <a:lnTo>
                  <a:pt x="4872" y="2432"/>
                </a:lnTo>
                <a:lnTo>
                  <a:pt x="4861" y="2436"/>
                </a:lnTo>
                <a:lnTo>
                  <a:pt x="4849" y="2438"/>
                </a:lnTo>
                <a:lnTo>
                  <a:pt x="4833" y="2436"/>
                </a:lnTo>
                <a:lnTo>
                  <a:pt x="4819" y="2432"/>
                </a:lnTo>
                <a:lnTo>
                  <a:pt x="4806" y="2427"/>
                </a:lnTo>
                <a:lnTo>
                  <a:pt x="4794" y="2417"/>
                </a:lnTo>
                <a:lnTo>
                  <a:pt x="4747" y="2468"/>
                </a:lnTo>
                <a:lnTo>
                  <a:pt x="4737" y="2473"/>
                </a:lnTo>
                <a:lnTo>
                  <a:pt x="4727" y="2475"/>
                </a:lnTo>
                <a:lnTo>
                  <a:pt x="4718" y="2479"/>
                </a:lnTo>
                <a:lnTo>
                  <a:pt x="4708" y="2479"/>
                </a:lnTo>
                <a:lnTo>
                  <a:pt x="4696" y="2477"/>
                </a:lnTo>
                <a:lnTo>
                  <a:pt x="4684" y="2473"/>
                </a:lnTo>
                <a:lnTo>
                  <a:pt x="4670" y="2470"/>
                </a:lnTo>
                <a:lnTo>
                  <a:pt x="4657" y="2464"/>
                </a:lnTo>
                <a:lnTo>
                  <a:pt x="4645" y="2460"/>
                </a:lnTo>
                <a:lnTo>
                  <a:pt x="4633" y="2455"/>
                </a:lnTo>
                <a:lnTo>
                  <a:pt x="4625" y="2453"/>
                </a:lnTo>
                <a:lnTo>
                  <a:pt x="4621" y="2451"/>
                </a:lnTo>
                <a:lnTo>
                  <a:pt x="4612" y="2451"/>
                </a:lnTo>
                <a:lnTo>
                  <a:pt x="4602" y="2455"/>
                </a:lnTo>
                <a:lnTo>
                  <a:pt x="4590" y="2458"/>
                </a:lnTo>
                <a:lnTo>
                  <a:pt x="4580" y="2464"/>
                </a:lnTo>
                <a:lnTo>
                  <a:pt x="4568" y="2471"/>
                </a:lnTo>
                <a:lnTo>
                  <a:pt x="4557" y="2481"/>
                </a:lnTo>
                <a:lnTo>
                  <a:pt x="4547" y="2490"/>
                </a:lnTo>
                <a:lnTo>
                  <a:pt x="4535" y="2503"/>
                </a:lnTo>
                <a:lnTo>
                  <a:pt x="4506" y="2535"/>
                </a:lnTo>
                <a:lnTo>
                  <a:pt x="4472" y="2565"/>
                </a:lnTo>
                <a:lnTo>
                  <a:pt x="4437" y="2593"/>
                </a:lnTo>
                <a:lnTo>
                  <a:pt x="4402" y="2617"/>
                </a:lnTo>
                <a:lnTo>
                  <a:pt x="4363" y="2641"/>
                </a:lnTo>
                <a:lnTo>
                  <a:pt x="4321" y="2662"/>
                </a:lnTo>
                <a:lnTo>
                  <a:pt x="4278" y="2680"/>
                </a:lnTo>
                <a:lnTo>
                  <a:pt x="4233" y="2697"/>
                </a:lnTo>
                <a:lnTo>
                  <a:pt x="4200" y="2697"/>
                </a:lnTo>
                <a:lnTo>
                  <a:pt x="4210" y="2693"/>
                </a:lnTo>
                <a:lnTo>
                  <a:pt x="4219" y="2688"/>
                </a:lnTo>
                <a:lnTo>
                  <a:pt x="4231" y="2680"/>
                </a:lnTo>
                <a:lnTo>
                  <a:pt x="4245" y="2673"/>
                </a:lnTo>
                <a:lnTo>
                  <a:pt x="4259" y="2665"/>
                </a:lnTo>
                <a:lnTo>
                  <a:pt x="4274" y="2656"/>
                </a:lnTo>
                <a:lnTo>
                  <a:pt x="4290" y="2647"/>
                </a:lnTo>
                <a:lnTo>
                  <a:pt x="4306" y="2636"/>
                </a:lnTo>
                <a:lnTo>
                  <a:pt x="4325" y="2623"/>
                </a:lnTo>
                <a:lnTo>
                  <a:pt x="4345" y="2608"/>
                </a:lnTo>
                <a:lnTo>
                  <a:pt x="4364" y="2591"/>
                </a:lnTo>
                <a:lnTo>
                  <a:pt x="4388" y="2574"/>
                </a:lnTo>
                <a:lnTo>
                  <a:pt x="4410" y="2555"/>
                </a:lnTo>
                <a:lnTo>
                  <a:pt x="4433" y="2535"/>
                </a:lnTo>
                <a:lnTo>
                  <a:pt x="4457" y="2514"/>
                </a:lnTo>
                <a:lnTo>
                  <a:pt x="4480" y="2492"/>
                </a:lnTo>
                <a:lnTo>
                  <a:pt x="4496" y="2479"/>
                </a:lnTo>
                <a:lnTo>
                  <a:pt x="4512" y="2466"/>
                </a:lnTo>
                <a:lnTo>
                  <a:pt x="4525" y="2455"/>
                </a:lnTo>
                <a:lnTo>
                  <a:pt x="4539" y="2444"/>
                </a:lnTo>
                <a:lnTo>
                  <a:pt x="4553" y="2434"/>
                </a:lnTo>
                <a:lnTo>
                  <a:pt x="4563" y="2427"/>
                </a:lnTo>
                <a:lnTo>
                  <a:pt x="4574" y="2419"/>
                </a:lnTo>
                <a:lnTo>
                  <a:pt x="4582" y="2414"/>
                </a:lnTo>
                <a:lnTo>
                  <a:pt x="4590" y="2410"/>
                </a:lnTo>
                <a:lnTo>
                  <a:pt x="4600" y="2404"/>
                </a:lnTo>
                <a:lnTo>
                  <a:pt x="4608" y="2401"/>
                </a:lnTo>
                <a:lnTo>
                  <a:pt x="4616" y="2399"/>
                </a:lnTo>
                <a:lnTo>
                  <a:pt x="4623" y="2397"/>
                </a:lnTo>
                <a:lnTo>
                  <a:pt x="4631" y="2395"/>
                </a:lnTo>
                <a:lnTo>
                  <a:pt x="4637" y="2393"/>
                </a:lnTo>
                <a:lnTo>
                  <a:pt x="4643" y="2393"/>
                </a:lnTo>
                <a:lnTo>
                  <a:pt x="4653" y="2395"/>
                </a:lnTo>
                <a:lnTo>
                  <a:pt x="4665" y="2397"/>
                </a:lnTo>
                <a:lnTo>
                  <a:pt x="4678" y="2402"/>
                </a:lnTo>
                <a:lnTo>
                  <a:pt x="4694" y="2406"/>
                </a:lnTo>
                <a:lnTo>
                  <a:pt x="4710" y="2410"/>
                </a:lnTo>
                <a:lnTo>
                  <a:pt x="4723" y="2412"/>
                </a:lnTo>
                <a:lnTo>
                  <a:pt x="4735" y="2410"/>
                </a:lnTo>
                <a:lnTo>
                  <a:pt x="4747" y="2406"/>
                </a:lnTo>
                <a:lnTo>
                  <a:pt x="4757" y="2401"/>
                </a:lnTo>
                <a:lnTo>
                  <a:pt x="4767" y="2391"/>
                </a:lnTo>
                <a:lnTo>
                  <a:pt x="4772" y="2380"/>
                </a:lnTo>
                <a:lnTo>
                  <a:pt x="4776" y="2365"/>
                </a:lnTo>
                <a:lnTo>
                  <a:pt x="4782" y="2350"/>
                </a:lnTo>
                <a:lnTo>
                  <a:pt x="4790" y="2337"/>
                </a:lnTo>
                <a:lnTo>
                  <a:pt x="4798" y="2328"/>
                </a:lnTo>
                <a:lnTo>
                  <a:pt x="4806" y="2320"/>
                </a:lnTo>
                <a:lnTo>
                  <a:pt x="4810" y="2337"/>
                </a:lnTo>
                <a:lnTo>
                  <a:pt x="4816" y="2352"/>
                </a:lnTo>
                <a:lnTo>
                  <a:pt x="4819" y="2365"/>
                </a:lnTo>
                <a:lnTo>
                  <a:pt x="4823" y="2373"/>
                </a:lnTo>
                <a:lnTo>
                  <a:pt x="4867" y="2380"/>
                </a:lnTo>
                <a:lnTo>
                  <a:pt x="4867" y="2365"/>
                </a:lnTo>
                <a:lnTo>
                  <a:pt x="4869" y="2354"/>
                </a:lnTo>
                <a:lnTo>
                  <a:pt x="4869" y="2341"/>
                </a:lnTo>
                <a:lnTo>
                  <a:pt x="4870" y="2332"/>
                </a:lnTo>
                <a:lnTo>
                  <a:pt x="4872" y="2322"/>
                </a:lnTo>
                <a:lnTo>
                  <a:pt x="4874" y="2315"/>
                </a:lnTo>
                <a:lnTo>
                  <a:pt x="4878" y="2309"/>
                </a:lnTo>
                <a:lnTo>
                  <a:pt x="4880" y="2304"/>
                </a:lnTo>
                <a:lnTo>
                  <a:pt x="4886" y="2302"/>
                </a:lnTo>
                <a:lnTo>
                  <a:pt x="4892" y="2300"/>
                </a:lnTo>
                <a:lnTo>
                  <a:pt x="4896" y="2296"/>
                </a:lnTo>
                <a:lnTo>
                  <a:pt x="4902" y="2291"/>
                </a:lnTo>
                <a:lnTo>
                  <a:pt x="4902" y="2294"/>
                </a:lnTo>
                <a:lnTo>
                  <a:pt x="4904" y="2305"/>
                </a:lnTo>
                <a:lnTo>
                  <a:pt x="4906" y="2322"/>
                </a:lnTo>
                <a:lnTo>
                  <a:pt x="4906" y="2345"/>
                </a:lnTo>
                <a:close/>
                <a:moveTo>
                  <a:pt x="4845" y="763"/>
                </a:moveTo>
                <a:lnTo>
                  <a:pt x="4827" y="761"/>
                </a:lnTo>
                <a:lnTo>
                  <a:pt x="4812" y="755"/>
                </a:lnTo>
                <a:lnTo>
                  <a:pt x="4798" y="748"/>
                </a:lnTo>
                <a:lnTo>
                  <a:pt x="4786" y="735"/>
                </a:lnTo>
                <a:lnTo>
                  <a:pt x="4776" y="720"/>
                </a:lnTo>
                <a:lnTo>
                  <a:pt x="4770" y="701"/>
                </a:lnTo>
                <a:lnTo>
                  <a:pt x="4767" y="679"/>
                </a:lnTo>
                <a:lnTo>
                  <a:pt x="4765" y="655"/>
                </a:lnTo>
                <a:lnTo>
                  <a:pt x="4765" y="644"/>
                </a:lnTo>
                <a:lnTo>
                  <a:pt x="4769" y="630"/>
                </a:lnTo>
                <a:lnTo>
                  <a:pt x="4772" y="616"/>
                </a:lnTo>
                <a:lnTo>
                  <a:pt x="4778" y="597"/>
                </a:lnTo>
                <a:lnTo>
                  <a:pt x="4786" y="576"/>
                </a:lnTo>
                <a:lnTo>
                  <a:pt x="4796" y="552"/>
                </a:lnTo>
                <a:lnTo>
                  <a:pt x="4808" y="528"/>
                </a:lnTo>
                <a:lnTo>
                  <a:pt x="4819" y="500"/>
                </a:lnTo>
                <a:lnTo>
                  <a:pt x="4833" y="472"/>
                </a:lnTo>
                <a:lnTo>
                  <a:pt x="4847" y="446"/>
                </a:lnTo>
                <a:lnTo>
                  <a:pt x="4859" y="422"/>
                </a:lnTo>
                <a:lnTo>
                  <a:pt x="4872" y="399"/>
                </a:lnTo>
                <a:lnTo>
                  <a:pt x="4884" y="379"/>
                </a:lnTo>
                <a:lnTo>
                  <a:pt x="4896" y="360"/>
                </a:lnTo>
                <a:lnTo>
                  <a:pt x="4906" y="343"/>
                </a:lnTo>
                <a:lnTo>
                  <a:pt x="4916" y="328"/>
                </a:lnTo>
                <a:lnTo>
                  <a:pt x="4908" y="349"/>
                </a:lnTo>
                <a:lnTo>
                  <a:pt x="4900" y="367"/>
                </a:lnTo>
                <a:lnTo>
                  <a:pt x="4894" y="384"/>
                </a:lnTo>
                <a:lnTo>
                  <a:pt x="4888" y="401"/>
                </a:lnTo>
                <a:lnTo>
                  <a:pt x="4882" y="416"/>
                </a:lnTo>
                <a:lnTo>
                  <a:pt x="4876" y="429"/>
                </a:lnTo>
                <a:lnTo>
                  <a:pt x="4872" y="442"/>
                </a:lnTo>
                <a:lnTo>
                  <a:pt x="4870" y="453"/>
                </a:lnTo>
                <a:lnTo>
                  <a:pt x="4859" y="487"/>
                </a:lnTo>
                <a:lnTo>
                  <a:pt x="4849" y="517"/>
                </a:lnTo>
                <a:lnTo>
                  <a:pt x="4839" y="543"/>
                </a:lnTo>
                <a:lnTo>
                  <a:pt x="4833" y="567"/>
                </a:lnTo>
                <a:lnTo>
                  <a:pt x="4827" y="588"/>
                </a:lnTo>
                <a:lnTo>
                  <a:pt x="4823" y="606"/>
                </a:lnTo>
                <a:lnTo>
                  <a:pt x="4819" y="619"/>
                </a:lnTo>
                <a:lnTo>
                  <a:pt x="4819" y="630"/>
                </a:lnTo>
                <a:lnTo>
                  <a:pt x="4819" y="644"/>
                </a:lnTo>
                <a:lnTo>
                  <a:pt x="4821" y="657"/>
                </a:lnTo>
                <a:lnTo>
                  <a:pt x="4823" y="666"/>
                </a:lnTo>
                <a:lnTo>
                  <a:pt x="4827" y="675"/>
                </a:lnTo>
                <a:lnTo>
                  <a:pt x="4831" y="683"/>
                </a:lnTo>
                <a:lnTo>
                  <a:pt x="4835" y="688"/>
                </a:lnTo>
                <a:lnTo>
                  <a:pt x="4841" y="690"/>
                </a:lnTo>
                <a:lnTo>
                  <a:pt x="4849" y="692"/>
                </a:lnTo>
                <a:lnTo>
                  <a:pt x="4859" y="692"/>
                </a:lnTo>
                <a:lnTo>
                  <a:pt x="4869" y="688"/>
                </a:lnTo>
                <a:lnTo>
                  <a:pt x="4878" y="685"/>
                </a:lnTo>
                <a:lnTo>
                  <a:pt x="4888" y="679"/>
                </a:lnTo>
                <a:lnTo>
                  <a:pt x="4896" y="673"/>
                </a:lnTo>
                <a:lnTo>
                  <a:pt x="4904" y="664"/>
                </a:lnTo>
                <a:lnTo>
                  <a:pt x="4910" y="655"/>
                </a:lnTo>
                <a:lnTo>
                  <a:pt x="4916" y="644"/>
                </a:lnTo>
                <a:lnTo>
                  <a:pt x="4918" y="636"/>
                </a:lnTo>
                <a:lnTo>
                  <a:pt x="4921" y="625"/>
                </a:lnTo>
                <a:lnTo>
                  <a:pt x="4925" y="610"/>
                </a:lnTo>
                <a:lnTo>
                  <a:pt x="4931" y="593"/>
                </a:lnTo>
                <a:lnTo>
                  <a:pt x="4931" y="606"/>
                </a:lnTo>
                <a:lnTo>
                  <a:pt x="4931" y="619"/>
                </a:lnTo>
                <a:lnTo>
                  <a:pt x="4931" y="634"/>
                </a:lnTo>
                <a:lnTo>
                  <a:pt x="4931" y="647"/>
                </a:lnTo>
                <a:lnTo>
                  <a:pt x="4929" y="660"/>
                </a:lnTo>
                <a:lnTo>
                  <a:pt x="4927" y="671"/>
                </a:lnTo>
                <a:lnTo>
                  <a:pt x="4923" y="683"/>
                </a:lnTo>
                <a:lnTo>
                  <a:pt x="4920" y="692"/>
                </a:lnTo>
                <a:lnTo>
                  <a:pt x="4916" y="709"/>
                </a:lnTo>
                <a:lnTo>
                  <a:pt x="4912" y="724"/>
                </a:lnTo>
                <a:lnTo>
                  <a:pt x="4904" y="735"/>
                </a:lnTo>
                <a:lnTo>
                  <a:pt x="4894" y="746"/>
                </a:lnTo>
                <a:lnTo>
                  <a:pt x="4884" y="754"/>
                </a:lnTo>
                <a:lnTo>
                  <a:pt x="4870" y="759"/>
                </a:lnTo>
                <a:lnTo>
                  <a:pt x="4857" y="761"/>
                </a:lnTo>
                <a:lnTo>
                  <a:pt x="4841" y="763"/>
                </a:lnTo>
                <a:lnTo>
                  <a:pt x="4845" y="763"/>
                </a:lnTo>
                <a:close/>
                <a:moveTo>
                  <a:pt x="3401" y="2369"/>
                </a:moveTo>
                <a:lnTo>
                  <a:pt x="3384" y="2367"/>
                </a:lnTo>
                <a:lnTo>
                  <a:pt x="3368" y="2361"/>
                </a:lnTo>
                <a:lnTo>
                  <a:pt x="3354" y="2354"/>
                </a:lnTo>
                <a:lnTo>
                  <a:pt x="3343" y="2341"/>
                </a:lnTo>
                <a:lnTo>
                  <a:pt x="3335" y="2326"/>
                </a:lnTo>
                <a:lnTo>
                  <a:pt x="3329" y="2307"/>
                </a:lnTo>
                <a:lnTo>
                  <a:pt x="3325" y="2285"/>
                </a:lnTo>
                <a:lnTo>
                  <a:pt x="3323" y="2259"/>
                </a:lnTo>
                <a:lnTo>
                  <a:pt x="3323" y="2248"/>
                </a:lnTo>
                <a:lnTo>
                  <a:pt x="3327" y="2235"/>
                </a:lnTo>
                <a:lnTo>
                  <a:pt x="3331" y="2218"/>
                </a:lnTo>
                <a:lnTo>
                  <a:pt x="3337" y="2201"/>
                </a:lnTo>
                <a:lnTo>
                  <a:pt x="3345" y="2180"/>
                </a:lnTo>
                <a:lnTo>
                  <a:pt x="3352" y="2158"/>
                </a:lnTo>
                <a:lnTo>
                  <a:pt x="3364" y="2132"/>
                </a:lnTo>
                <a:lnTo>
                  <a:pt x="3376" y="2106"/>
                </a:lnTo>
                <a:lnTo>
                  <a:pt x="3390" y="2078"/>
                </a:lnTo>
                <a:lnTo>
                  <a:pt x="3403" y="2052"/>
                </a:lnTo>
                <a:lnTo>
                  <a:pt x="3415" y="2028"/>
                </a:lnTo>
                <a:lnTo>
                  <a:pt x="3429" y="2003"/>
                </a:lnTo>
                <a:lnTo>
                  <a:pt x="3441" y="1983"/>
                </a:lnTo>
                <a:lnTo>
                  <a:pt x="3452" y="1962"/>
                </a:lnTo>
                <a:lnTo>
                  <a:pt x="3464" y="1945"/>
                </a:lnTo>
                <a:lnTo>
                  <a:pt x="3474" y="1931"/>
                </a:lnTo>
                <a:lnTo>
                  <a:pt x="3466" y="1951"/>
                </a:lnTo>
                <a:lnTo>
                  <a:pt x="3458" y="1970"/>
                </a:lnTo>
                <a:lnTo>
                  <a:pt x="3452" y="1987"/>
                </a:lnTo>
                <a:lnTo>
                  <a:pt x="3445" y="2003"/>
                </a:lnTo>
                <a:lnTo>
                  <a:pt x="3439" y="2018"/>
                </a:lnTo>
                <a:lnTo>
                  <a:pt x="3435" y="2031"/>
                </a:lnTo>
                <a:lnTo>
                  <a:pt x="3431" y="2042"/>
                </a:lnTo>
                <a:lnTo>
                  <a:pt x="3427" y="2054"/>
                </a:lnTo>
                <a:lnTo>
                  <a:pt x="3417" y="2087"/>
                </a:lnTo>
                <a:lnTo>
                  <a:pt x="3407" y="2117"/>
                </a:lnTo>
                <a:lnTo>
                  <a:pt x="3399" y="2145"/>
                </a:lnTo>
                <a:lnTo>
                  <a:pt x="3392" y="2169"/>
                </a:lnTo>
                <a:lnTo>
                  <a:pt x="3388" y="2190"/>
                </a:lnTo>
                <a:lnTo>
                  <a:pt x="3384" y="2208"/>
                </a:lnTo>
                <a:lnTo>
                  <a:pt x="3380" y="2223"/>
                </a:lnTo>
                <a:lnTo>
                  <a:pt x="3380" y="2235"/>
                </a:lnTo>
                <a:lnTo>
                  <a:pt x="3380" y="2248"/>
                </a:lnTo>
                <a:lnTo>
                  <a:pt x="3382" y="2261"/>
                </a:lnTo>
                <a:lnTo>
                  <a:pt x="3384" y="2270"/>
                </a:lnTo>
                <a:lnTo>
                  <a:pt x="3388" y="2279"/>
                </a:lnTo>
                <a:lnTo>
                  <a:pt x="3392" y="2285"/>
                </a:lnTo>
                <a:lnTo>
                  <a:pt x="3398" y="2291"/>
                </a:lnTo>
                <a:lnTo>
                  <a:pt x="3403" y="2292"/>
                </a:lnTo>
                <a:lnTo>
                  <a:pt x="3411" y="2294"/>
                </a:lnTo>
                <a:lnTo>
                  <a:pt x="3419" y="2294"/>
                </a:lnTo>
                <a:lnTo>
                  <a:pt x="3429" y="2291"/>
                </a:lnTo>
                <a:lnTo>
                  <a:pt x="3437" y="2287"/>
                </a:lnTo>
                <a:lnTo>
                  <a:pt x="3445" y="2281"/>
                </a:lnTo>
                <a:lnTo>
                  <a:pt x="3452" y="2276"/>
                </a:lnTo>
                <a:lnTo>
                  <a:pt x="3460" y="2266"/>
                </a:lnTo>
                <a:lnTo>
                  <a:pt x="3468" y="2257"/>
                </a:lnTo>
                <a:lnTo>
                  <a:pt x="3474" y="2246"/>
                </a:lnTo>
                <a:lnTo>
                  <a:pt x="3478" y="2238"/>
                </a:lnTo>
                <a:lnTo>
                  <a:pt x="3484" y="2225"/>
                </a:lnTo>
                <a:lnTo>
                  <a:pt x="3490" y="2210"/>
                </a:lnTo>
                <a:lnTo>
                  <a:pt x="3496" y="2194"/>
                </a:lnTo>
                <a:lnTo>
                  <a:pt x="3496" y="2201"/>
                </a:lnTo>
                <a:lnTo>
                  <a:pt x="3496" y="2208"/>
                </a:lnTo>
                <a:lnTo>
                  <a:pt x="3496" y="2216"/>
                </a:lnTo>
                <a:lnTo>
                  <a:pt x="3496" y="2222"/>
                </a:lnTo>
                <a:lnTo>
                  <a:pt x="3496" y="2229"/>
                </a:lnTo>
                <a:lnTo>
                  <a:pt x="3496" y="2236"/>
                </a:lnTo>
                <a:lnTo>
                  <a:pt x="3496" y="2244"/>
                </a:lnTo>
                <a:lnTo>
                  <a:pt x="3496" y="2250"/>
                </a:lnTo>
                <a:lnTo>
                  <a:pt x="3494" y="2263"/>
                </a:lnTo>
                <a:lnTo>
                  <a:pt x="3492" y="2274"/>
                </a:lnTo>
                <a:lnTo>
                  <a:pt x="3486" y="2285"/>
                </a:lnTo>
                <a:lnTo>
                  <a:pt x="3480" y="2294"/>
                </a:lnTo>
                <a:lnTo>
                  <a:pt x="3474" y="2311"/>
                </a:lnTo>
                <a:lnTo>
                  <a:pt x="3466" y="2326"/>
                </a:lnTo>
                <a:lnTo>
                  <a:pt x="3458" y="2339"/>
                </a:lnTo>
                <a:lnTo>
                  <a:pt x="3449" y="2348"/>
                </a:lnTo>
                <a:lnTo>
                  <a:pt x="3439" y="2358"/>
                </a:lnTo>
                <a:lnTo>
                  <a:pt x="3427" y="2363"/>
                </a:lnTo>
                <a:lnTo>
                  <a:pt x="3415" y="2367"/>
                </a:lnTo>
                <a:lnTo>
                  <a:pt x="3401" y="2369"/>
                </a:lnTo>
                <a:close/>
                <a:moveTo>
                  <a:pt x="2621" y="103"/>
                </a:moveTo>
                <a:lnTo>
                  <a:pt x="2621" y="183"/>
                </a:lnTo>
                <a:lnTo>
                  <a:pt x="2591" y="188"/>
                </a:lnTo>
                <a:lnTo>
                  <a:pt x="2587" y="183"/>
                </a:lnTo>
                <a:lnTo>
                  <a:pt x="2586" y="177"/>
                </a:lnTo>
                <a:lnTo>
                  <a:pt x="2584" y="172"/>
                </a:lnTo>
                <a:lnTo>
                  <a:pt x="2582" y="168"/>
                </a:lnTo>
                <a:lnTo>
                  <a:pt x="2572" y="159"/>
                </a:lnTo>
                <a:lnTo>
                  <a:pt x="2564" y="153"/>
                </a:lnTo>
                <a:lnTo>
                  <a:pt x="2554" y="149"/>
                </a:lnTo>
                <a:lnTo>
                  <a:pt x="2544" y="147"/>
                </a:lnTo>
                <a:lnTo>
                  <a:pt x="2533" y="151"/>
                </a:lnTo>
                <a:lnTo>
                  <a:pt x="2523" y="160"/>
                </a:lnTo>
                <a:lnTo>
                  <a:pt x="2511" y="175"/>
                </a:lnTo>
                <a:lnTo>
                  <a:pt x="2501" y="196"/>
                </a:lnTo>
                <a:lnTo>
                  <a:pt x="2495" y="209"/>
                </a:lnTo>
                <a:lnTo>
                  <a:pt x="2489" y="228"/>
                </a:lnTo>
                <a:lnTo>
                  <a:pt x="2484" y="250"/>
                </a:lnTo>
                <a:lnTo>
                  <a:pt x="2476" y="278"/>
                </a:lnTo>
                <a:lnTo>
                  <a:pt x="2468" y="310"/>
                </a:lnTo>
                <a:lnTo>
                  <a:pt x="2458" y="345"/>
                </a:lnTo>
                <a:lnTo>
                  <a:pt x="2450" y="384"/>
                </a:lnTo>
                <a:lnTo>
                  <a:pt x="2440" y="429"/>
                </a:lnTo>
                <a:lnTo>
                  <a:pt x="2419" y="429"/>
                </a:lnTo>
                <a:lnTo>
                  <a:pt x="2413" y="408"/>
                </a:lnTo>
                <a:lnTo>
                  <a:pt x="2407" y="390"/>
                </a:lnTo>
                <a:lnTo>
                  <a:pt x="2401" y="371"/>
                </a:lnTo>
                <a:lnTo>
                  <a:pt x="2395" y="354"/>
                </a:lnTo>
                <a:lnTo>
                  <a:pt x="2389" y="339"/>
                </a:lnTo>
                <a:lnTo>
                  <a:pt x="2383" y="326"/>
                </a:lnTo>
                <a:lnTo>
                  <a:pt x="2378" y="315"/>
                </a:lnTo>
                <a:lnTo>
                  <a:pt x="2372" y="306"/>
                </a:lnTo>
                <a:lnTo>
                  <a:pt x="2360" y="287"/>
                </a:lnTo>
                <a:lnTo>
                  <a:pt x="2348" y="274"/>
                </a:lnTo>
                <a:lnTo>
                  <a:pt x="2336" y="267"/>
                </a:lnTo>
                <a:lnTo>
                  <a:pt x="2325" y="265"/>
                </a:lnTo>
                <a:lnTo>
                  <a:pt x="2317" y="265"/>
                </a:lnTo>
                <a:lnTo>
                  <a:pt x="2307" y="265"/>
                </a:lnTo>
                <a:lnTo>
                  <a:pt x="2299" y="265"/>
                </a:lnTo>
                <a:lnTo>
                  <a:pt x="2289" y="265"/>
                </a:lnTo>
                <a:lnTo>
                  <a:pt x="2280" y="263"/>
                </a:lnTo>
                <a:lnTo>
                  <a:pt x="2272" y="261"/>
                </a:lnTo>
                <a:lnTo>
                  <a:pt x="2262" y="257"/>
                </a:lnTo>
                <a:lnTo>
                  <a:pt x="2254" y="254"/>
                </a:lnTo>
                <a:lnTo>
                  <a:pt x="2244" y="250"/>
                </a:lnTo>
                <a:lnTo>
                  <a:pt x="2236" y="242"/>
                </a:lnTo>
                <a:lnTo>
                  <a:pt x="2230" y="237"/>
                </a:lnTo>
                <a:lnTo>
                  <a:pt x="2225" y="228"/>
                </a:lnTo>
                <a:lnTo>
                  <a:pt x="2219" y="218"/>
                </a:lnTo>
                <a:lnTo>
                  <a:pt x="2215" y="207"/>
                </a:lnTo>
                <a:lnTo>
                  <a:pt x="2213" y="196"/>
                </a:lnTo>
                <a:lnTo>
                  <a:pt x="2213" y="183"/>
                </a:lnTo>
                <a:lnTo>
                  <a:pt x="2213" y="168"/>
                </a:lnTo>
                <a:lnTo>
                  <a:pt x="2215" y="157"/>
                </a:lnTo>
                <a:lnTo>
                  <a:pt x="2219" y="145"/>
                </a:lnTo>
                <a:lnTo>
                  <a:pt x="2225" y="136"/>
                </a:lnTo>
                <a:lnTo>
                  <a:pt x="2230" y="131"/>
                </a:lnTo>
                <a:lnTo>
                  <a:pt x="2238" y="125"/>
                </a:lnTo>
                <a:lnTo>
                  <a:pt x="2246" y="123"/>
                </a:lnTo>
                <a:lnTo>
                  <a:pt x="2256" y="121"/>
                </a:lnTo>
                <a:lnTo>
                  <a:pt x="2276" y="123"/>
                </a:lnTo>
                <a:lnTo>
                  <a:pt x="2293" y="127"/>
                </a:lnTo>
                <a:lnTo>
                  <a:pt x="2311" y="136"/>
                </a:lnTo>
                <a:lnTo>
                  <a:pt x="2327" y="147"/>
                </a:lnTo>
                <a:lnTo>
                  <a:pt x="2342" y="160"/>
                </a:lnTo>
                <a:lnTo>
                  <a:pt x="2356" y="179"/>
                </a:lnTo>
                <a:lnTo>
                  <a:pt x="2370" y="200"/>
                </a:lnTo>
                <a:lnTo>
                  <a:pt x="2383" y="224"/>
                </a:lnTo>
                <a:lnTo>
                  <a:pt x="2391" y="242"/>
                </a:lnTo>
                <a:lnTo>
                  <a:pt x="2399" y="259"/>
                </a:lnTo>
                <a:lnTo>
                  <a:pt x="2405" y="274"/>
                </a:lnTo>
                <a:lnTo>
                  <a:pt x="2413" y="289"/>
                </a:lnTo>
                <a:lnTo>
                  <a:pt x="2419" y="300"/>
                </a:lnTo>
                <a:lnTo>
                  <a:pt x="2423" y="311"/>
                </a:lnTo>
                <a:lnTo>
                  <a:pt x="2427" y="319"/>
                </a:lnTo>
                <a:lnTo>
                  <a:pt x="2431" y="326"/>
                </a:lnTo>
                <a:lnTo>
                  <a:pt x="2436" y="297"/>
                </a:lnTo>
                <a:lnTo>
                  <a:pt x="2442" y="270"/>
                </a:lnTo>
                <a:lnTo>
                  <a:pt x="2448" y="246"/>
                </a:lnTo>
                <a:lnTo>
                  <a:pt x="2454" y="224"/>
                </a:lnTo>
                <a:lnTo>
                  <a:pt x="2458" y="205"/>
                </a:lnTo>
                <a:lnTo>
                  <a:pt x="2462" y="190"/>
                </a:lnTo>
                <a:lnTo>
                  <a:pt x="2466" y="177"/>
                </a:lnTo>
                <a:lnTo>
                  <a:pt x="2470" y="168"/>
                </a:lnTo>
                <a:lnTo>
                  <a:pt x="2480" y="140"/>
                </a:lnTo>
                <a:lnTo>
                  <a:pt x="2491" y="114"/>
                </a:lnTo>
                <a:lnTo>
                  <a:pt x="2503" y="93"/>
                </a:lnTo>
                <a:lnTo>
                  <a:pt x="2515" y="75"/>
                </a:lnTo>
                <a:lnTo>
                  <a:pt x="2527" y="62"/>
                </a:lnTo>
                <a:lnTo>
                  <a:pt x="2536" y="52"/>
                </a:lnTo>
                <a:lnTo>
                  <a:pt x="2548" y="47"/>
                </a:lnTo>
                <a:lnTo>
                  <a:pt x="2560" y="45"/>
                </a:lnTo>
                <a:lnTo>
                  <a:pt x="2566" y="47"/>
                </a:lnTo>
                <a:lnTo>
                  <a:pt x="2572" y="48"/>
                </a:lnTo>
                <a:lnTo>
                  <a:pt x="2580" y="54"/>
                </a:lnTo>
                <a:lnTo>
                  <a:pt x="2587" y="60"/>
                </a:lnTo>
                <a:lnTo>
                  <a:pt x="2595" y="69"/>
                </a:lnTo>
                <a:lnTo>
                  <a:pt x="2605" y="80"/>
                </a:lnTo>
                <a:lnTo>
                  <a:pt x="2613" y="91"/>
                </a:lnTo>
                <a:lnTo>
                  <a:pt x="2621" y="106"/>
                </a:lnTo>
                <a:lnTo>
                  <a:pt x="2621" y="103"/>
                </a:lnTo>
                <a:close/>
                <a:moveTo>
                  <a:pt x="2833" y="1332"/>
                </a:moveTo>
                <a:lnTo>
                  <a:pt x="2833" y="1343"/>
                </a:lnTo>
                <a:lnTo>
                  <a:pt x="2831" y="1354"/>
                </a:lnTo>
                <a:lnTo>
                  <a:pt x="2827" y="1364"/>
                </a:lnTo>
                <a:lnTo>
                  <a:pt x="2825" y="1373"/>
                </a:lnTo>
                <a:lnTo>
                  <a:pt x="2819" y="1380"/>
                </a:lnTo>
                <a:lnTo>
                  <a:pt x="2815" y="1386"/>
                </a:lnTo>
                <a:lnTo>
                  <a:pt x="2809" y="1391"/>
                </a:lnTo>
                <a:lnTo>
                  <a:pt x="2803" y="1397"/>
                </a:lnTo>
                <a:lnTo>
                  <a:pt x="2799" y="1399"/>
                </a:lnTo>
                <a:lnTo>
                  <a:pt x="2791" y="1401"/>
                </a:lnTo>
                <a:lnTo>
                  <a:pt x="2782" y="1405"/>
                </a:lnTo>
                <a:lnTo>
                  <a:pt x="2772" y="1406"/>
                </a:lnTo>
                <a:lnTo>
                  <a:pt x="2762" y="1405"/>
                </a:lnTo>
                <a:lnTo>
                  <a:pt x="2754" y="1401"/>
                </a:lnTo>
                <a:lnTo>
                  <a:pt x="2744" y="1395"/>
                </a:lnTo>
                <a:lnTo>
                  <a:pt x="2737" y="1386"/>
                </a:lnTo>
                <a:lnTo>
                  <a:pt x="2735" y="1382"/>
                </a:lnTo>
                <a:lnTo>
                  <a:pt x="2733" y="1378"/>
                </a:lnTo>
                <a:lnTo>
                  <a:pt x="2727" y="1371"/>
                </a:lnTo>
                <a:lnTo>
                  <a:pt x="2721" y="1365"/>
                </a:lnTo>
                <a:lnTo>
                  <a:pt x="2719" y="1378"/>
                </a:lnTo>
                <a:lnTo>
                  <a:pt x="2713" y="1390"/>
                </a:lnTo>
                <a:lnTo>
                  <a:pt x="2707" y="1399"/>
                </a:lnTo>
                <a:lnTo>
                  <a:pt x="2701" y="1406"/>
                </a:lnTo>
                <a:lnTo>
                  <a:pt x="2693" y="1414"/>
                </a:lnTo>
                <a:lnTo>
                  <a:pt x="2684" y="1418"/>
                </a:lnTo>
                <a:lnTo>
                  <a:pt x="2674" y="1419"/>
                </a:lnTo>
                <a:lnTo>
                  <a:pt x="2664" y="1421"/>
                </a:lnTo>
                <a:lnTo>
                  <a:pt x="2652" y="1419"/>
                </a:lnTo>
                <a:lnTo>
                  <a:pt x="2640" y="1414"/>
                </a:lnTo>
                <a:lnTo>
                  <a:pt x="2633" y="1406"/>
                </a:lnTo>
                <a:lnTo>
                  <a:pt x="2627" y="1397"/>
                </a:lnTo>
                <a:lnTo>
                  <a:pt x="2625" y="1390"/>
                </a:lnTo>
                <a:lnTo>
                  <a:pt x="2623" y="1384"/>
                </a:lnTo>
                <a:lnTo>
                  <a:pt x="2621" y="1375"/>
                </a:lnTo>
                <a:lnTo>
                  <a:pt x="2619" y="1367"/>
                </a:lnTo>
                <a:lnTo>
                  <a:pt x="2619" y="1358"/>
                </a:lnTo>
                <a:lnTo>
                  <a:pt x="2617" y="1349"/>
                </a:lnTo>
                <a:lnTo>
                  <a:pt x="2617" y="1339"/>
                </a:lnTo>
                <a:lnTo>
                  <a:pt x="2617" y="1328"/>
                </a:lnTo>
                <a:lnTo>
                  <a:pt x="2617" y="1283"/>
                </a:lnTo>
                <a:lnTo>
                  <a:pt x="2587" y="1304"/>
                </a:lnTo>
                <a:lnTo>
                  <a:pt x="2595" y="1287"/>
                </a:lnTo>
                <a:lnTo>
                  <a:pt x="2642" y="1225"/>
                </a:lnTo>
                <a:lnTo>
                  <a:pt x="2642" y="1283"/>
                </a:lnTo>
                <a:lnTo>
                  <a:pt x="2642" y="1293"/>
                </a:lnTo>
                <a:lnTo>
                  <a:pt x="2642" y="1302"/>
                </a:lnTo>
                <a:lnTo>
                  <a:pt x="2644" y="1309"/>
                </a:lnTo>
                <a:lnTo>
                  <a:pt x="2644" y="1319"/>
                </a:lnTo>
                <a:lnTo>
                  <a:pt x="2644" y="1326"/>
                </a:lnTo>
                <a:lnTo>
                  <a:pt x="2646" y="1334"/>
                </a:lnTo>
                <a:lnTo>
                  <a:pt x="2646" y="1339"/>
                </a:lnTo>
                <a:lnTo>
                  <a:pt x="2646" y="1345"/>
                </a:lnTo>
                <a:lnTo>
                  <a:pt x="2650" y="1354"/>
                </a:lnTo>
                <a:lnTo>
                  <a:pt x="2656" y="1362"/>
                </a:lnTo>
                <a:lnTo>
                  <a:pt x="2664" y="1367"/>
                </a:lnTo>
                <a:lnTo>
                  <a:pt x="2672" y="1369"/>
                </a:lnTo>
                <a:lnTo>
                  <a:pt x="2689" y="1365"/>
                </a:lnTo>
                <a:lnTo>
                  <a:pt x="2703" y="1356"/>
                </a:lnTo>
                <a:lnTo>
                  <a:pt x="2713" y="1343"/>
                </a:lnTo>
                <a:lnTo>
                  <a:pt x="2715" y="1322"/>
                </a:lnTo>
                <a:lnTo>
                  <a:pt x="2711" y="1287"/>
                </a:lnTo>
                <a:lnTo>
                  <a:pt x="2699" y="1246"/>
                </a:lnTo>
                <a:lnTo>
                  <a:pt x="2699" y="1242"/>
                </a:lnTo>
                <a:lnTo>
                  <a:pt x="2701" y="1237"/>
                </a:lnTo>
                <a:lnTo>
                  <a:pt x="2703" y="1233"/>
                </a:lnTo>
                <a:lnTo>
                  <a:pt x="2703" y="1229"/>
                </a:lnTo>
                <a:lnTo>
                  <a:pt x="2705" y="1224"/>
                </a:lnTo>
                <a:lnTo>
                  <a:pt x="2707" y="1218"/>
                </a:lnTo>
                <a:lnTo>
                  <a:pt x="2713" y="1214"/>
                </a:lnTo>
                <a:lnTo>
                  <a:pt x="2717" y="1209"/>
                </a:lnTo>
                <a:lnTo>
                  <a:pt x="2723" y="1218"/>
                </a:lnTo>
                <a:lnTo>
                  <a:pt x="2729" y="1225"/>
                </a:lnTo>
                <a:lnTo>
                  <a:pt x="2731" y="1233"/>
                </a:lnTo>
                <a:lnTo>
                  <a:pt x="2733" y="1240"/>
                </a:lnTo>
                <a:lnTo>
                  <a:pt x="2733" y="1248"/>
                </a:lnTo>
                <a:lnTo>
                  <a:pt x="2737" y="1259"/>
                </a:lnTo>
                <a:lnTo>
                  <a:pt x="2738" y="1270"/>
                </a:lnTo>
                <a:lnTo>
                  <a:pt x="2738" y="1281"/>
                </a:lnTo>
                <a:lnTo>
                  <a:pt x="2742" y="1294"/>
                </a:lnTo>
                <a:lnTo>
                  <a:pt x="2746" y="1306"/>
                </a:lnTo>
                <a:lnTo>
                  <a:pt x="2748" y="1317"/>
                </a:lnTo>
                <a:lnTo>
                  <a:pt x="2750" y="1324"/>
                </a:lnTo>
                <a:lnTo>
                  <a:pt x="2754" y="1334"/>
                </a:lnTo>
                <a:lnTo>
                  <a:pt x="2760" y="1343"/>
                </a:lnTo>
                <a:lnTo>
                  <a:pt x="2770" y="1349"/>
                </a:lnTo>
                <a:lnTo>
                  <a:pt x="2780" y="1352"/>
                </a:lnTo>
                <a:lnTo>
                  <a:pt x="2801" y="1339"/>
                </a:lnTo>
                <a:lnTo>
                  <a:pt x="2801" y="1336"/>
                </a:lnTo>
                <a:lnTo>
                  <a:pt x="2799" y="1330"/>
                </a:lnTo>
                <a:lnTo>
                  <a:pt x="2799" y="1322"/>
                </a:lnTo>
                <a:lnTo>
                  <a:pt x="2797" y="1317"/>
                </a:lnTo>
                <a:lnTo>
                  <a:pt x="2793" y="1309"/>
                </a:lnTo>
                <a:lnTo>
                  <a:pt x="2791" y="1300"/>
                </a:lnTo>
                <a:lnTo>
                  <a:pt x="2788" y="1293"/>
                </a:lnTo>
                <a:lnTo>
                  <a:pt x="2786" y="1283"/>
                </a:lnTo>
                <a:lnTo>
                  <a:pt x="2772" y="1240"/>
                </a:lnTo>
                <a:lnTo>
                  <a:pt x="2797" y="1205"/>
                </a:lnTo>
                <a:lnTo>
                  <a:pt x="2815" y="1253"/>
                </a:lnTo>
                <a:lnTo>
                  <a:pt x="2817" y="1265"/>
                </a:lnTo>
                <a:lnTo>
                  <a:pt x="2821" y="1274"/>
                </a:lnTo>
                <a:lnTo>
                  <a:pt x="2823" y="1285"/>
                </a:lnTo>
                <a:lnTo>
                  <a:pt x="2825" y="1294"/>
                </a:lnTo>
                <a:lnTo>
                  <a:pt x="2827" y="1306"/>
                </a:lnTo>
                <a:lnTo>
                  <a:pt x="2827" y="1315"/>
                </a:lnTo>
                <a:lnTo>
                  <a:pt x="2829" y="1324"/>
                </a:lnTo>
                <a:lnTo>
                  <a:pt x="2829" y="1332"/>
                </a:lnTo>
                <a:lnTo>
                  <a:pt x="2833" y="1332"/>
                </a:lnTo>
                <a:close/>
                <a:moveTo>
                  <a:pt x="2872" y="1069"/>
                </a:moveTo>
                <a:lnTo>
                  <a:pt x="2829" y="1140"/>
                </a:lnTo>
                <a:lnTo>
                  <a:pt x="2083" y="1414"/>
                </a:lnTo>
                <a:lnTo>
                  <a:pt x="2168" y="1339"/>
                </a:lnTo>
                <a:lnTo>
                  <a:pt x="2872" y="1069"/>
                </a:lnTo>
                <a:close/>
                <a:moveTo>
                  <a:pt x="3129" y="1585"/>
                </a:moveTo>
                <a:lnTo>
                  <a:pt x="3039" y="1742"/>
                </a:lnTo>
                <a:lnTo>
                  <a:pt x="3017" y="1746"/>
                </a:lnTo>
                <a:lnTo>
                  <a:pt x="2997" y="1748"/>
                </a:lnTo>
                <a:lnTo>
                  <a:pt x="2978" y="1751"/>
                </a:lnTo>
                <a:lnTo>
                  <a:pt x="2960" y="1753"/>
                </a:lnTo>
                <a:lnTo>
                  <a:pt x="2942" y="1757"/>
                </a:lnTo>
                <a:lnTo>
                  <a:pt x="2927" y="1761"/>
                </a:lnTo>
                <a:lnTo>
                  <a:pt x="2911" y="1763"/>
                </a:lnTo>
                <a:lnTo>
                  <a:pt x="2897" y="1766"/>
                </a:lnTo>
                <a:lnTo>
                  <a:pt x="2884" y="1770"/>
                </a:lnTo>
                <a:lnTo>
                  <a:pt x="2868" y="1774"/>
                </a:lnTo>
                <a:lnTo>
                  <a:pt x="2852" y="1778"/>
                </a:lnTo>
                <a:lnTo>
                  <a:pt x="2835" y="1783"/>
                </a:lnTo>
                <a:lnTo>
                  <a:pt x="2817" y="1791"/>
                </a:lnTo>
                <a:lnTo>
                  <a:pt x="2797" y="1796"/>
                </a:lnTo>
                <a:lnTo>
                  <a:pt x="2780" y="1804"/>
                </a:lnTo>
                <a:lnTo>
                  <a:pt x="2760" y="1811"/>
                </a:lnTo>
                <a:lnTo>
                  <a:pt x="2519" y="1910"/>
                </a:lnTo>
                <a:lnTo>
                  <a:pt x="2529" y="1919"/>
                </a:lnTo>
                <a:lnTo>
                  <a:pt x="2536" y="1931"/>
                </a:lnTo>
                <a:lnTo>
                  <a:pt x="2542" y="1944"/>
                </a:lnTo>
                <a:lnTo>
                  <a:pt x="2548" y="1959"/>
                </a:lnTo>
                <a:lnTo>
                  <a:pt x="2554" y="1973"/>
                </a:lnTo>
                <a:lnTo>
                  <a:pt x="2558" y="1990"/>
                </a:lnTo>
                <a:lnTo>
                  <a:pt x="2560" y="2009"/>
                </a:lnTo>
                <a:lnTo>
                  <a:pt x="2560" y="2028"/>
                </a:lnTo>
                <a:lnTo>
                  <a:pt x="2560" y="2054"/>
                </a:lnTo>
                <a:lnTo>
                  <a:pt x="2556" y="2080"/>
                </a:lnTo>
                <a:lnTo>
                  <a:pt x="2552" y="2102"/>
                </a:lnTo>
                <a:lnTo>
                  <a:pt x="2546" y="2123"/>
                </a:lnTo>
                <a:lnTo>
                  <a:pt x="2538" y="2141"/>
                </a:lnTo>
                <a:lnTo>
                  <a:pt x="2531" y="2156"/>
                </a:lnTo>
                <a:lnTo>
                  <a:pt x="2521" y="2169"/>
                </a:lnTo>
                <a:lnTo>
                  <a:pt x="2509" y="2180"/>
                </a:lnTo>
                <a:lnTo>
                  <a:pt x="2491" y="2167"/>
                </a:lnTo>
                <a:lnTo>
                  <a:pt x="2474" y="2154"/>
                </a:lnTo>
                <a:lnTo>
                  <a:pt x="2460" y="2143"/>
                </a:lnTo>
                <a:lnTo>
                  <a:pt x="2446" y="2130"/>
                </a:lnTo>
                <a:lnTo>
                  <a:pt x="2434" y="2119"/>
                </a:lnTo>
                <a:lnTo>
                  <a:pt x="2427" y="2108"/>
                </a:lnTo>
                <a:lnTo>
                  <a:pt x="2417" y="2098"/>
                </a:lnTo>
                <a:lnTo>
                  <a:pt x="2411" y="2089"/>
                </a:lnTo>
                <a:lnTo>
                  <a:pt x="2405" y="2074"/>
                </a:lnTo>
                <a:lnTo>
                  <a:pt x="2399" y="2059"/>
                </a:lnTo>
                <a:lnTo>
                  <a:pt x="2393" y="2044"/>
                </a:lnTo>
                <a:lnTo>
                  <a:pt x="2387" y="2029"/>
                </a:lnTo>
                <a:lnTo>
                  <a:pt x="2380" y="2016"/>
                </a:lnTo>
                <a:lnTo>
                  <a:pt x="2374" y="2001"/>
                </a:lnTo>
                <a:lnTo>
                  <a:pt x="2368" y="1988"/>
                </a:lnTo>
                <a:lnTo>
                  <a:pt x="2362" y="1975"/>
                </a:lnTo>
                <a:lnTo>
                  <a:pt x="2331" y="1992"/>
                </a:lnTo>
                <a:lnTo>
                  <a:pt x="2297" y="2011"/>
                </a:lnTo>
                <a:lnTo>
                  <a:pt x="2266" y="2029"/>
                </a:lnTo>
                <a:lnTo>
                  <a:pt x="2234" y="2046"/>
                </a:lnTo>
                <a:lnTo>
                  <a:pt x="2205" y="2065"/>
                </a:lnTo>
                <a:lnTo>
                  <a:pt x="2174" y="2084"/>
                </a:lnTo>
                <a:lnTo>
                  <a:pt x="2144" y="2102"/>
                </a:lnTo>
                <a:lnTo>
                  <a:pt x="2115" y="2121"/>
                </a:lnTo>
                <a:lnTo>
                  <a:pt x="2085" y="2141"/>
                </a:lnTo>
                <a:lnTo>
                  <a:pt x="2058" y="2160"/>
                </a:lnTo>
                <a:lnTo>
                  <a:pt x="2028" y="2180"/>
                </a:lnTo>
                <a:lnTo>
                  <a:pt x="2001" y="2199"/>
                </a:lnTo>
                <a:lnTo>
                  <a:pt x="1976" y="2220"/>
                </a:lnTo>
                <a:lnTo>
                  <a:pt x="1948" y="2238"/>
                </a:lnTo>
                <a:lnTo>
                  <a:pt x="1923" y="2259"/>
                </a:lnTo>
                <a:lnTo>
                  <a:pt x="1897" y="2279"/>
                </a:lnTo>
                <a:lnTo>
                  <a:pt x="1866" y="2305"/>
                </a:lnTo>
                <a:lnTo>
                  <a:pt x="1834" y="2332"/>
                </a:lnTo>
                <a:lnTo>
                  <a:pt x="1805" y="2358"/>
                </a:lnTo>
                <a:lnTo>
                  <a:pt x="1773" y="2384"/>
                </a:lnTo>
                <a:lnTo>
                  <a:pt x="1742" y="2410"/>
                </a:lnTo>
                <a:lnTo>
                  <a:pt x="1711" y="2436"/>
                </a:lnTo>
                <a:lnTo>
                  <a:pt x="1681" y="2462"/>
                </a:lnTo>
                <a:lnTo>
                  <a:pt x="1650" y="2490"/>
                </a:lnTo>
                <a:lnTo>
                  <a:pt x="1619" y="2516"/>
                </a:lnTo>
                <a:lnTo>
                  <a:pt x="1587" y="2542"/>
                </a:lnTo>
                <a:lnTo>
                  <a:pt x="1558" y="2568"/>
                </a:lnTo>
                <a:lnTo>
                  <a:pt x="1526" y="2595"/>
                </a:lnTo>
                <a:lnTo>
                  <a:pt x="1495" y="2623"/>
                </a:lnTo>
                <a:lnTo>
                  <a:pt x="1466" y="2649"/>
                </a:lnTo>
                <a:lnTo>
                  <a:pt x="1434" y="2675"/>
                </a:lnTo>
                <a:lnTo>
                  <a:pt x="1405" y="2701"/>
                </a:lnTo>
                <a:lnTo>
                  <a:pt x="1373" y="2723"/>
                </a:lnTo>
                <a:lnTo>
                  <a:pt x="1344" y="2742"/>
                </a:lnTo>
                <a:lnTo>
                  <a:pt x="1315" y="2757"/>
                </a:lnTo>
                <a:lnTo>
                  <a:pt x="1287" y="2770"/>
                </a:lnTo>
                <a:lnTo>
                  <a:pt x="1260" y="2781"/>
                </a:lnTo>
                <a:lnTo>
                  <a:pt x="1234" y="2789"/>
                </a:lnTo>
                <a:lnTo>
                  <a:pt x="1211" y="2792"/>
                </a:lnTo>
                <a:lnTo>
                  <a:pt x="1189" y="2794"/>
                </a:lnTo>
                <a:lnTo>
                  <a:pt x="1167" y="2792"/>
                </a:lnTo>
                <a:lnTo>
                  <a:pt x="1146" y="2790"/>
                </a:lnTo>
                <a:lnTo>
                  <a:pt x="1126" y="2785"/>
                </a:lnTo>
                <a:lnTo>
                  <a:pt x="1109" y="2776"/>
                </a:lnTo>
                <a:lnTo>
                  <a:pt x="1089" y="2766"/>
                </a:lnTo>
                <a:lnTo>
                  <a:pt x="1073" y="2753"/>
                </a:lnTo>
                <a:lnTo>
                  <a:pt x="1058" y="2738"/>
                </a:lnTo>
                <a:lnTo>
                  <a:pt x="1044" y="2721"/>
                </a:lnTo>
                <a:lnTo>
                  <a:pt x="1032" y="2703"/>
                </a:lnTo>
                <a:lnTo>
                  <a:pt x="1020" y="2684"/>
                </a:lnTo>
                <a:lnTo>
                  <a:pt x="1012" y="2664"/>
                </a:lnTo>
                <a:lnTo>
                  <a:pt x="1005" y="2641"/>
                </a:lnTo>
                <a:lnTo>
                  <a:pt x="999" y="2619"/>
                </a:lnTo>
                <a:lnTo>
                  <a:pt x="995" y="2596"/>
                </a:lnTo>
                <a:lnTo>
                  <a:pt x="991" y="2572"/>
                </a:lnTo>
                <a:lnTo>
                  <a:pt x="991" y="2546"/>
                </a:lnTo>
                <a:lnTo>
                  <a:pt x="991" y="2539"/>
                </a:lnTo>
                <a:lnTo>
                  <a:pt x="991" y="2529"/>
                </a:lnTo>
                <a:lnTo>
                  <a:pt x="991" y="2520"/>
                </a:lnTo>
                <a:lnTo>
                  <a:pt x="993" y="2509"/>
                </a:lnTo>
                <a:lnTo>
                  <a:pt x="993" y="2499"/>
                </a:lnTo>
                <a:lnTo>
                  <a:pt x="995" y="2488"/>
                </a:lnTo>
                <a:lnTo>
                  <a:pt x="995" y="2479"/>
                </a:lnTo>
                <a:lnTo>
                  <a:pt x="997" y="2468"/>
                </a:lnTo>
                <a:lnTo>
                  <a:pt x="999" y="2457"/>
                </a:lnTo>
                <a:lnTo>
                  <a:pt x="1001" y="2445"/>
                </a:lnTo>
                <a:lnTo>
                  <a:pt x="1005" y="2432"/>
                </a:lnTo>
                <a:lnTo>
                  <a:pt x="1009" y="2419"/>
                </a:lnTo>
                <a:lnTo>
                  <a:pt x="1014" y="2404"/>
                </a:lnTo>
                <a:lnTo>
                  <a:pt x="1018" y="2389"/>
                </a:lnTo>
                <a:lnTo>
                  <a:pt x="1024" y="2373"/>
                </a:lnTo>
                <a:lnTo>
                  <a:pt x="1030" y="2356"/>
                </a:lnTo>
                <a:lnTo>
                  <a:pt x="1034" y="2343"/>
                </a:lnTo>
                <a:lnTo>
                  <a:pt x="1042" y="2328"/>
                </a:lnTo>
                <a:lnTo>
                  <a:pt x="1048" y="2313"/>
                </a:lnTo>
                <a:lnTo>
                  <a:pt x="1058" y="2294"/>
                </a:lnTo>
                <a:lnTo>
                  <a:pt x="1067" y="2276"/>
                </a:lnTo>
                <a:lnTo>
                  <a:pt x="1079" y="2255"/>
                </a:lnTo>
                <a:lnTo>
                  <a:pt x="1091" y="2233"/>
                </a:lnTo>
                <a:lnTo>
                  <a:pt x="1105" y="2208"/>
                </a:lnTo>
                <a:lnTo>
                  <a:pt x="1097" y="2210"/>
                </a:lnTo>
                <a:lnTo>
                  <a:pt x="1089" y="2214"/>
                </a:lnTo>
                <a:lnTo>
                  <a:pt x="1081" y="2218"/>
                </a:lnTo>
                <a:lnTo>
                  <a:pt x="1073" y="2222"/>
                </a:lnTo>
                <a:lnTo>
                  <a:pt x="1065" y="2225"/>
                </a:lnTo>
                <a:lnTo>
                  <a:pt x="1058" y="2229"/>
                </a:lnTo>
                <a:lnTo>
                  <a:pt x="1050" y="2233"/>
                </a:lnTo>
                <a:lnTo>
                  <a:pt x="1044" y="2235"/>
                </a:lnTo>
                <a:lnTo>
                  <a:pt x="1028" y="2240"/>
                </a:lnTo>
                <a:lnTo>
                  <a:pt x="1016" y="2248"/>
                </a:lnTo>
                <a:lnTo>
                  <a:pt x="1009" y="2253"/>
                </a:lnTo>
                <a:lnTo>
                  <a:pt x="1001" y="2257"/>
                </a:lnTo>
                <a:lnTo>
                  <a:pt x="975" y="2272"/>
                </a:lnTo>
                <a:lnTo>
                  <a:pt x="952" y="2287"/>
                </a:lnTo>
                <a:lnTo>
                  <a:pt x="928" y="2304"/>
                </a:lnTo>
                <a:lnTo>
                  <a:pt x="905" y="2322"/>
                </a:lnTo>
                <a:lnTo>
                  <a:pt x="883" y="2341"/>
                </a:lnTo>
                <a:lnTo>
                  <a:pt x="863" y="2361"/>
                </a:lnTo>
                <a:lnTo>
                  <a:pt x="846" y="2382"/>
                </a:lnTo>
                <a:lnTo>
                  <a:pt x="828" y="2402"/>
                </a:lnTo>
                <a:lnTo>
                  <a:pt x="812" y="2425"/>
                </a:lnTo>
                <a:lnTo>
                  <a:pt x="795" y="2447"/>
                </a:lnTo>
                <a:lnTo>
                  <a:pt x="779" y="2470"/>
                </a:lnTo>
                <a:lnTo>
                  <a:pt x="761" y="2494"/>
                </a:lnTo>
                <a:lnTo>
                  <a:pt x="746" y="2516"/>
                </a:lnTo>
                <a:lnTo>
                  <a:pt x="730" y="2539"/>
                </a:lnTo>
                <a:lnTo>
                  <a:pt x="714" y="2563"/>
                </a:lnTo>
                <a:lnTo>
                  <a:pt x="699" y="2585"/>
                </a:lnTo>
                <a:lnTo>
                  <a:pt x="679" y="2610"/>
                </a:lnTo>
                <a:lnTo>
                  <a:pt x="659" y="2634"/>
                </a:lnTo>
                <a:lnTo>
                  <a:pt x="640" y="2656"/>
                </a:lnTo>
                <a:lnTo>
                  <a:pt x="622" y="2679"/>
                </a:lnTo>
                <a:lnTo>
                  <a:pt x="605" y="2697"/>
                </a:lnTo>
                <a:lnTo>
                  <a:pt x="587" y="2716"/>
                </a:lnTo>
                <a:lnTo>
                  <a:pt x="571" y="2733"/>
                </a:lnTo>
                <a:lnTo>
                  <a:pt x="555" y="2746"/>
                </a:lnTo>
                <a:lnTo>
                  <a:pt x="540" y="2757"/>
                </a:lnTo>
                <a:lnTo>
                  <a:pt x="524" y="2768"/>
                </a:lnTo>
                <a:lnTo>
                  <a:pt x="506" y="2776"/>
                </a:lnTo>
                <a:lnTo>
                  <a:pt x="491" y="2783"/>
                </a:lnTo>
                <a:lnTo>
                  <a:pt x="475" y="2789"/>
                </a:lnTo>
                <a:lnTo>
                  <a:pt x="461" y="2792"/>
                </a:lnTo>
                <a:lnTo>
                  <a:pt x="446" y="2796"/>
                </a:lnTo>
                <a:lnTo>
                  <a:pt x="432" y="2796"/>
                </a:lnTo>
                <a:lnTo>
                  <a:pt x="410" y="2794"/>
                </a:lnTo>
                <a:lnTo>
                  <a:pt x="393" y="2790"/>
                </a:lnTo>
                <a:lnTo>
                  <a:pt x="373" y="2783"/>
                </a:lnTo>
                <a:lnTo>
                  <a:pt x="357" y="2774"/>
                </a:lnTo>
                <a:lnTo>
                  <a:pt x="342" y="2762"/>
                </a:lnTo>
                <a:lnTo>
                  <a:pt x="328" y="2748"/>
                </a:lnTo>
                <a:lnTo>
                  <a:pt x="314" y="2731"/>
                </a:lnTo>
                <a:lnTo>
                  <a:pt x="302" y="2712"/>
                </a:lnTo>
                <a:lnTo>
                  <a:pt x="293" y="2690"/>
                </a:lnTo>
                <a:lnTo>
                  <a:pt x="283" y="2665"/>
                </a:lnTo>
                <a:lnTo>
                  <a:pt x="275" y="2639"/>
                </a:lnTo>
                <a:lnTo>
                  <a:pt x="269" y="2611"/>
                </a:lnTo>
                <a:lnTo>
                  <a:pt x="265" y="2583"/>
                </a:lnTo>
                <a:lnTo>
                  <a:pt x="261" y="2552"/>
                </a:lnTo>
                <a:lnTo>
                  <a:pt x="259" y="2518"/>
                </a:lnTo>
                <a:lnTo>
                  <a:pt x="259" y="2485"/>
                </a:lnTo>
                <a:lnTo>
                  <a:pt x="259" y="2468"/>
                </a:lnTo>
                <a:lnTo>
                  <a:pt x="259" y="2453"/>
                </a:lnTo>
                <a:lnTo>
                  <a:pt x="261" y="2438"/>
                </a:lnTo>
                <a:lnTo>
                  <a:pt x="261" y="2425"/>
                </a:lnTo>
                <a:lnTo>
                  <a:pt x="263" y="2412"/>
                </a:lnTo>
                <a:lnTo>
                  <a:pt x="265" y="2401"/>
                </a:lnTo>
                <a:lnTo>
                  <a:pt x="265" y="2389"/>
                </a:lnTo>
                <a:lnTo>
                  <a:pt x="267" y="2380"/>
                </a:lnTo>
                <a:lnTo>
                  <a:pt x="269" y="2354"/>
                </a:lnTo>
                <a:lnTo>
                  <a:pt x="273" y="2328"/>
                </a:lnTo>
                <a:lnTo>
                  <a:pt x="279" y="2302"/>
                </a:lnTo>
                <a:lnTo>
                  <a:pt x="287" y="2277"/>
                </a:lnTo>
                <a:lnTo>
                  <a:pt x="295" y="2253"/>
                </a:lnTo>
                <a:lnTo>
                  <a:pt x="304" y="2231"/>
                </a:lnTo>
                <a:lnTo>
                  <a:pt x="316" y="2208"/>
                </a:lnTo>
                <a:lnTo>
                  <a:pt x="328" y="2188"/>
                </a:lnTo>
                <a:lnTo>
                  <a:pt x="312" y="2182"/>
                </a:lnTo>
                <a:lnTo>
                  <a:pt x="297" y="2175"/>
                </a:lnTo>
                <a:lnTo>
                  <a:pt x="285" y="2164"/>
                </a:lnTo>
                <a:lnTo>
                  <a:pt x="275" y="2151"/>
                </a:lnTo>
                <a:lnTo>
                  <a:pt x="265" y="2134"/>
                </a:lnTo>
                <a:lnTo>
                  <a:pt x="259" y="2117"/>
                </a:lnTo>
                <a:lnTo>
                  <a:pt x="257" y="2097"/>
                </a:lnTo>
                <a:lnTo>
                  <a:pt x="255" y="2074"/>
                </a:lnTo>
                <a:lnTo>
                  <a:pt x="255" y="2067"/>
                </a:lnTo>
                <a:lnTo>
                  <a:pt x="257" y="2059"/>
                </a:lnTo>
                <a:lnTo>
                  <a:pt x="261" y="2048"/>
                </a:lnTo>
                <a:lnTo>
                  <a:pt x="265" y="2037"/>
                </a:lnTo>
                <a:lnTo>
                  <a:pt x="271" y="2026"/>
                </a:lnTo>
                <a:lnTo>
                  <a:pt x="277" y="2013"/>
                </a:lnTo>
                <a:lnTo>
                  <a:pt x="283" y="1998"/>
                </a:lnTo>
                <a:lnTo>
                  <a:pt x="289" y="1983"/>
                </a:lnTo>
                <a:lnTo>
                  <a:pt x="297" y="1966"/>
                </a:lnTo>
                <a:lnTo>
                  <a:pt x="302" y="1949"/>
                </a:lnTo>
                <a:lnTo>
                  <a:pt x="312" y="1931"/>
                </a:lnTo>
                <a:lnTo>
                  <a:pt x="320" y="1914"/>
                </a:lnTo>
                <a:lnTo>
                  <a:pt x="330" y="1897"/>
                </a:lnTo>
                <a:lnTo>
                  <a:pt x="338" y="1878"/>
                </a:lnTo>
                <a:lnTo>
                  <a:pt x="348" y="1862"/>
                </a:lnTo>
                <a:lnTo>
                  <a:pt x="357" y="1845"/>
                </a:lnTo>
                <a:lnTo>
                  <a:pt x="334" y="1860"/>
                </a:lnTo>
                <a:lnTo>
                  <a:pt x="312" y="1871"/>
                </a:lnTo>
                <a:lnTo>
                  <a:pt x="291" y="1882"/>
                </a:lnTo>
                <a:lnTo>
                  <a:pt x="271" y="1891"/>
                </a:lnTo>
                <a:lnTo>
                  <a:pt x="253" y="1897"/>
                </a:lnTo>
                <a:lnTo>
                  <a:pt x="236" y="1903"/>
                </a:lnTo>
                <a:lnTo>
                  <a:pt x="220" y="1904"/>
                </a:lnTo>
                <a:lnTo>
                  <a:pt x="206" y="1906"/>
                </a:lnTo>
                <a:lnTo>
                  <a:pt x="181" y="1904"/>
                </a:lnTo>
                <a:lnTo>
                  <a:pt x="155" y="1901"/>
                </a:lnTo>
                <a:lnTo>
                  <a:pt x="132" y="1895"/>
                </a:lnTo>
                <a:lnTo>
                  <a:pt x="112" y="1886"/>
                </a:lnTo>
                <a:lnTo>
                  <a:pt x="93" y="1875"/>
                </a:lnTo>
                <a:lnTo>
                  <a:pt x="77" y="1862"/>
                </a:lnTo>
                <a:lnTo>
                  <a:pt x="63" y="1845"/>
                </a:lnTo>
                <a:lnTo>
                  <a:pt x="51" y="1824"/>
                </a:lnTo>
                <a:lnTo>
                  <a:pt x="40" y="1804"/>
                </a:lnTo>
                <a:lnTo>
                  <a:pt x="30" y="1781"/>
                </a:lnTo>
                <a:lnTo>
                  <a:pt x="20" y="1757"/>
                </a:lnTo>
                <a:lnTo>
                  <a:pt x="14" y="1733"/>
                </a:lnTo>
                <a:lnTo>
                  <a:pt x="8" y="1709"/>
                </a:lnTo>
                <a:lnTo>
                  <a:pt x="4" y="1682"/>
                </a:lnTo>
                <a:lnTo>
                  <a:pt x="0" y="1656"/>
                </a:lnTo>
                <a:lnTo>
                  <a:pt x="0" y="1630"/>
                </a:lnTo>
                <a:lnTo>
                  <a:pt x="0" y="1604"/>
                </a:lnTo>
                <a:lnTo>
                  <a:pt x="4" y="1578"/>
                </a:lnTo>
                <a:lnTo>
                  <a:pt x="8" y="1552"/>
                </a:lnTo>
                <a:lnTo>
                  <a:pt x="14" y="1528"/>
                </a:lnTo>
                <a:lnTo>
                  <a:pt x="22" y="1502"/>
                </a:lnTo>
                <a:lnTo>
                  <a:pt x="32" y="1477"/>
                </a:lnTo>
                <a:lnTo>
                  <a:pt x="42" y="1451"/>
                </a:lnTo>
                <a:lnTo>
                  <a:pt x="55" y="1427"/>
                </a:lnTo>
                <a:lnTo>
                  <a:pt x="67" y="1406"/>
                </a:lnTo>
                <a:lnTo>
                  <a:pt x="79" y="1386"/>
                </a:lnTo>
                <a:lnTo>
                  <a:pt x="91" y="1367"/>
                </a:lnTo>
                <a:lnTo>
                  <a:pt x="104" y="1347"/>
                </a:lnTo>
                <a:lnTo>
                  <a:pt x="120" y="1326"/>
                </a:lnTo>
                <a:lnTo>
                  <a:pt x="136" y="1308"/>
                </a:lnTo>
                <a:lnTo>
                  <a:pt x="151" y="1289"/>
                </a:lnTo>
                <a:lnTo>
                  <a:pt x="169" y="1270"/>
                </a:lnTo>
                <a:lnTo>
                  <a:pt x="151" y="1261"/>
                </a:lnTo>
                <a:lnTo>
                  <a:pt x="136" y="1250"/>
                </a:lnTo>
                <a:lnTo>
                  <a:pt x="124" y="1239"/>
                </a:lnTo>
                <a:lnTo>
                  <a:pt x="116" y="1225"/>
                </a:lnTo>
                <a:lnTo>
                  <a:pt x="114" y="1216"/>
                </a:lnTo>
                <a:lnTo>
                  <a:pt x="110" y="1207"/>
                </a:lnTo>
                <a:lnTo>
                  <a:pt x="108" y="1196"/>
                </a:lnTo>
                <a:lnTo>
                  <a:pt x="106" y="1183"/>
                </a:lnTo>
                <a:lnTo>
                  <a:pt x="102" y="1170"/>
                </a:lnTo>
                <a:lnTo>
                  <a:pt x="102" y="1153"/>
                </a:lnTo>
                <a:lnTo>
                  <a:pt x="100" y="1136"/>
                </a:lnTo>
                <a:lnTo>
                  <a:pt x="100" y="1119"/>
                </a:lnTo>
                <a:lnTo>
                  <a:pt x="102" y="1102"/>
                </a:lnTo>
                <a:lnTo>
                  <a:pt x="106" y="1084"/>
                </a:lnTo>
                <a:lnTo>
                  <a:pt x="112" y="1059"/>
                </a:lnTo>
                <a:lnTo>
                  <a:pt x="122" y="1033"/>
                </a:lnTo>
                <a:lnTo>
                  <a:pt x="134" y="1004"/>
                </a:lnTo>
                <a:lnTo>
                  <a:pt x="148" y="970"/>
                </a:lnTo>
                <a:lnTo>
                  <a:pt x="165" y="933"/>
                </a:lnTo>
                <a:lnTo>
                  <a:pt x="185" y="893"/>
                </a:lnTo>
                <a:lnTo>
                  <a:pt x="204" y="854"/>
                </a:lnTo>
                <a:lnTo>
                  <a:pt x="224" y="817"/>
                </a:lnTo>
                <a:lnTo>
                  <a:pt x="242" y="782"/>
                </a:lnTo>
                <a:lnTo>
                  <a:pt x="259" y="750"/>
                </a:lnTo>
                <a:lnTo>
                  <a:pt x="275" y="722"/>
                </a:lnTo>
                <a:lnTo>
                  <a:pt x="291" y="698"/>
                </a:lnTo>
                <a:lnTo>
                  <a:pt x="304" y="677"/>
                </a:lnTo>
                <a:lnTo>
                  <a:pt x="316" y="658"/>
                </a:lnTo>
                <a:lnTo>
                  <a:pt x="306" y="686"/>
                </a:lnTo>
                <a:lnTo>
                  <a:pt x="297" y="713"/>
                </a:lnTo>
                <a:lnTo>
                  <a:pt x="287" y="737"/>
                </a:lnTo>
                <a:lnTo>
                  <a:pt x="277" y="759"/>
                </a:lnTo>
                <a:lnTo>
                  <a:pt x="269" y="782"/>
                </a:lnTo>
                <a:lnTo>
                  <a:pt x="261" y="800"/>
                </a:lnTo>
                <a:lnTo>
                  <a:pt x="255" y="819"/>
                </a:lnTo>
                <a:lnTo>
                  <a:pt x="250" y="836"/>
                </a:lnTo>
                <a:lnTo>
                  <a:pt x="234" y="880"/>
                </a:lnTo>
                <a:lnTo>
                  <a:pt x="218" y="921"/>
                </a:lnTo>
                <a:lnTo>
                  <a:pt x="206" y="959"/>
                </a:lnTo>
                <a:lnTo>
                  <a:pt x="197" y="990"/>
                </a:lnTo>
                <a:lnTo>
                  <a:pt x="187" y="1020"/>
                </a:lnTo>
                <a:lnTo>
                  <a:pt x="181" y="1046"/>
                </a:lnTo>
                <a:lnTo>
                  <a:pt x="179" y="1069"/>
                </a:lnTo>
                <a:lnTo>
                  <a:pt x="177" y="1086"/>
                </a:lnTo>
                <a:lnTo>
                  <a:pt x="179" y="1100"/>
                </a:lnTo>
                <a:lnTo>
                  <a:pt x="181" y="1115"/>
                </a:lnTo>
                <a:lnTo>
                  <a:pt x="187" y="1128"/>
                </a:lnTo>
                <a:lnTo>
                  <a:pt x="191" y="1140"/>
                </a:lnTo>
                <a:lnTo>
                  <a:pt x="200" y="1153"/>
                </a:lnTo>
                <a:lnTo>
                  <a:pt x="208" y="1160"/>
                </a:lnTo>
                <a:lnTo>
                  <a:pt x="218" y="1166"/>
                </a:lnTo>
                <a:lnTo>
                  <a:pt x="224" y="1168"/>
                </a:lnTo>
                <a:lnTo>
                  <a:pt x="234" y="1166"/>
                </a:lnTo>
                <a:lnTo>
                  <a:pt x="246" y="1164"/>
                </a:lnTo>
                <a:lnTo>
                  <a:pt x="257" y="1158"/>
                </a:lnTo>
                <a:lnTo>
                  <a:pt x="267" y="1149"/>
                </a:lnTo>
                <a:lnTo>
                  <a:pt x="279" y="1140"/>
                </a:lnTo>
                <a:lnTo>
                  <a:pt x="291" y="1128"/>
                </a:lnTo>
                <a:lnTo>
                  <a:pt x="301" y="1114"/>
                </a:lnTo>
                <a:lnTo>
                  <a:pt x="310" y="1099"/>
                </a:lnTo>
                <a:lnTo>
                  <a:pt x="312" y="1093"/>
                </a:lnTo>
                <a:lnTo>
                  <a:pt x="316" y="1086"/>
                </a:lnTo>
                <a:lnTo>
                  <a:pt x="320" y="1078"/>
                </a:lnTo>
                <a:lnTo>
                  <a:pt x="324" y="1069"/>
                </a:lnTo>
                <a:lnTo>
                  <a:pt x="328" y="1059"/>
                </a:lnTo>
                <a:lnTo>
                  <a:pt x="332" y="1050"/>
                </a:lnTo>
                <a:lnTo>
                  <a:pt x="336" y="1039"/>
                </a:lnTo>
                <a:lnTo>
                  <a:pt x="342" y="1028"/>
                </a:lnTo>
                <a:lnTo>
                  <a:pt x="342" y="1037"/>
                </a:lnTo>
                <a:lnTo>
                  <a:pt x="342" y="1046"/>
                </a:lnTo>
                <a:lnTo>
                  <a:pt x="342" y="1056"/>
                </a:lnTo>
                <a:lnTo>
                  <a:pt x="342" y="1065"/>
                </a:lnTo>
                <a:lnTo>
                  <a:pt x="342" y="1076"/>
                </a:lnTo>
                <a:lnTo>
                  <a:pt x="342" y="1086"/>
                </a:lnTo>
                <a:lnTo>
                  <a:pt x="342" y="1095"/>
                </a:lnTo>
                <a:lnTo>
                  <a:pt x="342" y="1106"/>
                </a:lnTo>
                <a:lnTo>
                  <a:pt x="342" y="1117"/>
                </a:lnTo>
                <a:lnTo>
                  <a:pt x="342" y="1127"/>
                </a:lnTo>
                <a:lnTo>
                  <a:pt x="340" y="1136"/>
                </a:lnTo>
                <a:lnTo>
                  <a:pt x="338" y="1143"/>
                </a:lnTo>
                <a:lnTo>
                  <a:pt x="336" y="1153"/>
                </a:lnTo>
                <a:lnTo>
                  <a:pt x="336" y="1160"/>
                </a:lnTo>
                <a:lnTo>
                  <a:pt x="334" y="1166"/>
                </a:lnTo>
                <a:lnTo>
                  <a:pt x="332" y="1171"/>
                </a:lnTo>
                <a:lnTo>
                  <a:pt x="322" y="1190"/>
                </a:lnTo>
                <a:lnTo>
                  <a:pt x="312" y="1207"/>
                </a:lnTo>
                <a:lnTo>
                  <a:pt x="306" y="1218"/>
                </a:lnTo>
                <a:lnTo>
                  <a:pt x="302" y="1225"/>
                </a:lnTo>
                <a:lnTo>
                  <a:pt x="297" y="1235"/>
                </a:lnTo>
                <a:lnTo>
                  <a:pt x="291" y="1242"/>
                </a:lnTo>
                <a:lnTo>
                  <a:pt x="283" y="1252"/>
                </a:lnTo>
                <a:lnTo>
                  <a:pt x="275" y="1259"/>
                </a:lnTo>
                <a:lnTo>
                  <a:pt x="265" y="1265"/>
                </a:lnTo>
                <a:lnTo>
                  <a:pt x="255" y="1272"/>
                </a:lnTo>
                <a:lnTo>
                  <a:pt x="246" y="1278"/>
                </a:lnTo>
                <a:lnTo>
                  <a:pt x="234" y="1281"/>
                </a:lnTo>
                <a:lnTo>
                  <a:pt x="216" y="1296"/>
                </a:lnTo>
                <a:lnTo>
                  <a:pt x="199" y="1313"/>
                </a:lnTo>
                <a:lnTo>
                  <a:pt x="183" y="1328"/>
                </a:lnTo>
                <a:lnTo>
                  <a:pt x="167" y="1343"/>
                </a:lnTo>
                <a:lnTo>
                  <a:pt x="153" y="1358"/>
                </a:lnTo>
                <a:lnTo>
                  <a:pt x="142" y="1373"/>
                </a:lnTo>
                <a:lnTo>
                  <a:pt x="132" y="1388"/>
                </a:lnTo>
                <a:lnTo>
                  <a:pt x="122" y="1401"/>
                </a:lnTo>
                <a:lnTo>
                  <a:pt x="106" y="1427"/>
                </a:lnTo>
                <a:lnTo>
                  <a:pt x="95" y="1453"/>
                </a:lnTo>
                <a:lnTo>
                  <a:pt x="83" y="1479"/>
                </a:lnTo>
                <a:lnTo>
                  <a:pt x="73" y="1507"/>
                </a:lnTo>
                <a:lnTo>
                  <a:pt x="67" y="1535"/>
                </a:lnTo>
                <a:lnTo>
                  <a:pt x="61" y="1565"/>
                </a:lnTo>
                <a:lnTo>
                  <a:pt x="59" y="1593"/>
                </a:lnTo>
                <a:lnTo>
                  <a:pt x="57" y="1623"/>
                </a:lnTo>
                <a:lnTo>
                  <a:pt x="57" y="1630"/>
                </a:lnTo>
                <a:lnTo>
                  <a:pt x="59" y="1640"/>
                </a:lnTo>
                <a:lnTo>
                  <a:pt x="61" y="1649"/>
                </a:lnTo>
                <a:lnTo>
                  <a:pt x="63" y="1658"/>
                </a:lnTo>
                <a:lnTo>
                  <a:pt x="67" y="1669"/>
                </a:lnTo>
                <a:lnTo>
                  <a:pt x="73" y="1681"/>
                </a:lnTo>
                <a:lnTo>
                  <a:pt x="79" y="1692"/>
                </a:lnTo>
                <a:lnTo>
                  <a:pt x="87" y="1705"/>
                </a:lnTo>
                <a:lnTo>
                  <a:pt x="95" y="1716"/>
                </a:lnTo>
                <a:lnTo>
                  <a:pt x="104" y="1727"/>
                </a:lnTo>
                <a:lnTo>
                  <a:pt x="116" y="1737"/>
                </a:lnTo>
                <a:lnTo>
                  <a:pt x="126" y="1744"/>
                </a:lnTo>
                <a:lnTo>
                  <a:pt x="138" y="1750"/>
                </a:lnTo>
                <a:lnTo>
                  <a:pt x="151" y="1753"/>
                </a:lnTo>
                <a:lnTo>
                  <a:pt x="163" y="1757"/>
                </a:lnTo>
                <a:lnTo>
                  <a:pt x="177" y="1757"/>
                </a:lnTo>
                <a:lnTo>
                  <a:pt x="187" y="1757"/>
                </a:lnTo>
                <a:lnTo>
                  <a:pt x="199" y="1755"/>
                </a:lnTo>
                <a:lnTo>
                  <a:pt x="210" y="1751"/>
                </a:lnTo>
                <a:lnTo>
                  <a:pt x="222" y="1748"/>
                </a:lnTo>
                <a:lnTo>
                  <a:pt x="236" y="1742"/>
                </a:lnTo>
                <a:lnTo>
                  <a:pt x="248" y="1737"/>
                </a:lnTo>
                <a:lnTo>
                  <a:pt x="263" y="1729"/>
                </a:lnTo>
                <a:lnTo>
                  <a:pt x="277" y="1722"/>
                </a:lnTo>
                <a:lnTo>
                  <a:pt x="301" y="1709"/>
                </a:lnTo>
                <a:lnTo>
                  <a:pt x="326" y="1692"/>
                </a:lnTo>
                <a:lnTo>
                  <a:pt x="357" y="1673"/>
                </a:lnTo>
                <a:lnTo>
                  <a:pt x="393" y="1651"/>
                </a:lnTo>
                <a:lnTo>
                  <a:pt x="432" y="1625"/>
                </a:lnTo>
                <a:lnTo>
                  <a:pt x="475" y="1597"/>
                </a:lnTo>
                <a:lnTo>
                  <a:pt x="522" y="1565"/>
                </a:lnTo>
                <a:lnTo>
                  <a:pt x="573" y="1531"/>
                </a:lnTo>
                <a:lnTo>
                  <a:pt x="605" y="1511"/>
                </a:lnTo>
                <a:lnTo>
                  <a:pt x="638" y="1492"/>
                </a:lnTo>
                <a:lnTo>
                  <a:pt x="667" y="1474"/>
                </a:lnTo>
                <a:lnTo>
                  <a:pt x="699" y="1457"/>
                </a:lnTo>
                <a:lnTo>
                  <a:pt x="728" y="1442"/>
                </a:lnTo>
                <a:lnTo>
                  <a:pt x="758" y="1427"/>
                </a:lnTo>
                <a:lnTo>
                  <a:pt x="785" y="1416"/>
                </a:lnTo>
                <a:lnTo>
                  <a:pt x="810" y="1405"/>
                </a:lnTo>
                <a:lnTo>
                  <a:pt x="826" y="1399"/>
                </a:lnTo>
                <a:lnTo>
                  <a:pt x="840" y="1393"/>
                </a:lnTo>
                <a:lnTo>
                  <a:pt x="856" y="1390"/>
                </a:lnTo>
                <a:lnTo>
                  <a:pt x="871" y="1384"/>
                </a:lnTo>
                <a:lnTo>
                  <a:pt x="887" y="1382"/>
                </a:lnTo>
                <a:lnTo>
                  <a:pt x="905" y="1378"/>
                </a:lnTo>
                <a:lnTo>
                  <a:pt x="920" y="1377"/>
                </a:lnTo>
                <a:lnTo>
                  <a:pt x="936" y="1377"/>
                </a:lnTo>
                <a:lnTo>
                  <a:pt x="928" y="1362"/>
                </a:lnTo>
                <a:lnTo>
                  <a:pt x="922" y="1347"/>
                </a:lnTo>
                <a:lnTo>
                  <a:pt x="916" y="1332"/>
                </a:lnTo>
                <a:lnTo>
                  <a:pt x="912" y="1317"/>
                </a:lnTo>
                <a:lnTo>
                  <a:pt x="909" y="1300"/>
                </a:lnTo>
                <a:lnTo>
                  <a:pt x="907" y="1285"/>
                </a:lnTo>
                <a:lnTo>
                  <a:pt x="905" y="1268"/>
                </a:lnTo>
                <a:lnTo>
                  <a:pt x="905" y="1253"/>
                </a:lnTo>
                <a:lnTo>
                  <a:pt x="907" y="1222"/>
                </a:lnTo>
                <a:lnTo>
                  <a:pt x="910" y="1190"/>
                </a:lnTo>
                <a:lnTo>
                  <a:pt x="918" y="1156"/>
                </a:lnTo>
                <a:lnTo>
                  <a:pt x="928" y="1123"/>
                </a:lnTo>
                <a:lnTo>
                  <a:pt x="942" y="1089"/>
                </a:lnTo>
                <a:lnTo>
                  <a:pt x="958" y="1056"/>
                </a:lnTo>
                <a:lnTo>
                  <a:pt x="977" y="1020"/>
                </a:lnTo>
                <a:lnTo>
                  <a:pt x="1001" y="987"/>
                </a:lnTo>
                <a:lnTo>
                  <a:pt x="1024" y="953"/>
                </a:lnTo>
                <a:lnTo>
                  <a:pt x="1048" y="925"/>
                </a:lnTo>
                <a:lnTo>
                  <a:pt x="1069" y="901"/>
                </a:lnTo>
                <a:lnTo>
                  <a:pt x="1089" y="882"/>
                </a:lnTo>
                <a:lnTo>
                  <a:pt x="1109" y="867"/>
                </a:lnTo>
                <a:lnTo>
                  <a:pt x="1126" y="856"/>
                </a:lnTo>
                <a:lnTo>
                  <a:pt x="1142" y="849"/>
                </a:lnTo>
                <a:lnTo>
                  <a:pt x="1156" y="847"/>
                </a:lnTo>
                <a:lnTo>
                  <a:pt x="1167" y="847"/>
                </a:lnTo>
                <a:lnTo>
                  <a:pt x="1181" y="851"/>
                </a:lnTo>
                <a:lnTo>
                  <a:pt x="1193" y="856"/>
                </a:lnTo>
                <a:lnTo>
                  <a:pt x="1205" y="864"/>
                </a:lnTo>
                <a:lnTo>
                  <a:pt x="1215" y="875"/>
                </a:lnTo>
                <a:lnTo>
                  <a:pt x="1226" y="890"/>
                </a:lnTo>
                <a:lnTo>
                  <a:pt x="1236" y="908"/>
                </a:lnTo>
                <a:lnTo>
                  <a:pt x="1246" y="929"/>
                </a:lnTo>
                <a:lnTo>
                  <a:pt x="1256" y="951"/>
                </a:lnTo>
                <a:lnTo>
                  <a:pt x="1267" y="972"/>
                </a:lnTo>
                <a:lnTo>
                  <a:pt x="1279" y="989"/>
                </a:lnTo>
                <a:lnTo>
                  <a:pt x="1291" y="1005"/>
                </a:lnTo>
                <a:lnTo>
                  <a:pt x="1305" y="1018"/>
                </a:lnTo>
                <a:lnTo>
                  <a:pt x="1316" y="1030"/>
                </a:lnTo>
                <a:lnTo>
                  <a:pt x="1332" y="1039"/>
                </a:lnTo>
                <a:lnTo>
                  <a:pt x="1346" y="1045"/>
                </a:lnTo>
                <a:lnTo>
                  <a:pt x="1293" y="578"/>
                </a:lnTo>
                <a:lnTo>
                  <a:pt x="1250" y="213"/>
                </a:lnTo>
                <a:lnTo>
                  <a:pt x="1228" y="142"/>
                </a:lnTo>
                <a:lnTo>
                  <a:pt x="1228" y="136"/>
                </a:lnTo>
                <a:lnTo>
                  <a:pt x="1230" y="129"/>
                </a:lnTo>
                <a:lnTo>
                  <a:pt x="1230" y="119"/>
                </a:lnTo>
                <a:lnTo>
                  <a:pt x="1232" y="110"/>
                </a:lnTo>
                <a:lnTo>
                  <a:pt x="1236" y="101"/>
                </a:lnTo>
                <a:lnTo>
                  <a:pt x="1238" y="88"/>
                </a:lnTo>
                <a:lnTo>
                  <a:pt x="1242" y="76"/>
                </a:lnTo>
                <a:lnTo>
                  <a:pt x="1246" y="62"/>
                </a:lnTo>
                <a:lnTo>
                  <a:pt x="1248" y="52"/>
                </a:lnTo>
                <a:lnTo>
                  <a:pt x="1252" y="39"/>
                </a:lnTo>
                <a:lnTo>
                  <a:pt x="1260" y="24"/>
                </a:lnTo>
                <a:lnTo>
                  <a:pt x="1267" y="7"/>
                </a:lnTo>
                <a:lnTo>
                  <a:pt x="1411" y="295"/>
                </a:lnTo>
                <a:lnTo>
                  <a:pt x="1411" y="336"/>
                </a:lnTo>
                <a:lnTo>
                  <a:pt x="1346" y="270"/>
                </a:lnTo>
                <a:lnTo>
                  <a:pt x="1344" y="272"/>
                </a:lnTo>
                <a:lnTo>
                  <a:pt x="1342" y="276"/>
                </a:lnTo>
                <a:lnTo>
                  <a:pt x="1340" y="282"/>
                </a:lnTo>
                <a:lnTo>
                  <a:pt x="1340" y="287"/>
                </a:lnTo>
                <a:lnTo>
                  <a:pt x="1340" y="295"/>
                </a:lnTo>
                <a:lnTo>
                  <a:pt x="1342" y="300"/>
                </a:lnTo>
                <a:lnTo>
                  <a:pt x="1342" y="304"/>
                </a:lnTo>
                <a:lnTo>
                  <a:pt x="1342" y="306"/>
                </a:lnTo>
                <a:lnTo>
                  <a:pt x="1393" y="720"/>
                </a:lnTo>
                <a:lnTo>
                  <a:pt x="1444" y="1082"/>
                </a:lnTo>
                <a:lnTo>
                  <a:pt x="1466" y="1087"/>
                </a:lnTo>
                <a:lnTo>
                  <a:pt x="1487" y="1091"/>
                </a:lnTo>
                <a:lnTo>
                  <a:pt x="1509" y="1095"/>
                </a:lnTo>
                <a:lnTo>
                  <a:pt x="1528" y="1099"/>
                </a:lnTo>
                <a:lnTo>
                  <a:pt x="1550" y="1102"/>
                </a:lnTo>
                <a:lnTo>
                  <a:pt x="1570" y="1106"/>
                </a:lnTo>
                <a:lnTo>
                  <a:pt x="1587" y="1108"/>
                </a:lnTo>
                <a:lnTo>
                  <a:pt x="1605" y="1110"/>
                </a:lnTo>
                <a:lnTo>
                  <a:pt x="1624" y="1112"/>
                </a:lnTo>
                <a:lnTo>
                  <a:pt x="1644" y="1112"/>
                </a:lnTo>
                <a:lnTo>
                  <a:pt x="1664" y="1114"/>
                </a:lnTo>
                <a:lnTo>
                  <a:pt x="1685" y="1114"/>
                </a:lnTo>
                <a:lnTo>
                  <a:pt x="1707" y="1115"/>
                </a:lnTo>
                <a:lnTo>
                  <a:pt x="1728" y="1115"/>
                </a:lnTo>
                <a:lnTo>
                  <a:pt x="1750" y="1115"/>
                </a:lnTo>
                <a:lnTo>
                  <a:pt x="1772" y="1115"/>
                </a:lnTo>
                <a:lnTo>
                  <a:pt x="1707" y="558"/>
                </a:lnTo>
                <a:lnTo>
                  <a:pt x="1664" y="237"/>
                </a:lnTo>
                <a:lnTo>
                  <a:pt x="1638" y="151"/>
                </a:lnTo>
                <a:lnTo>
                  <a:pt x="1691" y="0"/>
                </a:lnTo>
                <a:lnTo>
                  <a:pt x="1821" y="287"/>
                </a:lnTo>
                <a:lnTo>
                  <a:pt x="1821" y="339"/>
                </a:lnTo>
                <a:lnTo>
                  <a:pt x="1760" y="278"/>
                </a:lnTo>
                <a:lnTo>
                  <a:pt x="1750" y="306"/>
                </a:lnTo>
                <a:lnTo>
                  <a:pt x="1811" y="802"/>
                </a:lnTo>
                <a:lnTo>
                  <a:pt x="1850" y="1102"/>
                </a:lnTo>
                <a:lnTo>
                  <a:pt x="1877" y="1100"/>
                </a:lnTo>
                <a:lnTo>
                  <a:pt x="1903" y="1097"/>
                </a:lnTo>
                <a:lnTo>
                  <a:pt x="1926" y="1095"/>
                </a:lnTo>
                <a:lnTo>
                  <a:pt x="1946" y="1093"/>
                </a:lnTo>
                <a:lnTo>
                  <a:pt x="1964" y="1091"/>
                </a:lnTo>
                <a:lnTo>
                  <a:pt x="1979" y="1089"/>
                </a:lnTo>
                <a:lnTo>
                  <a:pt x="1991" y="1087"/>
                </a:lnTo>
                <a:lnTo>
                  <a:pt x="2001" y="1086"/>
                </a:lnTo>
                <a:lnTo>
                  <a:pt x="2017" y="1082"/>
                </a:lnTo>
                <a:lnTo>
                  <a:pt x="2030" y="1078"/>
                </a:lnTo>
                <a:lnTo>
                  <a:pt x="2044" y="1074"/>
                </a:lnTo>
                <a:lnTo>
                  <a:pt x="2058" y="1071"/>
                </a:lnTo>
                <a:lnTo>
                  <a:pt x="2068" y="1067"/>
                </a:lnTo>
                <a:lnTo>
                  <a:pt x="2078" y="1065"/>
                </a:lnTo>
                <a:lnTo>
                  <a:pt x="2085" y="1063"/>
                </a:lnTo>
                <a:lnTo>
                  <a:pt x="2091" y="1061"/>
                </a:lnTo>
                <a:lnTo>
                  <a:pt x="2129" y="1054"/>
                </a:lnTo>
                <a:lnTo>
                  <a:pt x="2164" y="1045"/>
                </a:lnTo>
                <a:lnTo>
                  <a:pt x="2199" y="1035"/>
                </a:lnTo>
                <a:lnTo>
                  <a:pt x="2232" y="1026"/>
                </a:lnTo>
                <a:lnTo>
                  <a:pt x="2266" y="1018"/>
                </a:lnTo>
                <a:lnTo>
                  <a:pt x="2297" y="1009"/>
                </a:lnTo>
                <a:lnTo>
                  <a:pt x="2327" y="1000"/>
                </a:lnTo>
                <a:lnTo>
                  <a:pt x="2354" y="992"/>
                </a:lnTo>
                <a:lnTo>
                  <a:pt x="2380" y="985"/>
                </a:lnTo>
                <a:lnTo>
                  <a:pt x="2405" y="976"/>
                </a:lnTo>
                <a:lnTo>
                  <a:pt x="2427" y="968"/>
                </a:lnTo>
                <a:lnTo>
                  <a:pt x="2448" y="961"/>
                </a:lnTo>
                <a:lnTo>
                  <a:pt x="2466" y="953"/>
                </a:lnTo>
                <a:lnTo>
                  <a:pt x="2482" y="948"/>
                </a:lnTo>
                <a:lnTo>
                  <a:pt x="2493" y="940"/>
                </a:lnTo>
                <a:lnTo>
                  <a:pt x="2505" y="934"/>
                </a:lnTo>
                <a:lnTo>
                  <a:pt x="2493" y="933"/>
                </a:lnTo>
                <a:lnTo>
                  <a:pt x="2480" y="929"/>
                </a:lnTo>
                <a:lnTo>
                  <a:pt x="2466" y="925"/>
                </a:lnTo>
                <a:lnTo>
                  <a:pt x="2448" y="921"/>
                </a:lnTo>
                <a:lnTo>
                  <a:pt x="2431" y="918"/>
                </a:lnTo>
                <a:lnTo>
                  <a:pt x="2411" y="914"/>
                </a:lnTo>
                <a:lnTo>
                  <a:pt x="2389" y="910"/>
                </a:lnTo>
                <a:lnTo>
                  <a:pt x="2366" y="905"/>
                </a:lnTo>
                <a:lnTo>
                  <a:pt x="2342" y="899"/>
                </a:lnTo>
                <a:lnTo>
                  <a:pt x="2319" y="893"/>
                </a:lnTo>
                <a:lnTo>
                  <a:pt x="2295" y="890"/>
                </a:lnTo>
                <a:lnTo>
                  <a:pt x="2272" y="884"/>
                </a:lnTo>
                <a:lnTo>
                  <a:pt x="2250" y="880"/>
                </a:lnTo>
                <a:lnTo>
                  <a:pt x="2229" y="877"/>
                </a:lnTo>
                <a:lnTo>
                  <a:pt x="2209" y="875"/>
                </a:lnTo>
                <a:lnTo>
                  <a:pt x="2189" y="873"/>
                </a:lnTo>
                <a:lnTo>
                  <a:pt x="2178" y="873"/>
                </a:lnTo>
                <a:lnTo>
                  <a:pt x="2162" y="873"/>
                </a:lnTo>
                <a:lnTo>
                  <a:pt x="2148" y="873"/>
                </a:lnTo>
                <a:lnTo>
                  <a:pt x="2134" y="873"/>
                </a:lnTo>
                <a:lnTo>
                  <a:pt x="2119" y="873"/>
                </a:lnTo>
                <a:lnTo>
                  <a:pt x="2107" y="871"/>
                </a:lnTo>
                <a:lnTo>
                  <a:pt x="2099" y="869"/>
                </a:lnTo>
                <a:lnTo>
                  <a:pt x="2091" y="869"/>
                </a:lnTo>
                <a:lnTo>
                  <a:pt x="2079" y="869"/>
                </a:lnTo>
                <a:lnTo>
                  <a:pt x="2070" y="869"/>
                </a:lnTo>
                <a:lnTo>
                  <a:pt x="2058" y="871"/>
                </a:lnTo>
                <a:lnTo>
                  <a:pt x="2048" y="871"/>
                </a:lnTo>
                <a:lnTo>
                  <a:pt x="2038" y="871"/>
                </a:lnTo>
                <a:lnTo>
                  <a:pt x="2027" y="873"/>
                </a:lnTo>
                <a:lnTo>
                  <a:pt x="2017" y="873"/>
                </a:lnTo>
                <a:lnTo>
                  <a:pt x="2005" y="873"/>
                </a:lnTo>
                <a:lnTo>
                  <a:pt x="1993" y="873"/>
                </a:lnTo>
                <a:lnTo>
                  <a:pt x="1983" y="873"/>
                </a:lnTo>
                <a:lnTo>
                  <a:pt x="1974" y="875"/>
                </a:lnTo>
                <a:lnTo>
                  <a:pt x="1962" y="875"/>
                </a:lnTo>
                <a:lnTo>
                  <a:pt x="1952" y="875"/>
                </a:lnTo>
                <a:lnTo>
                  <a:pt x="1942" y="877"/>
                </a:lnTo>
                <a:lnTo>
                  <a:pt x="1932" y="877"/>
                </a:lnTo>
                <a:lnTo>
                  <a:pt x="1923" y="877"/>
                </a:lnTo>
                <a:lnTo>
                  <a:pt x="1925" y="864"/>
                </a:lnTo>
                <a:lnTo>
                  <a:pt x="1928" y="851"/>
                </a:lnTo>
                <a:lnTo>
                  <a:pt x="1934" y="836"/>
                </a:lnTo>
                <a:lnTo>
                  <a:pt x="1942" y="821"/>
                </a:lnTo>
                <a:lnTo>
                  <a:pt x="1950" y="808"/>
                </a:lnTo>
                <a:lnTo>
                  <a:pt x="1960" y="791"/>
                </a:lnTo>
                <a:lnTo>
                  <a:pt x="1972" y="776"/>
                </a:lnTo>
                <a:lnTo>
                  <a:pt x="1983" y="761"/>
                </a:lnTo>
                <a:lnTo>
                  <a:pt x="1997" y="746"/>
                </a:lnTo>
                <a:lnTo>
                  <a:pt x="2011" y="731"/>
                </a:lnTo>
                <a:lnTo>
                  <a:pt x="2025" y="720"/>
                </a:lnTo>
                <a:lnTo>
                  <a:pt x="2040" y="709"/>
                </a:lnTo>
                <a:lnTo>
                  <a:pt x="2054" y="701"/>
                </a:lnTo>
                <a:lnTo>
                  <a:pt x="2068" y="696"/>
                </a:lnTo>
                <a:lnTo>
                  <a:pt x="2081" y="694"/>
                </a:lnTo>
                <a:lnTo>
                  <a:pt x="2095" y="692"/>
                </a:lnTo>
                <a:lnTo>
                  <a:pt x="2107" y="692"/>
                </a:lnTo>
                <a:lnTo>
                  <a:pt x="2123" y="694"/>
                </a:lnTo>
                <a:lnTo>
                  <a:pt x="2142" y="698"/>
                </a:lnTo>
                <a:lnTo>
                  <a:pt x="2166" y="701"/>
                </a:lnTo>
                <a:lnTo>
                  <a:pt x="2195" y="707"/>
                </a:lnTo>
                <a:lnTo>
                  <a:pt x="2227" y="714"/>
                </a:lnTo>
                <a:lnTo>
                  <a:pt x="2262" y="724"/>
                </a:lnTo>
                <a:lnTo>
                  <a:pt x="2301" y="733"/>
                </a:lnTo>
                <a:lnTo>
                  <a:pt x="2311" y="733"/>
                </a:lnTo>
                <a:lnTo>
                  <a:pt x="2325" y="737"/>
                </a:lnTo>
                <a:lnTo>
                  <a:pt x="2340" y="740"/>
                </a:lnTo>
                <a:lnTo>
                  <a:pt x="2360" y="744"/>
                </a:lnTo>
                <a:lnTo>
                  <a:pt x="2383" y="752"/>
                </a:lnTo>
                <a:lnTo>
                  <a:pt x="2411" y="759"/>
                </a:lnTo>
                <a:lnTo>
                  <a:pt x="2440" y="768"/>
                </a:lnTo>
                <a:lnTo>
                  <a:pt x="2474" y="778"/>
                </a:lnTo>
                <a:lnTo>
                  <a:pt x="2497" y="783"/>
                </a:lnTo>
                <a:lnTo>
                  <a:pt x="2519" y="787"/>
                </a:lnTo>
                <a:lnTo>
                  <a:pt x="2540" y="793"/>
                </a:lnTo>
                <a:lnTo>
                  <a:pt x="2564" y="796"/>
                </a:lnTo>
                <a:lnTo>
                  <a:pt x="2586" y="802"/>
                </a:lnTo>
                <a:lnTo>
                  <a:pt x="2607" y="806"/>
                </a:lnTo>
                <a:lnTo>
                  <a:pt x="2627" y="810"/>
                </a:lnTo>
                <a:lnTo>
                  <a:pt x="2648" y="813"/>
                </a:lnTo>
                <a:lnTo>
                  <a:pt x="2670" y="819"/>
                </a:lnTo>
                <a:lnTo>
                  <a:pt x="2689" y="821"/>
                </a:lnTo>
                <a:lnTo>
                  <a:pt x="2709" y="824"/>
                </a:lnTo>
                <a:lnTo>
                  <a:pt x="2731" y="828"/>
                </a:lnTo>
                <a:lnTo>
                  <a:pt x="2750" y="832"/>
                </a:lnTo>
                <a:lnTo>
                  <a:pt x="2770" y="834"/>
                </a:lnTo>
                <a:lnTo>
                  <a:pt x="2788" y="837"/>
                </a:lnTo>
                <a:lnTo>
                  <a:pt x="2807" y="839"/>
                </a:lnTo>
                <a:lnTo>
                  <a:pt x="2844" y="845"/>
                </a:lnTo>
                <a:lnTo>
                  <a:pt x="2880" y="849"/>
                </a:lnTo>
                <a:lnTo>
                  <a:pt x="2915" y="852"/>
                </a:lnTo>
                <a:lnTo>
                  <a:pt x="2948" y="856"/>
                </a:lnTo>
                <a:lnTo>
                  <a:pt x="2978" y="860"/>
                </a:lnTo>
                <a:lnTo>
                  <a:pt x="3007" y="862"/>
                </a:lnTo>
                <a:lnTo>
                  <a:pt x="3035" y="864"/>
                </a:lnTo>
                <a:lnTo>
                  <a:pt x="3060" y="864"/>
                </a:lnTo>
                <a:lnTo>
                  <a:pt x="2980" y="1011"/>
                </a:lnTo>
                <a:lnTo>
                  <a:pt x="2888" y="1011"/>
                </a:lnTo>
                <a:lnTo>
                  <a:pt x="2856" y="1011"/>
                </a:lnTo>
                <a:lnTo>
                  <a:pt x="2823" y="1011"/>
                </a:lnTo>
                <a:lnTo>
                  <a:pt x="2791" y="1013"/>
                </a:lnTo>
                <a:lnTo>
                  <a:pt x="2758" y="1013"/>
                </a:lnTo>
                <a:lnTo>
                  <a:pt x="2727" y="1015"/>
                </a:lnTo>
                <a:lnTo>
                  <a:pt x="2693" y="1017"/>
                </a:lnTo>
                <a:lnTo>
                  <a:pt x="2662" y="1018"/>
                </a:lnTo>
                <a:lnTo>
                  <a:pt x="2631" y="1020"/>
                </a:lnTo>
                <a:lnTo>
                  <a:pt x="2599" y="1024"/>
                </a:lnTo>
                <a:lnTo>
                  <a:pt x="2568" y="1028"/>
                </a:lnTo>
                <a:lnTo>
                  <a:pt x="2538" y="1033"/>
                </a:lnTo>
                <a:lnTo>
                  <a:pt x="2511" y="1041"/>
                </a:lnTo>
                <a:lnTo>
                  <a:pt x="2484" y="1046"/>
                </a:lnTo>
                <a:lnTo>
                  <a:pt x="2458" y="1056"/>
                </a:lnTo>
                <a:lnTo>
                  <a:pt x="2434" y="1063"/>
                </a:lnTo>
                <a:lnTo>
                  <a:pt x="2411" y="1073"/>
                </a:lnTo>
                <a:lnTo>
                  <a:pt x="2138" y="1179"/>
                </a:lnTo>
                <a:lnTo>
                  <a:pt x="2123" y="1184"/>
                </a:lnTo>
                <a:lnTo>
                  <a:pt x="2105" y="1192"/>
                </a:lnTo>
                <a:lnTo>
                  <a:pt x="2089" y="1197"/>
                </a:lnTo>
                <a:lnTo>
                  <a:pt x="2072" y="1203"/>
                </a:lnTo>
                <a:lnTo>
                  <a:pt x="2056" y="1209"/>
                </a:lnTo>
                <a:lnTo>
                  <a:pt x="2040" y="1212"/>
                </a:lnTo>
                <a:lnTo>
                  <a:pt x="2025" y="1216"/>
                </a:lnTo>
                <a:lnTo>
                  <a:pt x="2009" y="1220"/>
                </a:lnTo>
                <a:lnTo>
                  <a:pt x="1993" y="1224"/>
                </a:lnTo>
                <a:lnTo>
                  <a:pt x="1976" y="1227"/>
                </a:lnTo>
                <a:lnTo>
                  <a:pt x="1958" y="1231"/>
                </a:lnTo>
                <a:lnTo>
                  <a:pt x="1940" y="1235"/>
                </a:lnTo>
                <a:lnTo>
                  <a:pt x="1921" y="1239"/>
                </a:lnTo>
                <a:lnTo>
                  <a:pt x="1901" y="1244"/>
                </a:lnTo>
                <a:lnTo>
                  <a:pt x="1883" y="1246"/>
                </a:lnTo>
                <a:lnTo>
                  <a:pt x="1864" y="1250"/>
                </a:lnTo>
                <a:lnTo>
                  <a:pt x="1940" y="1824"/>
                </a:lnTo>
                <a:lnTo>
                  <a:pt x="1940" y="1830"/>
                </a:lnTo>
                <a:lnTo>
                  <a:pt x="1940" y="1837"/>
                </a:lnTo>
                <a:lnTo>
                  <a:pt x="1942" y="1845"/>
                </a:lnTo>
                <a:lnTo>
                  <a:pt x="1942" y="1852"/>
                </a:lnTo>
                <a:lnTo>
                  <a:pt x="1942" y="1858"/>
                </a:lnTo>
                <a:lnTo>
                  <a:pt x="1944" y="1865"/>
                </a:lnTo>
                <a:lnTo>
                  <a:pt x="1944" y="1873"/>
                </a:lnTo>
                <a:lnTo>
                  <a:pt x="1944" y="1880"/>
                </a:lnTo>
                <a:lnTo>
                  <a:pt x="1944" y="1888"/>
                </a:lnTo>
                <a:lnTo>
                  <a:pt x="1944" y="1895"/>
                </a:lnTo>
                <a:lnTo>
                  <a:pt x="1946" y="1903"/>
                </a:lnTo>
                <a:lnTo>
                  <a:pt x="1946" y="1910"/>
                </a:lnTo>
                <a:lnTo>
                  <a:pt x="1946" y="1917"/>
                </a:lnTo>
                <a:lnTo>
                  <a:pt x="1948" y="1925"/>
                </a:lnTo>
                <a:lnTo>
                  <a:pt x="1948" y="1932"/>
                </a:lnTo>
                <a:lnTo>
                  <a:pt x="1948" y="1938"/>
                </a:lnTo>
                <a:lnTo>
                  <a:pt x="1948" y="1947"/>
                </a:lnTo>
                <a:lnTo>
                  <a:pt x="1948" y="1957"/>
                </a:lnTo>
                <a:lnTo>
                  <a:pt x="1948" y="1966"/>
                </a:lnTo>
                <a:lnTo>
                  <a:pt x="1948" y="1975"/>
                </a:lnTo>
                <a:lnTo>
                  <a:pt x="1948" y="1985"/>
                </a:lnTo>
                <a:lnTo>
                  <a:pt x="1948" y="1994"/>
                </a:lnTo>
                <a:lnTo>
                  <a:pt x="1948" y="2003"/>
                </a:lnTo>
                <a:lnTo>
                  <a:pt x="1948" y="2013"/>
                </a:lnTo>
                <a:lnTo>
                  <a:pt x="1948" y="2024"/>
                </a:lnTo>
                <a:lnTo>
                  <a:pt x="1946" y="2035"/>
                </a:lnTo>
                <a:lnTo>
                  <a:pt x="1946" y="2046"/>
                </a:lnTo>
                <a:lnTo>
                  <a:pt x="1944" y="2057"/>
                </a:lnTo>
                <a:lnTo>
                  <a:pt x="1940" y="2070"/>
                </a:lnTo>
                <a:lnTo>
                  <a:pt x="1938" y="2084"/>
                </a:lnTo>
                <a:lnTo>
                  <a:pt x="1934" y="2097"/>
                </a:lnTo>
                <a:lnTo>
                  <a:pt x="1932" y="2110"/>
                </a:lnTo>
                <a:lnTo>
                  <a:pt x="2091" y="2007"/>
                </a:lnTo>
                <a:lnTo>
                  <a:pt x="2311" y="1876"/>
                </a:lnTo>
                <a:lnTo>
                  <a:pt x="2305" y="1865"/>
                </a:lnTo>
                <a:lnTo>
                  <a:pt x="2299" y="1856"/>
                </a:lnTo>
                <a:lnTo>
                  <a:pt x="2293" y="1845"/>
                </a:lnTo>
                <a:lnTo>
                  <a:pt x="2285" y="1835"/>
                </a:lnTo>
                <a:lnTo>
                  <a:pt x="2278" y="1826"/>
                </a:lnTo>
                <a:lnTo>
                  <a:pt x="2270" y="1817"/>
                </a:lnTo>
                <a:lnTo>
                  <a:pt x="2262" y="1807"/>
                </a:lnTo>
                <a:lnTo>
                  <a:pt x="2254" y="1800"/>
                </a:lnTo>
                <a:lnTo>
                  <a:pt x="2246" y="1793"/>
                </a:lnTo>
                <a:lnTo>
                  <a:pt x="2236" y="1783"/>
                </a:lnTo>
                <a:lnTo>
                  <a:pt x="2227" y="1776"/>
                </a:lnTo>
                <a:lnTo>
                  <a:pt x="2217" y="1766"/>
                </a:lnTo>
                <a:lnTo>
                  <a:pt x="2207" y="1757"/>
                </a:lnTo>
                <a:lnTo>
                  <a:pt x="2197" y="1748"/>
                </a:lnTo>
                <a:lnTo>
                  <a:pt x="2187" y="1738"/>
                </a:lnTo>
                <a:lnTo>
                  <a:pt x="2178" y="1729"/>
                </a:lnTo>
                <a:lnTo>
                  <a:pt x="2168" y="1720"/>
                </a:lnTo>
                <a:lnTo>
                  <a:pt x="2160" y="1710"/>
                </a:lnTo>
                <a:lnTo>
                  <a:pt x="2154" y="1701"/>
                </a:lnTo>
                <a:lnTo>
                  <a:pt x="2148" y="1692"/>
                </a:lnTo>
                <a:lnTo>
                  <a:pt x="2144" y="1682"/>
                </a:lnTo>
                <a:lnTo>
                  <a:pt x="2140" y="1671"/>
                </a:lnTo>
                <a:lnTo>
                  <a:pt x="2138" y="1664"/>
                </a:lnTo>
                <a:lnTo>
                  <a:pt x="2138" y="1654"/>
                </a:lnTo>
                <a:lnTo>
                  <a:pt x="2138" y="1636"/>
                </a:lnTo>
                <a:lnTo>
                  <a:pt x="2142" y="1617"/>
                </a:lnTo>
                <a:lnTo>
                  <a:pt x="2146" y="1599"/>
                </a:lnTo>
                <a:lnTo>
                  <a:pt x="2152" y="1580"/>
                </a:lnTo>
                <a:lnTo>
                  <a:pt x="2160" y="1563"/>
                </a:lnTo>
                <a:lnTo>
                  <a:pt x="2168" y="1544"/>
                </a:lnTo>
                <a:lnTo>
                  <a:pt x="2179" y="1530"/>
                </a:lnTo>
                <a:lnTo>
                  <a:pt x="2191" y="1513"/>
                </a:lnTo>
                <a:lnTo>
                  <a:pt x="2205" y="1498"/>
                </a:lnTo>
                <a:lnTo>
                  <a:pt x="2221" y="1483"/>
                </a:lnTo>
                <a:lnTo>
                  <a:pt x="2236" y="1472"/>
                </a:lnTo>
                <a:lnTo>
                  <a:pt x="2254" y="1462"/>
                </a:lnTo>
                <a:lnTo>
                  <a:pt x="2272" y="1455"/>
                </a:lnTo>
                <a:lnTo>
                  <a:pt x="2291" y="1449"/>
                </a:lnTo>
                <a:lnTo>
                  <a:pt x="2311" y="1447"/>
                </a:lnTo>
                <a:lnTo>
                  <a:pt x="2332" y="1446"/>
                </a:lnTo>
                <a:lnTo>
                  <a:pt x="2350" y="1446"/>
                </a:lnTo>
                <a:lnTo>
                  <a:pt x="2368" y="1446"/>
                </a:lnTo>
                <a:lnTo>
                  <a:pt x="2383" y="1446"/>
                </a:lnTo>
                <a:lnTo>
                  <a:pt x="2399" y="1446"/>
                </a:lnTo>
                <a:lnTo>
                  <a:pt x="2415" y="1447"/>
                </a:lnTo>
                <a:lnTo>
                  <a:pt x="2431" y="1447"/>
                </a:lnTo>
                <a:lnTo>
                  <a:pt x="2444" y="1447"/>
                </a:lnTo>
                <a:lnTo>
                  <a:pt x="2458" y="1447"/>
                </a:lnTo>
                <a:lnTo>
                  <a:pt x="2474" y="1447"/>
                </a:lnTo>
                <a:lnTo>
                  <a:pt x="2493" y="1449"/>
                </a:lnTo>
                <a:lnTo>
                  <a:pt x="2515" y="1453"/>
                </a:lnTo>
                <a:lnTo>
                  <a:pt x="2540" y="1457"/>
                </a:lnTo>
                <a:lnTo>
                  <a:pt x="2570" y="1462"/>
                </a:lnTo>
                <a:lnTo>
                  <a:pt x="2601" y="1468"/>
                </a:lnTo>
                <a:lnTo>
                  <a:pt x="2635" y="1475"/>
                </a:lnTo>
                <a:lnTo>
                  <a:pt x="2672" y="1483"/>
                </a:lnTo>
                <a:lnTo>
                  <a:pt x="2689" y="1485"/>
                </a:lnTo>
                <a:lnTo>
                  <a:pt x="2705" y="1488"/>
                </a:lnTo>
                <a:lnTo>
                  <a:pt x="2723" y="1490"/>
                </a:lnTo>
                <a:lnTo>
                  <a:pt x="2740" y="1494"/>
                </a:lnTo>
                <a:lnTo>
                  <a:pt x="2756" y="1496"/>
                </a:lnTo>
                <a:lnTo>
                  <a:pt x="2772" y="1500"/>
                </a:lnTo>
                <a:lnTo>
                  <a:pt x="2788" y="1502"/>
                </a:lnTo>
                <a:lnTo>
                  <a:pt x="2801" y="1503"/>
                </a:lnTo>
                <a:lnTo>
                  <a:pt x="2815" y="1505"/>
                </a:lnTo>
                <a:lnTo>
                  <a:pt x="2831" y="1509"/>
                </a:lnTo>
                <a:lnTo>
                  <a:pt x="2846" y="1513"/>
                </a:lnTo>
                <a:lnTo>
                  <a:pt x="2864" y="1516"/>
                </a:lnTo>
                <a:lnTo>
                  <a:pt x="2884" y="1522"/>
                </a:lnTo>
                <a:lnTo>
                  <a:pt x="2903" y="1528"/>
                </a:lnTo>
                <a:lnTo>
                  <a:pt x="2923" y="1531"/>
                </a:lnTo>
                <a:lnTo>
                  <a:pt x="2944" y="1537"/>
                </a:lnTo>
                <a:lnTo>
                  <a:pt x="3129" y="1585"/>
                </a:lnTo>
                <a:close/>
                <a:moveTo>
                  <a:pt x="993" y="287"/>
                </a:moveTo>
                <a:lnTo>
                  <a:pt x="971" y="291"/>
                </a:lnTo>
                <a:lnTo>
                  <a:pt x="967" y="284"/>
                </a:lnTo>
                <a:lnTo>
                  <a:pt x="961" y="276"/>
                </a:lnTo>
                <a:lnTo>
                  <a:pt x="960" y="270"/>
                </a:lnTo>
                <a:lnTo>
                  <a:pt x="958" y="267"/>
                </a:lnTo>
                <a:lnTo>
                  <a:pt x="950" y="257"/>
                </a:lnTo>
                <a:lnTo>
                  <a:pt x="940" y="250"/>
                </a:lnTo>
                <a:lnTo>
                  <a:pt x="932" y="246"/>
                </a:lnTo>
                <a:lnTo>
                  <a:pt x="926" y="244"/>
                </a:lnTo>
                <a:lnTo>
                  <a:pt x="914" y="246"/>
                </a:lnTo>
                <a:lnTo>
                  <a:pt x="905" y="254"/>
                </a:lnTo>
                <a:lnTo>
                  <a:pt x="895" y="265"/>
                </a:lnTo>
                <a:lnTo>
                  <a:pt x="885" y="282"/>
                </a:lnTo>
                <a:lnTo>
                  <a:pt x="879" y="297"/>
                </a:lnTo>
                <a:lnTo>
                  <a:pt x="873" y="317"/>
                </a:lnTo>
                <a:lnTo>
                  <a:pt x="865" y="339"/>
                </a:lnTo>
                <a:lnTo>
                  <a:pt x="858" y="366"/>
                </a:lnTo>
                <a:lnTo>
                  <a:pt x="850" y="395"/>
                </a:lnTo>
                <a:lnTo>
                  <a:pt x="842" y="427"/>
                </a:lnTo>
                <a:lnTo>
                  <a:pt x="832" y="464"/>
                </a:lnTo>
                <a:lnTo>
                  <a:pt x="824" y="504"/>
                </a:lnTo>
                <a:lnTo>
                  <a:pt x="832" y="507"/>
                </a:lnTo>
                <a:lnTo>
                  <a:pt x="842" y="513"/>
                </a:lnTo>
                <a:lnTo>
                  <a:pt x="850" y="519"/>
                </a:lnTo>
                <a:lnTo>
                  <a:pt x="859" y="526"/>
                </a:lnTo>
                <a:lnTo>
                  <a:pt x="869" y="535"/>
                </a:lnTo>
                <a:lnTo>
                  <a:pt x="879" y="545"/>
                </a:lnTo>
                <a:lnTo>
                  <a:pt x="889" y="556"/>
                </a:lnTo>
                <a:lnTo>
                  <a:pt x="901" y="569"/>
                </a:lnTo>
                <a:lnTo>
                  <a:pt x="905" y="573"/>
                </a:lnTo>
                <a:lnTo>
                  <a:pt x="910" y="578"/>
                </a:lnTo>
                <a:lnTo>
                  <a:pt x="916" y="586"/>
                </a:lnTo>
                <a:lnTo>
                  <a:pt x="922" y="593"/>
                </a:lnTo>
                <a:lnTo>
                  <a:pt x="901" y="647"/>
                </a:lnTo>
                <a:lnTo>
                  <a:pt x="887" y="647"/>
                </a:lnTo>
                <a:lnTo>
                  <a:pt x="873" y="649"/>
                </a:lnTo>
                <a:lnTo>
                  <a:pt x="861" y="649"/>
                </a:lnTo>
                <a:lnTo>
                  <a:pt x="850" y="651"/>
                </a:lnTo>
                <a:lnTo>
                  <a:pt x="840" y="653"/>
                </a:lnTo>
                <a:lnTo>
                  <a:pt x="830" y="655"/>
                </a:lnTo>
                <a:lnTo>
                  <a:pt x="822" y="657"/>
                </a:lnTo>
                <a:lnTo>
                  <a:pt x="814" y="658"/>
                </a:lnTo>
                <a:lnTo>
                  <a:pt x="793" y="664"/>
                </a:lnTo>
                <a:lnTo>
                  <a:pt x="773" y="671"/>
                </a:lnTo>
                <a:lnTo>
                  <a:pt x="758" y="679"/>
                </a:lnTo>
                <a:lnTo>
                  <a:pt x="744" y="688"/>
                </a:lnTo>
                <a:lnTo>
                  <a:pt x="734" y="699"/>
                </a:lnTo>
                <a:lnTo>
                  <a:pt x="726" y="711"/>
                </a:lnTo>
                <a:lnTo>
                  <a:pt x="722" y="724"/>
                </a:lnTo>
                <a:lnTo>
                  <a:pt x="720" y="737"/>
                </a:lnTo>
                <a:lnTo>
                  <a:pt x="726" y="750"/>
                </a:lnTo>
                <a:lnTo>
                  <a:pt x="730" y="761"/>
                </a:lnTo>
                <a:lnTo>
                  <a:pt x="732" y="772"/>
                </a:lnTo>
                <a:lnTo>
                  <a:pt x="734" y="782"/>
                </a:lnTo>
                <a:lnTo>
                  <a:pt x="742" y="810"/>
                </a:lnTo>
                <a:lnTo>
                  <a:pt x="748" y="836"/>
                </a:lnTo>
                <a:lnTo>
                  <a:pt x="754" y="864"/>
                </a:lnTo>
                <a:lnTo>
                  <a:pt x="759" y="890"/>
                </a:lnTo>
                <a:lnTo>
                  <a:pt x="763" y="914"/>
                </a:lnTo>
                <a:lnTo>
                  <a:pt x="765" y="940"/>
                </a:lnTo>
                <a:lnTo>
                  <a:pt x="767" y="962"/>
                </a:lnTo>
                <a:lnTo>
                  <a:pt x="767" y="987"/>
                </a:lnTo>
                <a:lnTo>
                  <a:pt x="767" y="1002"/>
                </a:lnTo>
                <a:lnTo>
                  <a:pt x="765" y="1017"/>
                </a:lnTo>
                <a:lnTo>
                  <a:pt x="763" y="1030"/>
                </a:lnTo>
                <a:lnTo>
                  <a:pt x="761" y="1043"/>
                </a:lnTo>
                <a:lnTo>
                  <a:pt x="759" y="1054"/>
                </a:lnTo>
                <a:lnTo>
                  <a:pt x="758" y="1063"/>
                </a:lnTo>
                <a:lnTo>
                  <a:pt x="754" y="1074"/>
                </a:lnTo>
                <a:lnTo>
                  <a:pt x="750" y="1082"/>
                </a:lnTo>
                <a:lnTo>
                  <a:pt x="750" y="1065"/>
                </a:lnTo>
                <a:lnTo>
                  <a:pt x="748" y="1043"/>
                </a:lnTo>
                <a:lnTo>
                  <a:pt x="744" y="1018"/>
                </a:lnTo>
                <a:lnTo>
                  <a:pt x="738" y="990"/>
                </a:lnTo>
                <a:lnTo>
                  <a:pt x="732" y="961"/>
                </a:lnTo>
                <a:lnTo>
                  <a:pt x="726" y="925"/>
                </a:lnTo>
                <a:lnTo>
                  <a:pt x="718" y="888"/>
                </a:lnTo>
                <a:lnTo>
                  <a:pt x="708" y="849"/>
                </a:lnTo>
                <a:lnTo>
                  <a:pt x="705" y="828"/>
                </a:lnTo>
                <a:lnTo>
                  <a:pt x="699" y="811"/>
                </a:lnTo>
                <a:lnTo>
                  <a:pt x="695" y="795"/>
                </a:lnTo>
                <a:lnTo>
                  <a:pt x="693" y="778"/>
                </a:lnTo>
                <a:lnTo>
                  <a:pt x="691" y="765"/>
                </a:lnTo>
                <a:lnTo>
                  <a:pt x="689" y="752"/>
                </a:lnTo>
                <a:lnTo>
                  <a:pt x="687" y="742"/>
                </a:lnTo>
                <a:lnTo>
                  <a:pt x="687" y="733"/>
                </a:lnTo>
                <a:lnTo>
                  <a:pt x="687" y="716"/>
                </a:lnTo>
                <a:lnTo>
                  <a:pt x="691" y="701"/>
                </a:lnTo>
                <a:lnTo>
                  <a:pt x="695" y="688"/>
                </a:lnTo>
                <a:lnTo>
                  <a:pt x="701" y="675"/>
                </a:lnTo>
                <a:lnTo>
                  <a:pt x="708" y="662"/>
                </a:lnTo>
                <a:lnTo>
                  <a:pt x="716" y="653"/>
                </a:lnTo>
                <a:lnTo>
                  <a:pt x="726" y="642"/>
                </a:lnTo>
                <a:lnTo>
                  <a:pt x="738" y="634"/>
                </a:lnTo>
                <a:lnTo>
                  <a:pt x="756" y="627"/>
                </a:lnTo>
                <a:lnTo>
                  <a:pt x="771" y="619"/>
                </a:lnTo>
                <a:lnTo>
                  <a:pt x="785" y="614"/>
                </a:lnTo>
                <a:lnTo>
                  <a:pt x="799" y="608"/>
                </a:lnTo>
                <a:lnTo>
                  <a:pt x="810" y="602"/>
                </a:lnTo>
                <a:lnTo>
                  <a:pt x="822" y="599"/>
                </a:lnTo>
                <a:lnTo>
                  <a:pt x="832" y="595"/>
                </a:lnTo>
                <a:lnTo>
                  <a:pt x="840" y="593"/>
                </a:lnTo>
                <a:lnTo>
                  <a:pt x="834" y="589"/>
                </a:lnTo>
                <a:lnTo>
                  <a:pt x="826" y="586"/>
                </a:lnTo>
                <a:lnTo>
                  <a:pt x="816" y="584"/>
                </a:lnTo>
                <a:lnTo>
                  <a:pt x="810" y="582"/>
                </a:lnTo>
                <a:lnTo>
                  <a:pt x="801" y="582"/>
                </a:lnTo>
                <a:lnTo>
                  <a:pt x="793" y="580"/>
                </a:lnTo>
                <a:lnTo>
                  <a:pt x="785" y="578"/>
                </a:lnTo>
                <a:lnTo>
                  <a:pt x="777" y="578"/>
                </a:lnTo>
                <a:lnTo>
                  <a:pt x="773" y="580"/>
                </a:lnTo>
                <a:lnTo>
                  <a:pt x="765" y="586"/>
                </a:lnTo>
                <a:lnTo>
                  <a:pt x="750" y="595"/>
                </a:lnTo>
                <a:lnTo>
                  <a:pt x="730" y="606"/>
                </a:lnTo>
                <a:lnTo>
                  <a:pt x="730" y="561"/>
                </a:lnTo>
                <a:lnTo>
                  <a:pt x="740" y="550"/>
                </a:lnTo>
                <a:lnTo>
                  <a:pt x="748" y="541"/>
                </a:lnTo>
                <a:lnTo>
                  <a:pt x="758" y="532"/>
                </a:lnTo>
                <a:lnTo>
                  <a:pt x="765" y="524"/>
                </a:lnTo>
                <a:lnTo>
                  <a:pt x="773" y="517"/>
                </a:lnTo>
                <a:lnTo>
                  <a:pt x="779" y="511"/>
                </a:lnTo>
                <a:lnTo>
                  <a:pt x="787" y="507"/>
                </a:lnTo>
                <a:lnTo>
                  <a:pt x="793" y="504"/>
                </a:lnTo>
                <a:lnTo>
                  <a:pt x="781" y="468"/>
                </a:lnTo>
                <a:lnTo>
                  <a:pt x="771" y="436"/>
                </a:lnTo>
                <a:lnTo>
                  <a:pt x="759" y="410"/>
                </a:lnTo>
                <a:lnTo>
                  <a:pt x="748" y="390"/>
                </a:lnTo>
                <a:lnTo>
                  <a:pt x="736" y="375"/>
                </a:lnTo>
                <a:lnTo>
                  <a:pt x="726" y="366"/>
                </a:lnTo>
                <a:lnTo>
                  <a:pt x="716" y="360"/>
                </a:lnTo>
                <a:lnTo>
                  <a:pt x="708" y="360"/>
                </a:lnTo>
                <a:lnTo>
                  <a:pt x="693" y="362"/>
                </a:lnTo>
                <a:lnTo>
                  <a:pt x="679" y="366"/>
                </a:lnTo>
                <a:lnTo>
                  <a:pt x="667" y="367"/>
                </a:lnTo>
                <a:lnTo>
                  <a:pt x="659" y="367"/>
                </a:lnTo>
                <a:lnTo>
                  <a:pt x="640" y="364"/>
                </a:lnTo>
                <a:lnTo>
                  <a:pt x="624" y="354"/>
                </a:lnTo>
                <a:lnTo>
                  <a:pt x="616" y="339"/>
                </a:lnTo>
                <a:lnTo>
                  <a:pt x="612" y="319"/>
                </a:lnTo>
                <a:lnTo>
                  <a:pt x="610" y="311"/>
                </a:lnTo>
                <a:lnTo>
                  <a:pt x="610" y="302"/>
                </a:lnTo>
                <a:lnTo>
                  <a:pt x="610" y="295"/>
                </a:lnTo>
                <a:lnTo>
                  <a:pt x="612" y="287"/>
                </a:lnTo>
                <a:lnTo>
                  <a:pt x="612" y="278"/>
                </a:lnTo>
                <a:lnTo>
                  <a:pt x="614" y="270"/>
                </a:lnTo>
                <a:lnTo>
                  <a:pt x="618" y="265"/>
                </a:lnTo>
                <a:lnTo>
                  <a:pt x="620" y="257"/>
                </a:lnTo>
                <a:lnTo>
                  <a:pt x="626" y="246"/>
                </a:lnTo>
                <a:lnTo>
                  <a:pt x="638" y="237"/>
                </a:lnTo>
                <a:lnTo>
                  <a:pt x="650" y="231"/>
                </a:lnTo>
                <a:lnTo>
                  <a:pt x="665" y="229"/>
                </a:lnTo>
                <a:lnTo>
                  <a:pt x="681" y="231"/>
                </a:lnTo>
                <a:lnTo>
                  <a:pt x="697" y="237"/>
                </a:lnTo>
                <a:lnTo>
                  <a:pt x="712" y="246"/>
                </a:lnTo>
                <a:lnTo>
                  <a:pt x="728" y="259"/>
                </a:lnTo>
                <a:lnTo>
                  <a:pt x="742" y="276"/>
                </a:lnTo>
                <a:lnTo>
                  <a:pt x="754" y="297"/>
                </a:lnTo>
                <a:lnTo>
                  <a:pt x="765" y="321"/>
                </a:lnTo>
                <a:lnTo>
                  <a:pt x="777" y="349"/>
                </a:lnTo>
                <a:lnTo>
                  <a:pt x="781" y="364"/>
                </a:lnTo>
                <a:lnTo>
                  <a:pt x="787" y="379"/>
                </a:lnTo>
                <a:lnTo>
                  <a:pt x="791" y="394"/>
                </a:lnTo>
                <a:lnTo>
                  <a:pt x="797" y="408"/>
                </a:lnTo>
                <a:lnTo>
                  <a:pt x="801" y="422"/>
                </a:lnTo>
                <a:lnTo>
                  <a:pt x="807" y="436"/>
                </a:lnTo>
                <a:lnTo>
                  <a:pt x="812" y="450"/>
                </a:lnTo>
                <a:lnTo>
                  <a:pt x="818" y="463"/>
                </a:lnTo>
                <a:lnTo>
                  <a:pt x="822" y="429"/>
                </a:lnTo>
                <a:lnTo>
                  <a:pt x="826" y="395"/>
                </a:lnTo>
                <a:lnTo>
                  <a:pt x="832" y="366"/>
                </a:lnTo>
                <a:lnTo>
                  <a:pt x="838" y="338"/>
                </a:lnTo>
                <a:lnTo>
                  <a:pt x="844" y="310"/>
                </a:lnTo>
                <a:lnTo>
                  <a:pt x="850" y="285"/>
                </a:lnTo>
                <a:lnTo>
                  <a:pt x="858" y="261"/>
                </a:lnTo>
                <a:lnTo>
                  <a:pt x="863" y="241"/>
                </a:lnTo>
                <a:lnTo>
                  <a:pt x="871" y="220"/>
                </a:lnTo>
                <a:lnTo>
                  <a:pt x="881" y="203"/>
                </a:lnTo>
                <a:lnTo>
                  <a:pt x="889" y="188"/>
                </a:lnTo>
                <a:lnTo>
                  <a:pt x="899" y="173"/>
                </a:lnTo>
                <a:lnTo>
                  <a:pt x="909" y="164"/>
                </a:lnTo>
                <a:lnTo>
                  <a:pt x="918" y="155"/>
                </a:lnTo>
                <a:lnTo>
                  <a:pt x="928" y="149"/>
                </a:lnTo>
                <a:lnTo>
                  <a:pt x="940" y="147"/>
                </a:lnTo>
                <a:lnTo>
                  <a:pt x="956" y="149"/>
                </a:lnTo>
                <a:lnTo>
                  <a:pt x="967" y="153"/>
                </a:lnTo>
                <a:lnTo>
                  <a:pt x="975" y="159"/>
                </a:lnTo>
                <a:lnTo>
                  <a:pt x="983" y="168"/>
                </a:lnTo>
                <a:lnTo>
                  <a:pt x="985" y="175"/>
                </a:lnTo>
                <a:lnTo>
                  <a:pt x="989" y="183"/>
                </a:lnTo>
                <a:lnTo>
                  <a:pt x="991" y="190"/>
                </a:lnTo>
                <a:lnTo>
                  <a:pt x="993" y="200"/>
                </a:lnTo>
                <a:lnTo>
                  <a:pt x="995" y="209"/>
                </a:lnTo>
                <a:lnTo>
                  <a:pt x="995" y="220"/>
                </a:lnTo>
                <a:lnTo>
                  <a:pt x="997" y="229"/>
                </a:lnTo>
                <a:lnTo>
                  <a:pt x="997" y="241"/>
                </a:lnTo>
                <a:lnTo>
                  <a:pt x="997" y="250"/>
                </a:lnTo>
                <a:lnTo>
                  <a:pt x="995" y="261"/>
                </a:lnTo>
                <a:lnTo>
                  <a:pt x="993" y="276"/>
                </a:lnTo>
                <a:lnTo>
                  <a:pt x="993" y="291"/>
                </a:lnTo>
                <a:lnTo>
                  <a:pt x="993" y="287"/>
                </a:lnTo>
                <a:close/>
                <a:moveTo>
                  <a:pt x="2819" y="1671"/>
                </a:moveTo>
                <a:lnTo>
                  <a:pt x="2805" y="1668"/>
                </a:lnTo>
                <a:lnTo>
                  <a:pt x="2789" y="1664"/>
                </a:lnTo>
                <a:lnTo>
                  <a:pt x="2774" y="1660"/>
                </a:lnTo>
                <a:lnTo>
                  <a:pt x="2758" y="1656"/>
                </a:lnTo>
                <a:lnTo>
                  <a:pt x="2742" y="1653"/>
                </a:lnTo>
                <a:lnTo>
                  <a:pt x="2725" y="1649"/>
                </a:lnTo>
                <a:lnTo>
                  <a:pt x="2707" y="1643"/>
                </a:lnTo>
                <a:lnTo>
                  <a:pt x="2689" y="1640"/>
                </a:lnTo>
                <a:lnTo>
                  <a:pt x="2670" y="1636"/>
                </a:lnTo>
                <a:lnTo>
                  <a:pt x="2650" y="1632"/>
                </a:lnTo>
                <a:lnTo>
                  <a:pt x="2629" y="1628"/>
                </a:lnTo>
                <a:lnTo>
                  <a:pt x="2609" y="1623"/>
                </a:lnTo>
                <a:lnTo>
                  <a:pt x="2586" y="1619"/>
                </a:lnTo>
                <a:lnTo>
                  <a:pt x="2564" y="1615"/>
                </a:lnTo>
                <a:lnTo>
                  <a:pt x="2540" y="1612"/>
                </a:lnTo>
                <a:lnTo>
                  <a:pt x="2517" y="1610"/>
                </a:lnTo>
                <a:lnTo>
                  <a:pt x="2493" y="1608"/>
                </a:lnTo>
                <a:lnTo>
                  <a:pt x="2472" y="1604"/>
                </a:lnTo>
                <a:lnTo>
                  <a:pt x="2452" y="1602"/>
                </a:lnTo>
                <a:lnTo>
                  <a:pt x="2434" y="1599"/>
                </a:lnTo>
                <a:lnTo>
                  <a:pt x="2419" y="1597"/>
                </a:lnTo>
                <a:lnTo>
                  <a:pt x="2405" y="1597"/>
                </a:lnTo>
                <a:lnTo>
                  <a:pt x="2393" y="1595"/>
                </a:lnTo>
                <a:lnTo>
                  <a:pt x="2383" y="1595"/>
                </a:lnTo>
                <a:lnTo>
                  <a:pt x="2374" y="1595"/>
                </a:lnTo>
                <a:lnTo>
                  <a:pt x="2366" y="1595"/>
                </a:lnTo>
                <a:lnTo>
                  <a:pt x="2356" y="1595"/>
                </a:lnTo>
                <a:lnTo>
                  <a:pt x="2348" y="1593"/>
                </a:lnTo>
                <a:lnTo>
                  <a:pt x="2340" y="1593"/>
                </a:lnTo>
                <a:lnTo>
                  <a:pt x="2334" y="1593"/>
                </a:lnTo>
                <a:lnTo>
                  <a:pt x="2329" y="1593"/>
                </a:lnTo>
                <a:lnTo>
                  <a:pt x="2323" y="1593"/>
                </a:lnTo>
                <a:lnTo>
                  <a:pt x="2299" y="1593"/>
                </a:lnTo>
                <a:lnTo>
                  <a:pt x="2278" y="1595"/>
                </a:lnTo>
                <a:lnTo>
                  <a:pt x="2260" y="1595"/>
                </a:lnTo>
                <a:lnTo>
                  <a:pt x="2244" y="1597"/>
                </a:lnTo>
                <a:lnTo>
                  <a:pt x="2230" y="1600"/>
                </a:lnTo>
                <a:lnTo>
                  <a:pt x="2221" y="1602"/>
                </a:lnTo>
                <a:lnTo>
                  <a:pt x="2215" y="1606"/>
                </a:lnTo>
                <a:lnTo>
                  <a:pt x="2211" y="1610"/>
                </a:lnTo>
                <a:lnTo>
                  <a:pt x="2350" y="1701"/>
                </a:lnTo>
                <a:lnTo>
                  <a:pt x="2362" y="1714"/>
                </a:lnTo>
                <a:lnTo>
                  <a:pt x="2374" y="1727"/>
                </a:lnTo>
                <a:lnTo>
                  <a:pt x="2385" y="1742"/>
                </a:lnTo>
                <a:lnTo>
                  <a:pt x="2393" y="1753"/>
                </a:lnTo>
                <a:lnTo>
                  <a:pt x="2397" y="1759"/>
                </a:lnTo>
                <a:lnTo>
                  <a:pt x="2403" y="1765"/>
                </a:lnTo>
                <a:lnTo>
                  <a:pt x="2407" y="1772"/>
                </a:lnTo>
                <a:lnTo>
                  <a:pt x="2413" y="1779"/>
                </a:lnTo>
                <a:lnTo>
                  <a:pt x="2417" y="1789"/>
                </a:lnTo>
                <a:lnTo>
                  <a:pt x="2423" y="1798"/>
                </a:lnTo>
                <a:lnTo>
                  <a:pt x="2427" y="1807"/>
                </a:lnTo>
                <a:lnTo>
                  <a:pt x="2433" y="1819"/>
                </a:lnTo>
                <a:lnTo>
                  <a:pt x="2446" y="1811"/>
                </a:lnTo>
                <a:lnTo>
                  <a:pt x="2460" y="1804"/>
                </a:lnTo>
                <a:lnTo>
                  <a:pt x="2472" y="1796"/>
                </a:lnTo>
                <a:lnTo>
                  <a:pt x="2480" y="1791"/>
                </a:lnTo>
                <a:lnTo>
                  <a:pt x="2493" y="1783"/>
                </a:lnTo>
                <a:lnTo>
                  <a:pt x="2507" y="1776"/>
                </a:lnTo>
                <a:lnTo>
                  <a:pt x="2521" y="1770"/>
                </a:lnTo>
                <a:lnTo>
                  <a:pt x="2535" y="1763"/>
                </a:lnTo>
                <a:lnTo>
                  <a:pt x="2546" y="1757"/>
                </a:lnTo>
                <a:lnTo>
                  <a:pt x="2560" y="1751"/>
                </a:lnTo>
                <a:lnTo>
                  <a:pt x="2572" y="1746"/>
                </a:lnTo>
                <a:lnTo>
                  <a:pt x="2584" y="1742"/>
                </a:lnTo>
                <a:lnTo>
                  <a:pt x="2597" y="1738"/>
                </a:lnTo>
                <a:lnTo>
                  <a:pt x="2611" y="1735"/>
                </a:lnTo>
                <a:lnTo>
                  <a:pt x="2627" y="1729"/>
                </a:lnTo>
                <a:lnTo>
                  <a:pt x="2642" y="1724"/>
                </a:lnTo>
                <a:lnTo>
                  <a:pt x="2660" y="1718"/>
                </a:lnTo>
                <a:lnTo>
                  <a:pt x="2678" y="1712"/>
                </a:lnTo>
                <a:lnTo>
                  <a:pt x="2695" y="1707"/>
                </a:lnTo>
                <a:lnTo>
                  <a:pt x="2715" y="1701"/>
                </a:lnTo>
                <a:lnTo>
                  <a:pt x="2733" y="1696"/>
                </a:lnTo>
                <a:lnTo>
                  <a:pt x="2750" y="1692"/>
                </a:lnTo>
                <a:lnTo>
                  <a:pt x="2766" y="1686"/>
                </a:lnTo>
                <a:lnTo>
                  <a:pt x="2780" y="1682"/>
                </a:lnTo>
                <a:lnTo>
                  <a:pt x="2791" y="1681"/>
                </a:lnTo>
                <a:lnTo>
                  <a:pt x="2803" y="1677"/>
                </a:lnTo>
                <a:lnTo>
                  <a:pt x="2811" y="1675"/>
                </a:lnTo>
                <a:lnTo>
                  <a:pt x="2819" y="1675"/>
                </a:lnTo>
                <a:lnTo>
                  <a:pt x="2819" y="1671"/>
                </a:lnTo>
                <a:close/>
                <a:moveTo>
                  <a:pt x="1897" y="2132"/>
                </a:moveTo>
                <a:lnTo>
                  <a:pt x="1885" y="1988"/>
                </a:lnTo>
                <a:lnTo>
                  <a:pt x="1789" y="1253"/>
                </a:lnTo>
                <a:lnTo>
                  <a:pt x="1781" y="1253"/>
                </a:lnTo>
                <a:lnTo>
                  <a:pt x="1773" y="1253"/>
                </a:lnTo>
                <a:lnTo>
                  <a:pt x="1766" y="1253"/>
                </a:lnTo>
                <a:lnTo>
                  <a:pt x="1758" y="1253"/>
                </a:lnTo>
                <a:lnTo>
                  <a:pt x="1748" y="1253"/>
                </a:lnTo>
                <a:lnTo>
                  <a:pt x="1740" y="1253"/>
                </a:lnTo>
                <a:lnTo>
                  <a:pt x="1732" y="1253"/>
                </a:lnTo>
                <a:lnTo>
                  <a:pt x="1724" y="1253"/>
                </a:lnTo>
                <a:lnTo>
                  <a:pt x="1717" y="1253"/>
                </a:lnTo>
                <a:lnTo>
                  <a:pt x="1707" y="1253"/>
                </a:lnTo>
                <a:lnTo>
                  <a:pt x="1699" y="1255"/>
                </a:lnTo>
                <a:lnTo>
                  <a:pt x="1691" y="1255"/>
                </a:lnTo>
                <a:lnTo>
                  <a:pt x="1681" y="1255"/>
                </a:lnTo>
                <a:lnTo>
                  <a:pt x="1673" y="1257"/>
                </a:lnTo>
                <a:lnTo>
                  <a:pt x="1664" y="1257"/>
                </a:lnTo>
                <a:lnTo>
                  <a:pt x="1656" y="1257"/>
                </a:lnTo>
                <a:lnTo>
                  <a:pt x="1644" y="1257"/>
                </a:lnTo>
                <a:lnTo>
                  <a:pt x="1632" y="1257"/>
                </a:lnTo>
                <a:lnTo>
                  <a:pt x="1621" y="1255"/>
                </a:lnTo>
                <a:lnTo>
                  <a:pt x="1609" y="1255"/>
                </a:lnTo>
                <a:lnTo>
                  <a:pt x="1597" y="1255"/>
                </a:lnTo>
                <a:lnTo>
                  <a:pt x="1585" y="1253"/>
                </a:lnTo>
                <a:lnTo>
                  <a:pt x="1575" y="1253"/>
                </a:lnTo>
                <a:lnTo>
                  <a:pt x="1566" y="1253"/>
                </a:lnTo>
                <a:lnTo>
                  <a:pt x="1556" y="1253"/>
                </a:lnTo>
                <a:lnTo>
                  <a:pt x="1544" y="1252"/>
                </a:lnTo>
                <a:lnTo>
                  <a:pt x="1532" y="1250"/>
                </a:lnTo>
                <a:lnTo>
                  <a:pt x="1520" y="1246"/>
                </a:lnTo>
                <a:lnTo>
                  <a:pt x="1507" y="1244"/>
                </a:lnTo>
                <a:lnTo>
                  <a:pt x="1493" y="1240"/>
                </a:lnTo>
                <a:lnTo>
                  <a:pt x="1477" y="1237"/>
                </a:lnTo>
                <a:lnTo>
                  <a:pt x="1462" y="1233"/>
                </a:lnTo>
                <a:lnTo>
                  <a:pt x="1497" y="1483"/>
                </a:lnTo>
                <a:lnTo>
                  <a:pt x="1522" y="1794"/>
                </a:lnTo>
                <a:lnTo>
                  <a:pt x="1522" y="1815"/>
                </a:lnTo>
                <a:lnTo>
                  <a:pt x="1520" y="1835"/>
                </a:lnTo>
                <a:lnTo>
                  <a:pt x="1520" y="1854"/>
                </a:lnTo>
                <a:lnTo>
                  <a:pt x="1519" y="1873"/>
                </a:lnTo>
                <a:lnTo>
                  <a:pt x="1517" y="1891"/>
                </a:lnTo>
                <a:lnTo>
                  <a:pt x="1513" y="1910"/>
                </a:lnTo>
                <a:lnTo>
                  <a:pt x="1511" y="1929"/>
                </a:lnTo>
                <a:lnTo>
                  <a:pt x="1509" y="1945"/>
                </a:lnTo>
                <a:lnTo>
                  <a:pt x="1505" y="1960"/>
                </a:lnTo>
                <a:lnTo>
                  <a:pt x="1499" y="1975"/>
                </a:lnTo>
                <a:lnTo>
                  <a:pt x="1493" y="1990"/>
                </a:lnTo>
                <a:lnTo>
                  <a:pt x="1487" y="2003"/>
                </a:lnTo>
                <a:lnTo>
                  <a:pt x="1481" y="2014"/>
                </a:lnTo>
                <a:lnTo>
                  <a:pt x="1475" y="2024"/>
                </a:lnTo>
                <a:lnTo>
                  <a:pt x="1468" y="2033"/>
                </a:lnTo>
                <a:lnTo>
                  <a:pt x="1462" y="2041"/>
                </a:lnTo>
                <a:lnTo>
                  <a:pt x="1448" y="2054"/>
                </a:lnTo>
                <a:lnTo>
                  <a:pt x="1434" y="2065"/>
                </a:lnTo>
                <a:lnTo>
                  <a:pt x="1418" y="2078"/>
                </a:lnTo>
                <a:lnTo>
                  <a:pt x="1401" y="2089"/>
                </a:lnTo>
                <a:lnTo>
                  <a:pt x="1381" y="2100"/>
                </a:lnTo>
                <a:lnTo>
                  <a:pt x="1364" y="2111"/>
                </a:lnTo>
                <a:lnTo>
                  <a:pt x="1342" y="2123"/>
                </a:lnTo>
                <a:lnTo>
                  <a:pt x="1320" y="2132"/>
                </a:lnTo>
                <a:lnTo>
                  <a:pt x="1311" y="2138"/>
                </a:lnTo>
                <a:lnTo>
                  <a:pt x="1297" y="2145"/>
                </a:lnTo>
                <a:lnTo>
                  <a:pt x="1279" y="2151"/>
                </a:lnTo>
                <a:lnTo>
                  <a:pt x="1262" y="2158"/>
                </a:lnTo>
                <a:lnTo>
                  <a:pt x="1238" y="2166"/>
                </a:lnTo>
                <a:lnTo>
                  <a:pt x="1215" y="2175"/>
                </a:lnTo>
                <a:lnTo>
                  <a:pt x="1189" y="2182"/>
                </a:lnTo>
                <a:lnTo>
                  <a:pt x="1160" y="2192"/>
                </a:lnTo>
                <a:lnTo>
                  <a:pt x="1152" y="2205"/>
                </a:lnTo>
                <a:lnTo>
                  <a:pt x="1144" y="2220"/>
                </a:lnTo>
                <a:lnTo>
                  <a:pt x="1138" y="2231"/>
                </a:lnTo>
                <a:lnTo>
                  <a:pt x="1130" y="2244"/>
                </a:lnTo>
                <a:lnTo>
                  <a:pt x="1124" y="2255"/>
                </a:lnTo>
                <a:lnTo>
                  <a:pt x="1120" y="2266"/>
                </a:lnTo>
                <a:lnTo>
                  <a:pt x="1116" y="2277"/>
                </a:lnTo>
                <a:lnTo>
                  <a:pt x="1113" y="2287"/>
                </a:lnTo>
                <a:lnTo>
                  <a:pt x="1101" y="2315"/>
                </a:lnTo>
                <a:lnTo>
                  <a:pt x="1091" y="2341"/>
                </a:lnTo>
                <a:lnTo>
                  <a:pt x="1081" y="2367"/>
                </a:lnTo>
                <a:lnTo>
                  <a:pt x="1075" y="2393"/>
                </a:lnTo>
                <a:lnTo>
                  <a:pt x="1069" y="2417"/>
                </a:lnTo>
                <a:lnTo>
                  <a:pt x="1065" y="2440"/>
                </a:lnTo>
                <a:lnTo>
                  <a:pt x="1062" y="2460"/>
                </a:lnTo>
                <a:lnTo>
                  <a:pt x="1062" y="2479"/>
                </a:lnTo>
                <a:lnTo>
                  <a:pt x="1062" y="2499"/>
                </a:lnTo>
                <a:lnTo>
                  <a:pt x="1063" y="2518"/>
                </a:lnTo>
                <a:lnTo>
                  <a:pt x="1067" y="2535"/>
                </a:lnTo>
                <a:lnTo>
                  <a:pt x="1073" y="2552"/>
                </a:lnTo>
                <a:lnTo>
                  <a:pt x="1079" y="2567"/>
                </a:lnTo>
                <a:lnTo>
                  <a:pt x="1087" y="2578"/>
                </a:lnTo>
                <a:lnTo>
                  <a:pt x="1095" y="2589"/>
                </a:lnTo>
                <a:lnTo>
                  <a:pt x="1105" y="2598"/>
                </a:lnTo>
                <a:lnTo>
                  <a:pt x="1116" y="2608"/>
                </a:lnTo>
                <a:lnTo>
                  <a:pt x="1128" y="2613"/>
                </a:lnTo>
                <a:lnTo>
                  <a:pt x="1138" y="2619"/>
                </a:lnTo>
                <a:lnTo>
                  <a:pt x="1150" y="2624"/>
                </a:lnTo>
                <a:lnTo>
                  <a:pt x="1162" y="2626"/>
                </a:lnTo>
                <a:lnTo>
                  <a:pt x="1173" y="2630"/>
                </a:lnTo>
                <a:lnTo>
                  <a:pt x="1185" y="2630"/>
                </a:lnTo>
                <a:lnTo>
                  <a:pt x="1195" y="2630"/>
                </a:lnTo>
                <a:lnTo>
                  <a:pt x="1215" y="2628"/>
                </a:lnTo>
                <a:lnTo>
                  <a:pt x="1238" y="2623"/>
                </a:lnTo>
                <a:lnTo>
                  <a:pt x="1264" y="2613"/>
                </a:lnTo>
                <a:lnTo>
                  <a:pt x="1291" y="2598"/>
                </a:lnTo>
                <a:lnTo>
                  <a:pt x="1322" y="2582"/>
                </a:lnTo>
                <a:lnTo>
                  <a:pt x="1354" y="2561"/>
                </a:lnTo>
                <a:lnTo>
                  <a:pt x="1389" y="2537"/>
                </a:lnTo>
                <a:lnTo>
                  <a:pt x="1426" y="2509"/>
                </a:lnTo>
                <a:lnTo>
                  <a:pt x="1456" y="2485"/>
                </a:lnTo>
                <a:lnTo>
                  <a:pt x="1483" y="2462"/>
                </a:lnTo>
                <a:lnTo>
                  <a:pt x="1509" y="2440"/>
                </a:lnTo>
                <a:lnTo>
                  <a:pt x="1534" y="2419"/>
                </a:lnTo>
                <a:lnTo>
                  <a:pt x="1558" y="2401"/>
                </a:lnTo>
                <a:lnTo>
                  <a:pt x="1579" y="2384"/>
                </a:lnTo>
                <a:lnTo>
                  <a:pt x="1599" y="2367"/>
                </a:lnTo>
                <a:lnTo>
                  <a:pt x="1617" y="2352"/>
                </a:lnTo>
                <a:lnTo>
                  <a:pt x="1636" y="2337"/>
                </a:lnTo>
                <a:lnTo>
                  <a:pt x="1656" y="2322"/>
                </a:lnTo>
                <a:lnTo>
                  <a:pt x="1673" y="2307"/>
                </a:lnTo>
                <a:lnTo>
                  <a:pt x="1691" y="2294"/>
                </a:lnTo>
                <a:lnTo>
                  <a:pt x="1707" y="2281"/>
                </a:lnTo>
                <a:lnTo>
                  <a:pt x="1721" y="2270"/>
                </a:lnTo>
                <a:lnTo>
                  <a:pt x="1734" y="2259"/>
                </a:lnTo>
                <a:lnTo>
                  <a:pt x="1746" y="2250"/>
                </a:lnTo>
                <a:lnTo>
                  <a:pt x="1766" y="2233"/>
                </a:lnTo>
                <a:lnTo>
                  <a:pt x="1785" y="2216"/>
                </a:lnTo>
                <a:lnTo>
                  <a:pt x="1805" y="2201"/>
                </a:lnTo>
                <a:lnTo>
                  <a:pt x="1824" y="2186"/>
                </a:lnTo>
                <a:lnTo>
                  <a:pt x="1844" y="2173"/>
                </a:lnTo>
                <a:lnTo>
                  <a:pt x="1862" y="2158"/>
                </a:lnTo>
                <a:lnTo>
                  <a:pt x="1879" y="2147"/>
                </a:lnTo>
                <a:lnTo>
                  <a:pt x="1897" y="2136"/>
                </a:lnTo>
                <a:lnTo>
                  <a:pt x="1897" y="2132"/>
                </a:lnTo>
                <a:close/>
                <a:moveTo>
                  <a:pt x="1471" y="1914"/>
                </a:moveTo>
                <a:lnTo>
                  <a:pt x="1426" y="1554"/>
                </a:lnTo>
                <a:lnTo>
                  <a:pt x="1379" y="1212"/>
                </a:lnTo>
                <a:lnTo>
                  <a:pt x="1360" y="1205"/>
                </a:lnTo>
                <a:lnTo>
                  <a:pt x="1342" y="1199"/>
                </a:lnTo>
                <a:lnTo>
                  <a:pt x="1324" y="1190"/>
                </a:lnTo>
                <a:lnTo>
                  <a:pt x="1307" y="1183"/>
                </a:lnTo>
                <a:lnTo>
                  <a:pt x="1291" y="1173"/>
                </a:lnTo>
                <a:lnTo>
                  <a:pt x="1275" y="1164"/>
                </a:lnTo>
                <a:lnTo>
                  <a:pt x="1260" y="1155"/>
                </a:lnTo>
                <a:lnTo>
                  <a:pt x="1246" y="1143"/>
                </a:lnTo>
                <a:lnTo>
                  <a:pt x="1232" y="1132"/>
                </a:lnTo>
                <a:lnTo>
                  <a:pt x="1216" y="1121"/>
                </a:lnTo>
                <a:lnTo>
                  <a:pt x="1203" y="1106"/>
                </a:lnTo>
                <a:lnTo>
                  <a:pt x="1187" y="1093"/>
                </a:lnTo>
                <a:lnTo>
                  <a:pt x="1173" y="1078"/>
                </a:lnTo>
                <a:lnTo>
                  <a:pt x="1160" y="1063"/>
                </a:lnTo>
                <a:lnTo>
                  <a:pt x="1148" y="1048"/>
                </a:lnTo>
                <a:lnTo>
                  <a:pt x="1134" y="1031"/>
                </a:lnTo>
                <a:lnTo>
                  <a:pt x="1118" y="1039"/>
                </a:lnTo>
                <a:lnTo>
                  <a:pt x="1105" y="1046"/>
                </a:lnTo>
                <a:lnTo>
                  <a:pt x="1091" y="1054"/>
                </a:lnTo>
                <a:lnTo>
                  <a:pt x="1077" y="1059"/>
                </a:lnTo>
                <a:lnTo>
                  <a:pt x="1067" y="1065"/>
                </a:lnTo>
                <a:lnTo>
                  <a:pt x="1058" y="1071"/>
                </a:lnTo>
                <a:lnTo>
                  <a:pt x="1050" y="1076"/>
                </a:lnTo>
                <a:lnTo>
                  <a:pt x="1044" y="1082"/>
                </a:lnTo>
                <a:lnTo>
                  <a:pt x="1026" y="1099"/>
                </a:lnTo>
                <a:lnTo>
                  <a:pt x="1011" y="1117"/>
                </a:lnTo>
                <a:lnTo>
                  <a:pt x="997" y="1134"/>
                </a:lnTo>
                <a:lnTo>
                  <a:pt x="989" y="1153"/>
                </a:lnTo>
                <a:lnTo>
                  <a:pt x="983" y="1171"/>
                </a:lnTo>
                <a:lnTo>
                  <a:pt x="979" y="1192"/>
                </a:lnTo>
                <a:lnTo>
                  <a:pt x="979" y="1211"/>
                </a:lnTo>
                <a:lnTo>
                  <a:pt x="983" y="1229"/>
                </a:lnTo>
                <a:lnTo>
                  <a:pt x="989" y="1252"/>
                </a:lnTo>
                <a:lnTo>
                  <a:pt x="999" y="1274"/>
                </a:lnTo>
                <a:lnTo>
                  <a:pt x="1011" y="1296"/>
                </a:lnTo>
                <a:lnTo>
                  <a:pt x="1028" y="1319"/>
                </a:lnTo>
                <a:lnTo>
                  <a:pt x="1048" y="1341"/>
                </a:lnTo>
                <a:lnTo>
                  <a:pt x="1071" y="1362"/>
                </a:lnTo>
                <a:lnTo>
                  <a:pt x="1099" y="1384"/>
                </a:lnTo>
                <a:lnTo>
                  <a:pt x="1130" y="1405"/>
                </a:lnTo>
                <a:lnTo>
                  <a:pt x="1140" y="1412"/>
                </a:lnTo>
                <a:lnTo>
                  <a:pt x="1154" y="1418"/>
                </a:lnTo>
                <a:lnTo>
                  <a:pt x="1167" y="1425"/>
                </a:lnTo>
                <a:lnTo>
                  <a:pt x="1183" y="1434"/>
                </a:lnTo>
                <a:lnTo>
                  <a:pt x="1201" y="1442"/>
                </a:lnTo>
                <a:lnTo>
                  <a:pt x="1218" y="1449"/>
                </a:lnTo>
                <a:lnTo>
                  <a:pt x="1238" y="1459"/>
                </a:lnTo>
                <a:lnTo>
                  <a:pt x="1260" y="1466"/>
                </a:lnTo>
                <a:lnTo>
                  <a:pt x="1216" y="1619"/>
                </a:lnTo>
                <a:lnTo>
                  <a:pt x="1207" y="1612"/>
                </a:lnTo>
                <a:lnTo>
                  <a:pt x="1195" y="1604"/>
                </a:lnTo>
                <a:lnTo>
                  <a:pt x="1185" y="1599"/>
                </a:lnTo>
                <a:lnTo>
                  <a:pt x="1175" y="1593"/>
                </a:lnTo>
                <a:lnTo>
                  <a:pt x="1165" y="1589"/>
                </a:lnTo>
                <a:lnTo>
                  <a:pt x="1158" y="1585"/>
                </a:lnTo>
                <a:lnTo>
                  <a:pt x="1150" y="1582"/>
                </a:lnTo>
                <a:lnTo>
                  <a:pt x="1142" y="1578"/>
                </a:lnTo>
                <a:lnTo>
                  <a:pt x="1118" y="1569"/>
                </a:lnTo>
                <a:lnTo>
                  <a:pt x="1095" y="1559"/>
                </a:lnTo>
                <a:lnTo>
                  <a:pt x="1073" y="1552"/>
                </a:lnTo>
                <a:lnTo>
                  <a:pt x="1050" y="1546"/>
                </a:lnTo>
                <a:lnTo>
                  <a:pt x="1028" y="1541"/>
                </a:lnTo>
                <a:lnTo>
                  <a:pt x="1009" y="1537"/>
                </a:lnTo>
                <a:lnTo>
                  <a:pt x="989" y="1533"/>
                </a:lnTo>
                <a:lnTo>
                  <a:pt x="969" y="1533"/>
                </a:lnTo>
                <a:lnTo>
                  <a:pt x="948" y="1533"/>
                </a:lnTo>
                <a:lnTo>
                  <a:pt x="924" y="1535"/>
                </a:lnTo>
                <a:lnTo>
                  <a:pt x="901" y="1539"/>
                </a:lnTo>
                <a:lnTo>
                  <a:pt x="877" y="1544"/>
                </a:lnTo>
                <a:lnTo>
                  <a:pt x="854" y="1550"/>
                </a:lnTo>
                <a:lnTo>
                  <a:pt x="832" y="1557"/>
                </a:lnTo>
                <a:lnTo>
                  <a:pt x="809" y="1565"/>
                </a:lnTo>
                <a:lnTo>
                  <a:pt x="785" y="1574"/>
                </a:lnTo>
                <a:lnTo>
                  <a:pt x="771" y="1580"/>
                </a:lnTo>
                <a:lnTo>
                  <a:pt x="754" y="1589"/>
                </a:lnTo>
                <a:lnTo>
                  <a:pt x="736" y="1597"/>
                </a:lnTo>
                <a:lnTo>
                  <a:pt x="714" y="1608"/>
                </a:lnTo>
                <a:lnTo>
                  <a:pt x="693" y="1621"/>
                </a:lnTo>
                <a:lnTo>
                  <a:pt x="667" y="1634"/>
                </a:lnTo>
                <a:lnTo>
                  <a:pt x="642" y="1651"/>
                </a:lnTo>
                <a:lnTo>
                  <a:pt x="612" y="1668"/>
                </a:lnTo>
                <a:lnTo>
                  <a:pt x="605" y="1673"/>
                </a:lnTo>
                <a:lnTo>
                  <a:pt x="595" y="1679"/>
                </a:lnTo>
                <a:lnTo>
                  <a:pt x="583" y="1686"/>
                </a:lnTo>
                <a:lnTo>
                  <a:pt x="573" y="1692"/>
                </a:lnTo>
                <a:lnTo>
                  <a:pt x="561" y="1701"/>
                </a:lnTo>
                <a:lnTo>
                  <a:pt x="548" y="1709"/>
                </a:lnTo>
                <a:lnTo>
                  <a:pt x="536" y="1720"/>
                </a:lnTo>
                <a:lnTo>
                  <a:pt x="522" y="1729"/>
                </a:lnTo>
                <a:lnTo>
                  <a:pt x="503" y="1742"/>
                </a:lnTo>
                <a:lnTo>
                  <a:pt x="485" y="1755"/>
                </a:lnTo>
                <a:lnTo>
                  <a:pt x="465" y="1768"/>
                </a:lnTo>
                <a:lnTo>
                  <a:pt x="448" y="1779"/>
                </a:lnTo>
                <a:lnTo>
                  <a:pt x="430" y="1793"/>
                </a:lnTo>
                <a:lnTo>
                  <a:pt x="412" y="1806"/>
                </a:lnTo>
                <a:lnTo>
                  <a:pt x="395" y="1819"/>
                </a:lnTo>
                <a:lnTo>
                  <a:pt x="379" y="1832"/>
                </a:lnTo>
                <a:lnTo>
                  <a:pt x="375" y="1841"/>
                </a:lnTo>
                <a:lnTo>
                  <a:pt x="371" y="1852"/>
                </a:lnTo>
                <a:lnTo>
                  <a:pt x="367" y="1865"/>
                </a:lnTo>
                <a:lnTo>
                  <a:pt x="363" y="1880"/>
                </a:lnTo>
                <a:lnTo>
                  <a:pt x="357" y="1895"/>
                </a:lnTo>
                <a:lnTo>
                  <a:pt x="353" y="1910"/>
                </a:lnTo>
                <a:lnTo>
                  <a:pt x="348" y="1927"/>
                </a:lnTo>
                <a:lnTo>
                  <a:pt x="342" y="1945"/>
                </a:lnTo>
                <a:lnTo>
                  <a:pt x="336" y="1964"/>
                </a:lnTo>
                <a:lnTo>
                  <a:pt x="332" y="1981"/>
                </a:lnTo>
                <a:lnTo>
                  <a:pt x="328" y="1996"/>
                </a:lnTo>
                <a:lnTo>
                  <a:pt x="324" y="2011"/>
                </a:lnTo>
                <a:lnTo>
                  <a:pt x="320" y="2022"/>
                </a:lnTo>
                <a:lnTo>
                  <a:pt x="318" y="2033"/>
                </a:lnTo>
                <a:lnTo>
                  <a:pt x="316" y="2042"/>
                </a:lnTo>
                <a:lnTo>
                  <a:pt x="316" y="2050"/>
                </a:lnTo>
                <a:lnTo>
                  <a:pt x="316" y="2063"/>
                </a:lnTo>
                <a:lnTo>
                  <a:pt x="318" y="2074"/>
                </a:lnTo>
                <a:lnTo>
                  <a:pt x="320" y="2084"/>
                </a:lnTo>
                <a:lnTo>
                  <a:pt x="324" y="2093"/>
                </a:lnTo>
                <a:lnTo>
                  <a:pt x="328" y="2100"/>
                </a:lnTo>
                <a:lnTo>
                  <a:pt x="334" y="2106"/>
                </a:lnTo>
                <a:lnTo>
                  <a:pt x="340" y="2108"/>
                </a:lnTo>
                <a:lnTo>
                  <a:pt x="346" y="2110"/>
                </a:lnTo>
                <a:lnTo>
                  <a:pt x="353" y="2110"/>
                </a:lnTo>
                <a:lnTo>
                  <a:pt x="363" y="2106"/>
                </a:lnTo>
                <a:lnTo>
                  <a:pt x="371" y="2102"/>
                </a:lnTo>
                <a:lnTo>
                  <a:pt x="379" y="2097"/>
                </a:lnTo>
                <a:lnTo>
                  <a:pt x="389" y="2089"/>
                </a:lnTo>
                <a:lnTo>
                  <a:pt x="397" y="2082"/>
                </a:lnTo>
                <a:lnTo>
                  <a:pt x="403" y="2072"/>
                </a:lnTo>
                <a:lnTo>
                  <a:pt x="410" y="2061"/>
                </a:lnTo>
                <a:lnTo>
                  <a:pt x="414" y="2054"/>
                </a:lnTo>
                <a:lnTo>
                  <a:pt x="418" y="2044"/>
                </a:lnTo>
                <a:lnTo>
                  <a:pt x="424" y="2031"/>
                </a:lnTo>
                <a:lnTo>
                  <a:pt x="428" y="2016"/>
                </a:lnTo>
                <a:lnTo>
                  <a:pt x="428" y="2028"/>
                </a:lnTo>
                <a:lnTo>
                  <a:pt x="428" y="2041"/>
                </a:lnTo>
                <a:lnTo>
                  <a:pt x="428" y="2054"/>
                </a:lnTo>
                <a:lnTo>
                  <a:pt x="428" y="2065"/>
                </a:lnTo>
                <a:lnTo>
                  <a:pt x="428" y="2076"/>
                </a:lnTo>
                <a:lnTo>
                  <a:pt x="426" y="2087"/>
                </a:lnTo>
                <a:lnTo>
                  <a:pt x="422" y="2100"/>
                </a:lnTo>
                <a:lnTo>
                  <a:pt x="422" y="2111"/>
                </a:lnTo>
                <a:lnTo>
                  <a:pt x="416" y="2125"/>
                </a:lnTo>
                <a:lnTo>
                  <a:pt x="410" y="2136"/>
                </a:lnTo>
                <a:lnTo>
                  <a:pt x="403" y="2147"/>
                </a:lnTo>
                <a:lnTo>
                  <a:pt x="395" y="2154"/>
                </a:lnTo>
                <a:lnTo>
                  <a:pt x="389" y="2164"/>
                </a:lnTo>
                <a:lnTo>
                  <a:pt x="381" y="2169"/>
                </a:lnTo>
                <a:lnTo>
                  <a:pt x="373" y="2173"/>
                </a:lnTo>
                <a:lnTo>
                  <a:pt x="367" y="2177"/>
                </a:lnTo>
                <a:lnTo>
                  <a:pt x="355" y="2203"/>
                </a:lnTo>
                <a:lnTo>
                  <a:pt x="346" y="2229"/>
                </a:lnTo>
                <a:lnTo>
                  <a:pt x="338" y="2257"/>
                </a:lnTo>
                <a:lnTo>
                  <a:pt x="330" y="2283"/>
                </a:lnTo>
                <a:lnTo>
                  <a:pt x="324" y="2309"/>
                </a:lnTo>
                <a:lnTo>
                  <a:pt x="320" y="2337"/>
                </a:lnTo>
                <a:lnTo>
                  <a:pt x="316" y="2363"/>
                </a:lnTo>
                <a:lnTo>
                  <a:pt x="316" y="2389"/>
                </a:lnTo>
                <a:lnTo>
                  <a:pt x="316" y="2395"/>
                </a:lnTo>
                <a:lnTo>
                  <a:pt x="316" y="2401"/>
                </a:lnTo>
                <a:lnTo>
                  <a:pt x="316" y="2406"/>
                </a:lnTo>
                <a:lnTo>
                  <a:pt x="316" y="2414"/>
                </a:lnTo>
                <a:lnTo>
                  <a:pt x="314" y="2421"/>
                </a:lnTo>
                <a:lnTo>
                  <a:pt x="314" y="2430"/>
                </a:lnTo>
                <a:lnTo>
                  <a:pt x="314" y="2438"/>
                </a:lnTo>
                <a:lnTo>
                  <a:pt x="314" y="2447"/>
                </a:lnTo>
                <a:lnTo>
                  <a:pt x="314" y="2468"/>
                </a:lnTo>
                <a:lnTo>
                  <a:pt x="316" y="2490"/>
                </a:lnTo>
                <a:lnTo>
                  <a:pt x="318" y="2509"/>
                </a:lnTo>
                <a:lnTo>
                  <a:pt x="322" y="2527"/>
                </a:lnTo>
                <a:lnTo>
                  <a:pt x="326" y="2546"/>
                </a:lnTo>
                <a:lnTo>
                  <a:pt x="330" y="2563"/>
                </a:lnTo>
                <a:lnTo>
                  <a:pt x="336" y="2578"/>
                </a:lnTo>
                <a:lnTo>
                  <a:pt x="342" y="2591"/>
                </a:lnTo>
                <a:lnTo>
                  <a:pt x="350" y="2604"/>
                </a:lnTo>
                <a:lnTo>
                  <a:pt x="359" y="2617"/>
                </a:lnTo>
                <a:lnTo>
                  <a:pt x="371" y="2626"/>
                </a:lnTo>
                <a:lnTo>
                  <a:pt x="383" y="2636"/>
                </a:lnTo>
                <a:lnTo>
                  <a:pt x="395" y="2641"/>
                </a:lnTo>
                <a:lnTo>
                  <a:pt x="408" y="2647"/>
                </a:lnTo>
                <a:lnTo>
                  <a:pt x="422" y="2649"/>
                </a:lnTo>
                <a:lnTo>
                  <a:pt x="436" y="2651"/>
                </a:lnTo>
                <a:lnTo>
                  <a:pt x="448" y="2649"/>
                </a:lnTo>
                <a:lnTo>
                  <a:pt x="459" y="2647"/>
                </a:lnTo>
                <a:lnTo>
                  <a:pt x="471" y="2643"/>
                </a:lnTo>
                <a:lnTo>
                  <a:pt x="483" y="2636"/>
                </a:lnTo>
                <a:lnTo>
                  <a:pt x="497" y="2628"/>
                </a:lnTo>
                <a:lnTo>
                  <a:pt x="510" y="2619"/>
                </a:lnTo>
                <a:lnTo>
                  <a:pt x="522" y="2608"/>
                </a:lnTo>
                <a:lnTo>
                  <a:pt x="536" y="2595"/>
                </a:lnTo>
                <a:lnTo>
                  <a:pt x="546" y="2585"/>
                </a:lnTo>
                <a:lnTo>
                  <a:pt x="555" y="2574"/>
                </a:lnTo>
                <a:lnTo>
                  <a:pt x="567" y="2561"/>
                </a:lnTo>
                <a:lnTo>
                  <a:pt x="581" y="2546"/>
                </a:lnTo>
                <a:lnTo>
                  <a:pt x="597" y="2529"/>
                </a:lnTo>
                <a:lnTo>
                  <a:pt x="612" y="2509"/>
                </a:lnTo>
                <a:lnTo>
                  <a:pt x="630" y="2488"/>
                </a:lnTo>
                <a:lnTo>
                  <a:pt x="648" y="2464"/>
                </a:lnTo>
                <a:lnTo>
                  <a:pt x="663" y="2444"/>
                </a:lnTo>
                <a:lnTo>
                  <a:pt x="679" y="2423"/>
                </a:lnTo>
                <a:lnTo>
                  <a:pt x="695" y="2402"/>
                </a:lnTo>
                <a:lnTo>
                  <a:pt x="708" y="2384"/>
                </a:lnTo>
                <a:lnTo>
                  <a:pt x="722" y="2367"/>
                </a:lnTo>
                <a:lnTo>
                  <a:pt x="736" y="2350"/>
                </a:lnTo>
                <a:lnTo>
                  <a:pt x="748" y="2333"/>
                </a:lnTo>
                <a:lnTo>
                  <a:pt x="759" y="2320"/>
                </a:lnTo>
                <a:lnTo>
                  <a:pt x="771" y="2307"/>
                </a:lnTo>
                <a:lnTo>
                  <a:pt x="783" y="2292"/>
                </a:lnTo>
                <a:lnTo>
                  <a:pt x="797" y="2279"/>
                </a:lnTo>
                <a:lnTo>
                  <a:pt x="810" y="2263"/>
                </a:lnTo>
                <a:lnTo>
                  <a:pt x="824" y="2248"/>
                </a:lnTo>
                <a:lnTo>
                  <a:pt x="840" y="2231"/>
                </a:lnTo>
                <a:lnTo>
                  <a:pt x="856" y="2214"/>
                </a:lnTo>
                <a:lnTo>
                  <a:pt x="871" y="2197"/>
                </a:lnTo>
                <a:lnTo>
                  <a:pt x="883" y="2184"/>
                </a:lnTo>
                <a:lnTo>
                  <a:pt x="897" y="2173"/>
                </a:lnTo>
                <a:lnTo>
                  <a:pt x="909" y="2162"/>
                </a:lnTo>
                <a:lnTo>
                  <a:pt x="922" y="2153"/>
                </a:lnTo>
                <a:lnTo>
                  <a:pt x="936" y="2141"/>
                </a:lnTo>
                <a:lnTo>
                  <a:pt x="950" y="2134"/>
                </a:lnTo>
                <a:lnTo>
                  <a:pt x="961" y="2126"/>
                </a:lnTo>
                <a:lnTo>
                  <a:pt x="975" y="2119"/>
                </a:lnTo>
                <a:lnTo>
                  <a:pt x="983" y="2115"/>
                </a:lnTo>
                <a:lnTo>
                  <a:pt x="993" y="2111"/>
                </a:lnTo>
                <a:lnTo>
                  <a:pt x="1005" y="2106"/>
                </a:lnTo>
                <a:lnTo>
                  <a:pt x="1020" y="2100"/>
                </a:lnTo>
                <a:lnTo>
                  <a:pt x="1036" y="2093"/>
                </a:lnTo>
                <a:lnTo>
                  <a:pt x="1056" y="2085"/>
                </a:lnTo>
                <a:lnTo>
                  <a:pt x="1077" y="2078"/>
                </a:lnTo>
                <a:lnTo>
                  <a:pt x="1101" y="2070"/>
                </a:lnTo>
                <a:lnTo>
                  <a:pt x="1126" y="2063"/>
                </a:lnTo>
                <a:lnTo>
                  <a:pt x="1154" y="2056"/>
                </a:lnTo>
                <a:lnTo>
                  <a:pt x="1181" y="2048"/>
                </a:lnTo>
                <a:lnTo>
                  <a:pt x="1211" y="2039"/>
                </a:lnTo>
                <a:lnTo>
                  <a:pt x="1240" y="2028"/>
                </a:lnTo>
                <a:lnTo>
                  <a:pt x="1271" y="2016"/>
                </a:lnTo>
                <a:lnTo>
                  <a:pt x="1303" y="2005"/>
                </a:lnTo>
                <a:lnTo>
                  <a:pt x="1336" y="1992"/>
                </a:lnTo>
                <a:lnTo>
                  <a:pt x="1367" y="1979"/>
                </a:lnTo>
                <a:lnTo>
                  <a:pt x="1395" y="1968"/>
                </a:lnTo>
                <a:lnTo>
                  <a:pt x="1418" y="1957"/>
                </a:lnTo>
                <a:lnTo>
                  <a:pt x="1438" y="1945"/>
                </a:lnTo>
                <a:lnTo>
                  <a:pt x="1452" y="1936"/>
                </a:lnTo>
                <a:lnTo>
                  <a:pt x="1464" y="1927"/>
                </a:lnTo>
                <a:lnTo>
                  <a:pt x="1469" y="1919"/>
                </a:lnTo>
                <a:lnTo>
                  <a:pt x="1471" y="1914"/>
                </a:lnTo>
                <a:close/>
                <a:moveTo>
                  <a:pt x="1775" y="1610"/>
                </a:moveTo>
                <a:lnTo>
                  <a:pt x="1775" y="1623"/>
                </a:lnTo>
                <a:lnTo>
                  <a:pt x="1773" y="1634"/>
                </a:lnTo>
                <a:lnTo>
                  <a:pt x="1772" y="1645"/>
                </a:lnTo>
                <a:lnTo>
                  <a:pt x="1772" y="1656"/>
                </a:lnTo>
                <a:lnTo>
                  <a:pt x="1772" y="1662"/>
                </a:lnTo>
                <a:lnTo>
                  <a:pt x="1772" y="1669"/>
                </a:lnTo>
                <a:lnTo>
                  <a:pt x="1770" y="1675"/>
                </a:lnTo>
                <a:lnTo>
                  <a:pt x="1770" y="1682"/>
                </a:lnTo>
                <a:lnTo>
                  <a:pt x="1768" y="1690"/>
                </a:lnTo>
                <a:lnTo>
                  <a:pt x="1766" y="1697"/>
                </a:lnTo>
                <a:lnTo>
                  <a:pt x="1762" y="1705"/>
                </a:lnTo>
                <a:lnTo>
                  <a:pt x="1760" y="1712"/>
                </a:lnTo>
                <a:lnTo>
                  <a:pt x="1756" y="1725"/>
                </a:lnTo>
                <a:lnTo>
                  <a:pt x="1750" y="1737"/>
                </a:lnTo>
                <a:lnTo>
                  <a:pt x="1746" y="1746"/>
                </a:lnTo>
                <a:lnTo>
                  <a:pt x="1742" y="1750"/>
                </a:lnTo>
                <a:lnTo>
                  <a:pt x="1736" y="1757"/>
                </a:lnTo>
                <a:lnTo>
                  <a:pt x="1730" y="1763"/>
                </a:lnTo>
                <a:lnTo>
                  <a:pt x="1723" y="1770"/>
                </a:lnTo>
                <a:lnTo>
                  <a:pt x="1717" y="1774"/>
                </a:lnTo>
                <a:lnTo>
                  <a:pt x="1707" y="1778"/>
                </a:lnTo>
                <a:lnTo>
                  <a:pt x="1699" y="1781"/>
                </a:lnTo>
                <a:lnTo>
                  <a:pt x="1687" y="1783"/>
                </a:lnTo>
                <a:lnTo>
                  <a:pt x="1677" y="1783"/>
                </a:lnTo>
                <a:lnTo>
                  <a:pt x="1660" y="1781"/>
                </a:lnTo>
                <a:lnTo>
                  <a:pt x="1644" y="1776"/>
                </a:lnTo>
                <a:lnTo>
                  <a:pt x="1632" y="1768"/>
                </a:lnTo>
                <a:lnTo>
                  <a:pt x="1621" y="1755"/>
                </a:lnTo>
                <a:lnTo>
                  <a:pt x="1613" y="1740"/>
                </a:lnTo>
                <a:lnTo>
                  <a:pt x="1607" y="1722"/>
                </a:lnTo>
                <a:lnTo>
                  <a:pt x="1605" y="1699"/>
                </a:lnTo>
                <a:lnTo>
                  <a:pt x="1603" y="1675"/>
                </a:lnTo>
                <a:lnTo>
                  <a:pt x="1605" y="1664"/>
                </a:lnTo>
                <a:lnTo>
                  <a:pt x="1607" y="1649"/>
                </a:lnTo>
                <a:lnTo>
                  <a:pt x="1611" y="1632"/>
                </a:lnTo>
                <a:lnTo>
                  <a:pt x="1619" y="1613"/>
                </a:lnTo>
                <a:lnTo>
                  <a:pt x="1626" y="1593"/>
                </a:lnTo>
                <a:lnTo>
                  <a:pt x="1636" y="1569"/>
                </a:lnTo>
                <a:lnTo>
                  <a:pt x="1648" y="1544"/>
                </a:lnTo>
                <a:lnTo>
                  <a:pt x="1660" y="1516"/>
                </a:lnTo>
                <a:lnTo>
                  <a:pt x="1673" y="1488"/>
                </a:lnTo>
                <a:lnTo>
                  <a:pt x="1685" y="1464"/>
                </a:lnTo>
                <a:lnTo>
                  <a:pt x="1699" y="1440"/>
                </a:lnTo>
                <a:lnTo>
                  <a:pt x="1711" y="1418"/>
                </a:lnTo>
                <a:lnTo>
                  <a:pt x="1723" y="1397"/>
                </a:lnTo>
                <a:lnTo>
                  <a:pt x="1734" y="1378"/>
                </a:lnTo>
                <a:lnTo>
                  <a:pt x="1744" y="1364"/>
                </a:lnTo>
                <a:lnTo>
                  <a:pt x="1754" y="1349"/>
                </a:lnTo>
                <a:lnTo>
                  <a:pt x="1746" y="1369"/>
                </a:lnTo>
                <a:lnTo>
                  <a:pt x="1738" y="1388"/>
                </a:lnTo>
                <a:lnTo>
                  <a:pt x="1730" y="1405"/>
                </a:lnTo>
                <a:lnTo>
                  <a:pt x="1723" y="1421"/>
                </a:lnTo>
                <a:lnTo>
                  <a:pt x="1717" y="1436"/>
                </a:lnTo>
                <a:lnTo>
                  <a:pt x="1711" y="1449"/>
                </a:lnTo>
                <a:lnTo>
                  <a:pt x="1707" y="1460"/>
                </a:lnTo>
                <a:lnTo>
                  <a:pt x="1703" y="1472"/>
                </a:lnTo>
                <a:lnTo>
                  <a:pt x="1691" y="1503"/>
                </a:lnTo>
                <a:lnTo>
                  <a:pt x="1681" y="1533"/>
                </a:lnTo>
                <a:lnTo>
                  <a:pt x="1672" y="1561"/>
                </a:lnTo>
                <a:lnTo>
                  <a:pt x="1666" y="1584"/>
                </a:lnTo>
                <a:lnTo>
                  <a:pt x="1660" y="1606"/>
                </a:lnTo>
                <a:lnTo>
                  <a:pt x="1656" y="1623"/>
                </a:lnTo>
                <a:lnTo>
                  <a:pt x="1652" y="1640"/>
                </a:lnTo>
                <a:lnTo>
                  <a:pt x="1652" y="1651"/>
                </a:lnTo>
                <a:lnTo>
                  <a:pt x="1652" y="1662"/>
                </a:lnTo>
                <a:lnTo>
                  <a:pt x="1654" y="1673"/>
                </a:lnTo>
                <a:lnTo>
                  <a:pt x="1658" y="1682"/>
                </a:lnTo>
                <a:lnTo>
                  <a:pt x="1662" y="1692"/>
                </a:lnTo>
                <a:lnTo>
                  <a:pt x="1668" y="1699"/>
                </a:lnTo>
                <a:lnTo>
                  <a:pt x="1673" y="1705"/>
                </a:lnTo>
                <a:lnTo>
                  <a:pt x="1681" y="1709"/>
                </a:lnTo>
                <a:lnTo>
                  <a:pt x="1689" y="1712"/>
                </a:lnTo>
                <a:lnTo>
                  <a:pt x="1697" y="1712"/>
                </a:lnTo>
                <a:lnTo>
                  <a:pt x="1705" y="1709"/>
                </a:lnTo>
                <a:lnTo>
                  <a:pt x="1715" y="1705"/>
                </a:lnTo>
                <a:lnTo>
                  <a:pt x="1723" y="1699"/>
                </a:lnTo>
                <a:lnTo>
                  <a:pt x="1730" y="1692"/>
                </a:lnTo>
                <a:lnTo>
                  <a:pt x="1738" y="1682"/>
                </a:lnTo>
                <a:lnTo>
                  <a:pt x="1746" y="1673"/>
                </a:lnTo>
                <a:lnTo>
                  <a:pt x="1754" y="1660"/>
                </a:lnTo>
                <a:lnTo>
                  <a:pt x="1756" y="1651"/>
                </a:lnTo>
                <a:lnTo>
                  <a:pt x="1760" y="1640"/>
                </a:lnTo>
                <a:lnTo>
                  <a:pt x="1766" y="1625"/>
                </a:lnTo>
                <a:lnTo>
                  <a:pt x="1772" y="1610"/>
                </a:lnTo>
                <a:lnTo>
                  <a:pt x="1775" y="1610"/>
                </a:lnTo>
                <a:close/>
                <a:moveTo>
                  <a:pt x="1191" y="1811"/>
                </a:moveTo>
                <a:lnTo>
                  <a:pt x="1087" y="1917"/>
                </a:lnTo>
                <a:lnTo>
                  <a:pt x="1026" y="1852"/>
                </a:lnTo>
                <a:lnTo>
                  <a:pt x="932" y="1942"/>
                </a:lnTo>
                <a:lnTo>
                  <a:pt x="818" y="1832"/>
                </a:lnTo>
                <a:lnTo>
                  <a:pt x="918" y="1738"/>
                </a:lnTo>
                <a:lnTo>
                  <a:pt x="979" y="1800"/>
                </a:lnTo>
                <a:lnTo>
                  <a:pt x="1073" y="1709"/>
                </a:lnTo>
                <a:lnTo>
                  <a:pt x="1191" y="1811"/>
                </a:lnTo>
                <a:close/>
                <a:moveTo>
                  <a:pt x="1562" y="2263"/>
                </a:moveTo>
                <a:lnTo>
                  <a:pt x="1458" y="2360"/>
                </a:lnTo>
                <a:lnTo>
                  <a:pt x="1346" y="2253"/>
                </a:lnTo>
                <a:lnTo>
                  <a:pt x="1444" y="2153"/>
                </a:lnTo>
                <a:lnTo>
                  <a:pt x="1562" y="2263"/>
                </a:lnTo>
                <a:close/>
              </a:path>
            </a:pathLst>
          </a:custGeom>
          <a:solidFill>
            <a:srgbClr val="800000"/>
          </a:solidFill>
          <a:ln w="9525">
            <a:noFill/>
            <a:round/>
            <a:headEnd/>
            <a:tailEnd/>
          </a:ln>
          <a:effectLst/>
          <a:scene3d>
            <a:camera prst="legacyObliqueTopRight"/>
            <a:lightRig rig="legacyFlat3" dir="b"/>
          </a:scene3d>
          <a:sp3d extrusionH="430200" prstMaterial="legacyMatte">
            <a:bevelT w="13500" h="13500" prst="angle"/>
            <a:bevelB w="13500" h="13500" prst="angle"/>
            <a:extrusionClr>
              <a:schemeClr val="bg1"/>
            </a:extrusionClr>
          </a:sp3d>
        </p:spPr>
        <p:txBody>
          <a:bodyPr>
            <a:flatTx/>
          </a:bodyPr>
          <a:lstStyle/>
          <a:p>
            <a:endParaRPr lang="en-US" dirty="0">
              <a:no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536510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سوالات</a:t>
            </a:r>
            <a:endParaRPr lang="en-US" dirty="0"/>
          </a:p>
        </p:txBody>
      </p:sp>
      <p:sp>
        <p:nvSpPr>
          <p:cNvPr id="3" name="Content Placeholder 2"/>
          <p:cNvSpPr>
            <a:spLocks noGrp="1"/>
          </p:cNvSpPr>
          <p:nvPr>
            <p:ph idx="1"/>
          </p:nvPr>
        </p:nvSpPr>
        <p:spPr/>
        <p:txBody>
          <a:bodyPr/>
          <a:lstStyle/>
          <a:p>
            <a:r>
              <a:rPr lang="fa-IR" dirty="0">
                <a:solidFill>
                  <a:schemeClr val="bg1"/>
                </a:solidFill>
              </a:rPr>
              <a:t>احتمالا با چه چيزي روبرو هستيم؟</a:t>
            </a:r>
          </a:p>
          <a:p>
            <a:r>
              <a:rPr lang="fa-IR" dirty="0">
                <a:solidFill>
                  <a:schemeClr val="bg1"/>
                </a:solidFill>
              </a:rPr>
              <a:t>در نگاه اول مسبب اين شرايط چيست؟</a:t>
            </a:r>
            <a:endParaRPr lang="en-US" dirty="0">
              <a:solidFill>
                <a:schemeClr val="bg1"/>
              </a:solidFill>
            </a:endParaRPr>
          </a:p>
          <a:p>
            <a:endParaRPr lang="en-US" dirty="0"/>
          </a:p>
        </p:txBody>
      </p:sp>
    </p:spTree>
    <p:extLst>
      <p:ext uri="{BB962C8B-B14F-4D97-AF65-F5344CB8AC3E}">
        <p14:creationId xmlns="" xmlns:p14="http://schemas.microsoft.com/office/powerpoint/2010/main" val="436678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سرنخ هاي عملياتي</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fa-IR" dirty="0" smtClean="0">
                <a:solidFill>
                  <a:schemeClr val="bg1"/>
                </a:solidFill>
              </a:rPr>
              <a:t>سرنخ هايي كه نشان دهنده حادثه شيميايي هستند:</a:t>
            </a:r>
          </a:p>
          <a:p>
            <a:pPr lvl="1" algn="r" rtl="1"/>
            <a:r>
              <a:rPr lang="fa-IR" dirty="0" smtClean="0">
                <a:solidFill>
                  <a:schemeClr val="bg1"/>
                </a:solidFill>
              </a:rPr>
              <a:t>علايم مشابه درچندين نفر</a:t>
            </a:r>
          </a:p>
          <a:p>
            <a:pPr lvl="1" algn="r" rtl="1"/>
            <a:r>
              <a:rPr lang="fa-IR" dirty="0" smtClean="0">
                <a:solidFill>
                  <a:schemeClr val="bg1"/>
                </a:solidFill>
              </a:rPr>
              <a:t>تلفات متعدد بدون دليل روشن</a:t>
            </a:r>
          </a:p>
          <a:p>
            <a:pPr lvl="1" algn="r" rtl="1"/>
            <a:r>
              <a:rPr lang="fa-IR" dirty="0" smtClean="0">
                <a:solidFill>
                  <a:schemeClr val="bg1"/>
                </a:solidFill>
              </a:rPr>
              <a:t>تلفات متعدد بدون تروما</a:t>
            </a:r>
          </a:p>
          <a:p>
            <a:pPr lvl="1" algn="r" rtl="1"/>
            <a:r>
              <a:rPr lang="fa-IR" dirty="0" smtClean="0">
                <a:solidFill>
                  <a:schemeClr val="bg1"/>
                </a:solidFill>
              </a:rPr>
              <a:t>افزايش تعداد قربانيان</a:t>
            </a:r>
          </a:p>
          <a:p>
            <a:pPr lvl="1" algn="r" rtl="1"/>
            <a:r>
              <a:rPr lang="fa-IR" dirty="0" smtClean="0">
                <a:solidFill>
                  <a:schemeClr val="bg1"/>
                </a:solidFill>
              </a:rPr>
              <a:t>افزايش علايم قربانيان</a:t>
            </a:r>
          </a:p>
          <a:p>
            <a:pPr lvl="1" algn="r" rtl="1"/>
            <a:r>
              <a:rPr lang="fa-IR" dirty="0" smtClean="0">
                <a:solidFill>
                  <a:schemeClr val="bg1"/>
                </a:solidFill>
              </a:rPr>
              <a:t>شروع ناگهانی علایم</a:t>
            </a:r>
          </a:p>
          <a:p>
            <a:pPr lvl="1" algn="r" rtl="1"/>
            <a:r>
              <a:rPr lang="fa-IR" dirty="0" smtClean="0">
                <a:solidFill>
                  <a:schemeClr val="bg1"/>
                </a:solidFill>
              </a:rPr>
              <a:t>محیطی که حادثه اتفاق افتاده</a:t>
            </a:r>
          </a:p>
          <a:p>
            <a:pPr lvl="1" algn="r" rtl="1"/>
            <a:endParaRPr lang="fa-IR" dirty="0" smtClean="0">
              <a:solidFill>
                <a:schemeClr val="bg1"/>
              </a:solidFill>
            </a:endParaRPr>
          </a:p>
          <a:p>
            <a:pPr lvl="1" algn="r" rtl="1"/>
            <a:endParaRPr lang="en-U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علت حادثه</a:t>
            </a:r>
            <a:endParaRPr lang="en-US" dirty="0"/>
          </a:p>
        </p:txBody>
      </p:sp>
      <p:sp>
        <p:nvSpPr>
          <p:cNvPr id="3" name="Content Placeholder 2"/>
          <p:cNvSpPr>
            <a:spLocks noGrp="1"/>
          </p:cNvSpPr>
          <p:nvPr>
            <p:ph idx="1"/>
          </p:nvPr>
        </p:nvSpPr>
        <p:spPr/>
        <p:txBody>
          <a:bodyPr/>
          <a:lstStyle/>
          <a:p>
            <a:pPr algn="r" rtl="1"/>
            <a:r>
              <a:rPr lang="fa-IR" dirty="0" smtClean="0">
                <a:solidFill>
                  <a:schemeClr val="bg1"/>
                </a:solidFill>
              </a:rPr>
              <a:t>مشاهدات نشان دهنده يك عامل شيميايي است</a:t>
            </a:r>
          </a:p>
          <a:p>
            <a:pPr algn="r" rtl="1"/>
            <a:r>
              <a:rPr lang="fa-IR" dirty="0" smtClean="0">
                <a:solidFill>
                  <a:schemeClr val="bg1"/>
                </a:solidFill>
              </a:rPr>
              <a:t>نشانه ها مطرح كننده يك عامل خفه كننده است</a:t>
            </a:r>
            <a:endParaRPr lang="en-US" dirty="0" smtClean="0">
              <a:solidFill>
                <a:schemeClr val="bg1"/>
              </a:solidFill>
            </a:endParaRPr>
          </a:p>
          <a:p>
            <a:pPr algn="ctr" rtl="1">
              <a:buNone/>
            </a:pPr>
            <a:r>
              <a:rPr lang="en-US" sz="4400" b="1" i="1" dirty="0" smtClean="0">
                <a:solidFill>
                  <a:schemeClr val="accent3">
                    <a:lumMod val="60000"/>
                    <a:lumOff val="40000"/>
                  </a:schemeClr>
                </a:solidFill>
                <a:latin typeface="Tahoma" pitchFamily="34" charset="0"/>
                <a:cs typeface="Tahoma" pitchFamily="34" charset="0"/>
              </a:rPr>
              <a:t>CHLORINE</a:t>
            </a:r>
            <a:endParaRPr lang="fa-IR" sz="4400" b="1" i="1" dirty="0" smtClean="0">
              <a:solidFill>
                <a:schemeClr val="accent3">
                  <a:lumMod val="60000"/>
                  <a:lumOff val="40000"/>
                </a:schemeClr>
              </a:solidFill>
              <a:latin typeface="Tahoma" pitchFamily="34" charset="0"/>
              <a:cs typeface="Tahoma" pitchFamily="34" charset="0"/>
            </a:endParaRPr>
          </a:p>
          <a:p>
            <a:pPr algn="ctr">
              <a:buNone/>
            </a:pPr>
            <a:r>
              <a:rPr lang="fa-IR" i="1" dirty="0" smtClean="0">
                <a:solidFill>
                  <a:schemeClr val="accent2">
                    <a:lumMod val="60000"/>
                    <a:lumOff val="40000"/>
                  </a:schemeClr>
                </a:solidFill>
                <a:latin typeface="Tahoma" pitchFamily="34" charset="0"/>
                <a:cs typeface="B Titr" pitchFamily="2" charset="-78"/>
              </a:rPr>
              <a:t>قدم بعدي چيست؟</a:t>
            </a:r>
            <a:endParaRPr lang="en-US" i="1" dirty="0">
              <a:solidFill>
                <a:schemeClr val="accent2">
                  <a:lumMod val="60000"/>
                  <a:lumOff val="40000"/>
                </a:schemeClr>
              </a:solidFill>
              <a:latin typeface="Tahoma" pitchFamily="34" charset="0"/>
              <a:cs typeface="B Titr" pitchFamily="2"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مخاطره (</a:t>
            </a:r>
            <a:r>
              <a:rPr lang="en-US" b="1" dirty="0" smtClean="0"/>
              <a:t>Hazard</a:t>
            </a:r>
            <a:r>
              <a:rPr lang="fa-IR" b="1" dirty="0" smtClean="0"/>
              <a:t>)</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fa-IR" dirty="0" smtClean="0">
                <a:solidFill>
                  <a:schemeClr val="bg1"/>
                </a:solidFill>
              </a:rPr>
              <a:t>مخاطره یک اتفاق فیزیکی، پدیده یا فعالیت انسانی است که میتواند بالقوه خسارتزا باشد. انواع این خسارات عبارتند از</a:t>
            </a:r>
            <a:r>
              <a:rPr lang="en-US" dirty="0" smtClean="0">
                <a:solidFill>
                  <a:schemeClr val="bg1"/>
                </a:solidFill>
              </a:rPr>
              <a:t> </a:t>
            </a:r>
            <a:r>
              <a:rPr lang="fa-IR" dirty="0" smtClean="0">
                <a:solidFill>
                  <a:schemeClr val="bg1"/>
                </a:solidFill>
              </a:rPr>
              <a:t>آسیبهاي</a:t>
            </a:r>
            <a:r>
              <a:rPr lang="en-US" dirty="0" smtClean="0">
                <a:solidFill>
                  <a:schemeClr val="bg1"/>
                </a:solidFill>
              </a:rPr>
              <a:t>:</a:t>
            </a:r>
          </a:p>
          <a:p>
            <a:pPr lvl="1"/>
            <a:r>
              <a:rPr lang="fa-IR" dirty="0" smtClean="0">
                <a:solidFill>
                  <a:schemeClr val="bg1"/>
                </a:solidFill>
              </a:rPr>
              <a:t> جانی</a:t>
            </a:r>
            <a:endParaRPr lang="en-US" dirty="0" smtClean="0">
              <a:solidFill>
                <a:schemeClr val="bg1"/>
              </a:solidFill>
            </a:endParaRPr>
          </a:p>
          <a:p>
            <a:pPr lvl="1"/>
            <a:r>
              <a:rPr lang="fa-IR" dirty="0" smtClean="0">
                <a:solidFill>
                  <a:schemeClr val="bg1"/>
                </a:solidFill>
              </a:rPr>
              <a:t>مالی</a:t>
            </a:r>
            <a:endParaRPr lang="en-US" dirty="0" smtClean="0">
              <a:solidFill>
                <a:schemeClr val="bg1"/>
              </a:solidFill>
            </a:endParaRPr>
          </a:p>
          <a:p>
            <a:pPr lvl="1"/>
            <a:r>
              <a:rPr lang="fa-IR" dirty="0" smtClean="0">
                <a:solidFill>
                  <a:schemeClr val="bg1"/>
                </a:solidFill>
              </a:rPr>
              <a:t>عملکردي</a:t>
            </a:r>
            <a:endParaRPr lang="en-US" dirty="0" smtClean="0">
              <a:solidFill>
                <a:schemeClr val="bg1"/>
              </a:solidFill>
            </a:endParaRPr>
          </a:p>
          <a:p>
            <a:pPr lvl="1"/>
            <a:r>
              <a:rPr lang="fa-IR" dirty="0" smtClean="0">
                <a:solidFill>
                  <a:schemeClr val="bg1"/>
                </a:solidFill>
              </a:rPr>
              <a:t>از همگسیختگی اجتماعی و اقتصادي </a:t>
            </a:r>
            <a:endParaRPr lang="en-US" dirty="0" smtClean="0">
              <a:solidFill>
                <a:schemeClr val="bg1"/>
              </a:solidFill>
            </a:endParaRPr>
          </a:p>
          <a:p>
            <a:pPr lvl="1"/>
            <a:r>
              <a:rPr lang="fa-IR" dirty="0" smtClean="0">
                <a:solidFill>
                  <a:schemeClr val="bg1"/>
                </a:solidFill>
              </a:rPr>
              <a:t>تخریب محیط زیست </a:t>
            </a:r>
          </a:p>
          <a:p>
            <a:pPr algn="r" rtl="1"/>
            <a:endParaRPr lang="en-US"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مواد خطرناك</a:t>
            </a:r>
            <a:endParaRPr lang="en-US" dirty="0"/>
          </a:p>
        </p:txBody>
      </p:sp>
      <p:sp>
        <p:nvSpPr>
          <p:cNvPr id="3" name="Content Placeholder 2"/>
          <p:cNvSpPr>
            <a:spLocks noGrp="1"/>
          </p:cNvSpPr>
          <p:nvPr>
            <p:ph idx="1"/>
          </p:nvPr>
        </p:nvSpPr>
        <p:spPr/>
        <p:txBody>
          <a:bodyPr/>
          <a:lstStyle/>
          <a:p>
            <a:pPr algn="l" rtl="0"/>
            <a:r>
              <a:rPr lang="en-US" sz="2800" dirty="0" smtClean="0"/>
              <a:t>A substance (solid, liquid, or gas) capable of posing an unreasonable risk to health, safety, </a:t>
            </a:r>
            <a:r>
              <a:rPr lang="en-US" sz="2800" dirty="0"/>
              <a:t>e</a:t>
            </a:r>
            <a:r>
              <a:rPr lang="en-US" sz="2800" dirty="0" smtClean="0"/>
              <a:t>nvironment or property</a:t>
            </a:r>
            <a:endParaRPr lang="fa-IR" sz="2800" dirty="0" smtClean="0"/>
          </a:p>
          <a:p>
            <a:pPr algn="r"/>
            <a:r>
              <a:rPr lang="en-US" b="1" dirty="0" smtClean="0"/>
              <a:t> </a:t>
            </a:r>
            <a:endParaRPr lang="fa-IR" b="1" dirty="0" smtClean="0"/>
          </a:p>
          <a:p>
            <a:pPr algn="r"/>
            <a:r>
              <a:rPr lang="fa-IR" dirty="0" smtClean="0">
                <a:solidFill>
                  <a:schemeClr val="bg1"/>
                </a:solidFill>
              </a:rPr>
              <a:t>ماده اي (جامد، مايع يا گاز)كه قادر به ايجاد خطرات نامعقول به سلامت، ايمني و محيط زيست باشد.   </a:t>
            </a:r>
            <a:endParaRPr lang="en-US"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حوادث شيميايي خطرناك</a:t>
            </a:r>
            <a:endParaRPr lang="en-US" dirty="0"/>
          </a:p>
        </p:txBody>
      </p:sp>
      <p:sp>
        <p:nvSpPr>
          <p:cNvPr id="3" name="Content Placeholder 2"/>
          <p:cNvSpPr>
            <a:spLocks noGrp="1"/>
          </p:cNvSpPr>
          <p:nvPr>
            <p:ph idx="1"/>
          </p:nvPr>
        </p:nvSpPr>
        <p:spPr/>
        <p:txBody>
          <a:bodyPr/>
          <a:lstStyle/>
          <a:p>
            <a:pPr algn="r" rtl="1"/>
            <a:r>
              <a:rPr lang="fa-IR" dirty="0" smtClean="0">
                <a:solidFill>
                  <a:schemeClr val="bg1"/>
                </a:solidFill>
              </a:rPr>
              <a:t>حوادث شيميايي پتانسيل ايجاد آسيب شديد را دارند به دليل اينكه روي مردم و  محيط مي توانند تاثير بگذارند.</a:t>
            </a:r>
          </a:p>
          <a:p>
            <a:pPr lvl="1"/>
            <a:r>
              <a:rPr lang="fa-IR" dirty="0" smtClean="0">
                <a:solidFill>
                  <a:schemeClr val="bg1"/>
                </a:solidFill>
              </a:rPr>
              <a:t>حادثه بوپال هند مصدق اين ادعا است.</a:t>
            </a:r>
          </a:p>
          <a:p>
            <a:pPr algn="r" rtl="1"/>
            <a:endParaRPr lang="en-US"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b="1" dirty="0" smtClean="0"/>
              <a:t>Major Goals of the Initial Response</a:t>
            </a:r>
            <a:endParaRPr lang="en-US" dirty="0"/>
          </a:p>
        </p:txBody>
      </p:sp>
      <p:sp>
        <p:nvSpPr>
          <p:cNvPr id="3" name="Content Placeholder 2"/>
          <p:cNvSpPr>
            <a:spLocks noGrp="1"/>
          </p:cNvSpPr>
          <p:nvPr>
            <p:ph idx="1"/>
          </p:nvPr>
        </p:nvSpPr>
        <p:spPr/>
        <p:txBody>
          <a:bodyPr>
            <a:normAutofit fontScale="85000" lnSpcReduction="10000"/>
          </a:bodyPr>
          <a:lstStyle/>
          <a:p>
            <a:pPr algn="l" rtl="0"/>
            <a:r>
              <a:rPr lang="en-US" b="1" dirty="0" smtClean="0"/>
              <a:t>Notify local authorities</a:t>
            </a:r>
          </a:p>
          <a:p>
            <a:pPr algn="l" rtl="0"/>
            <a:r>
              <a:rPr lang="en-US" b="1" dirty="0" smtClean="0"/>
              <a:t>Establish local on-site Incident Command System</a:t>
            </a:r>
          </a:p>
          <a:p>
            <a:pPr algn="l" rtl="0"/>
            <a:r>
              <a:rPr lang="en-US" b="1" dirty="0" smtClean="0"/>
              <a:t>Establish Control Zones</a:t>
            </a:r>
          </a:p>
          <a:p>
            <a:pPr algn="l" rtl="0"/>
            <a:r>
              <a:rPr lang="en-US" b="1" dirty="0" smtClean="0"/>
              <a:t>Ensure safety of respond</a:t>
            </a:r>
          </a:p>
          <a:p>
            <a:pPr algn="l" rtl="0"/>
            <a:r>
              <a:rPr lang="en-US" b="1" dirty="0" smtClean="0"/>
              <a:t>Identify specifics of the chemical hazarders</a:t>
            </a:r>
          </a:p>
          <a:p>
            <a:pPr algn="l" rtl="0"/>
            <a:r>
              <a:rPr lang="en-US" b="1" dirty="0" smtClean="0"/>
              <a:t>Consider the Population Threatened</a:t>
            </a:r>
          </a:p>
          <a:p>
            <a:pPr algn="l" rtl="0"/>
            <a:r>
              <a:rPr lang="en-US" b="1" dirty="0" smtClean="0"/>
              <a:t>Manage the Victims: Triage, Treat, Transport</a:t>
            </a: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مهمترين نقش نظام سلامت</a:t>
            </a:r>
            <a:endParaRPr lang="en-US" dirty="0"/>
          </a:p>
        </p:txBody>
      </p:sp>
      <p:sp>
        <p:nvSpPr>
          <p:cNvPr id="3" name="Content Placeholder 2"/>
          <p:cNvSpPr>
            <a:spLocks noGrp="1"/>
          </p:cNvSpPr>
          <p:nvPr>
            <p:ph idx="1"/>
          </p:nvPr>
        </p:nvSpPr>
        <p:spPr/>
        <p:txBody>
          <a:bodyPr>
            <a:normAutofit lnSpcReduction="10000"/>
          </a:bodyPr>
          <a:lstStyle/>
          <a:p>
            <a:r>
              <a:rPr lang="fa-IR" dirty="0" smtClean="0">
                <a:solidFill>
                  <a:schemeClr val="bg1"/>
                </a:solidFill>
              </a:rPr>
              <a:t>ارزیابی اثرات کوتاه مدت و دراز مدت مواجهه و ريسك هاي مرتبط با سلامت (تمام مسيرهاي مواجهه) </a:t>
            </a:r>
            <a:endParaRPr lang="en-US" dirty="0" smtClean="0">
              <a:solidFill>
                <a:schemeClr val="bg1"/>
              </a:solidFill>
            </a:endParaRPr>
          </a:p>
          <a:p>
            <a:pPr marL="746125" lvl="1" indent="-288925"/>
            <a:r>
              <a:rPr lang="en-US" dirty="0" smtClean="0">
                <a:solidFill>
                  <a:schemeClr val="bg1"/>
                </a:solidFill>
              </a:rPr>
              <a:t>Immediate (acute)</a:t>
            </a:r>
          </a:p>
          <a:p>
            <a:pPr marL="746125" lvl="1" indent="-288925"/>
            <a:r>
              <a:rPr lang="en-US" dirty="0" smtClean="0">
                <a:solidFill>
                  <a:schemeClr val="bg1"/>
                </a:solidFill>
              </a:rPr>
              <a:t>Delayed (minutes or hours)</a:t>
            </a:r>
          </a:p>
          <a:p>
            <a:pPr marL="746125" lvl="1" indent="-288925"/>
            <a:r>
              <a:rPr lang="en-US" dirty="0" smtClean="0">
                <a:solidFill>
                  <a:schemeClr val="bg1"/>
                </a:solidFill>
              </a:rPr>
              <a:t>Long Term (chronic)</a:t>
            </a:r>
          </a:p>
          <a:p>
            <a:pPr marL="746125" lvl="1" indent="-288925"/>
            <a:r>
              <a:rPr lang="en-US" dirty="0" smtClean="0">
                <a:solidFill>
                  <a:schemeClr val="bg1"/>
                </a:solidFill>
              </a:rPr>
              <a:t>Temporary effects</a:t>
            </a:r>
          </a:p>
          <a:p>
            <a:pPr marL="746125" lvl="1" indent="-288925"/>
            <a:r>
              <a:rPr lang="en-US" dirty="0" smtClean="0">
                <a:solidFill>
                  <a:schemeClr val="bg1"/>
                </a:solidFill>
              </a:rPr>
              <a:t>Permanent effects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68611"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68612"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68613"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68614" name="Rectangle 6"/>
          <p:cNvSpPr>
            <a:spLocks noGrp="1" noChangeArrowheads="1"/>
          </p:cNvSpPr>
          <p:nvPr>
            <p:ph type="body" idx="1"/>
          </p:nvPr>
        </p:nvSpPr>
        <p:spPr>
          <a:noFill/>
          <a:ln/>
        </p:spPr>
        <p:txBody>
          <a:bodyPr lIns="92075" tIns="46038" rIns="92075" bIns="46038"/>
          <a:lstStyle/>
          <a:p>
            <a:pPr algn="l" rtl="0"/>
            <a:r>
              <a:rPr lang="en-US" sz="4000" dirty="0">
                <a:solidFill>
                  <a:schemeClr val="bg1"/>
                </a:solidFill>
              </a:rPr>
              <a:t>“Always consider the possibility of </a:t>
            </a:r>
            <a:r>
              <a:rPr lang="en-US" sz="4000" i="1" dirty="0">
                <a:solidFill>
                  <a:schemeClr val="bg1"/>
                </a:solidFill>
              </a:rPr>
              <a:t>multiple</a:t>
            </a:r>
            <a:r>
              <a:rPr lang="en-US" sz="4000" dirty="0">
                <a:solidFill>
                  <a:schemeClr val="bg1"/>
                </a:solidFill>
              </a:rPr>
              <a:t> hazardous characteristics in each hazard class.”</a:t>
            </a:r>
          </a:p>
        </p:txBody>
      </p:sp>
      <p:sp>
        <p:nvSpPr>
          <p:cNvPr id="68615" name="Rectangle 7"/>
          <p:cNvSpPr>
            <a:spLocks noGrp="1" noChangeArrowheads="1"/>
          </p:cNvSpPr>
          <p:nvPr>
            <p:ph type="title"/>
          </p:nvPr>
        </p:nvSpPr>
        <p:spPr>
          <a:noFill/>
          <a:ln/>
        </p:spPr>
        <p:txBody>
          <a:bodyPr lIns="92075" tIns="46038" rIns="92075" bIns="46038"/>
          <a:lstStyle/>
          <a:p>
            <a:pPr rtl="0"/>
            <a:r>
              <a:rPr lang="en-US" i="1" u="sng" dirty="0"/>
              <a:t>Safety </a:t>
            </a:r>
            <a:r>
              <a:rPr lang="en-US" i="1" u="sng" dirty="0" smtClean="0"/>
              <a:t>Key</a:t>
            </a:r>
            <a:r>
              <a:rPr lang="fa-IR" i="1" u="sng" dirty="0" smtClean="0"/>
              <a:t> </a:t>
            </a:r>
            <a:r>
              <a:rPr lang="en-US" i="1" u="sng" dirty="0" smtClean="0"/>
              <a:t>point</a:t>
            </a:r>
            <a:endParaRPr lang="en-US" i="1" u="sng"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6656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66564"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66565"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66566" name="Rectangle 6"/>
          <p:cNvSpPr>
            <a:spLocks noGrp="1" noChangeArrowheads="1"/>
          </p:cNvSpPr>
          <p:nvPr>
            <p:ph type="body" idx="1"/>
          </p:nvPr>
        </p:nvSpPr>
        <p:spPr>
          <a:xfrm>
            <a:off x="914400" y="1600200"/>
            <a:ext cx="7543800" cy="4724400"/>
          </a:xfrm>
          <a:noFill/>
          <a:ln/>
        </p:spPr>
        <p:txBody>
          <a:bodyPr lIns="92075" tIns="46038" rIns="92075" bIns="46038">
            <a:normAutofit lnSpcReduction="10000"/>
          </a:bodyPr>
          <a:lstStyle/>
          <a:p>
            <a:pPr algn="l" rtl="0"/>
            <a:r>
              <a:rPr lang="en-US" dirty="0">
                <a:solidFill>
                  <a:schemeClr val="bg1"/>
                </a:solidFill>
              </a:rPr>
              <a:t>Explosive</a:t>
            </a:r>
          </a:p>
          <a:p>
            <a:pPr algn="l" rtl="0"/>
            <a:r>
              <a:rPr lang="en-US" dirty="0">
                <a:solidFill>
                  <a:schemeClr val="bg1"/>
                </a:solidFill>
              </a:rPr>
              <a:t>Flammable</a:t>
            </a:r>
          </a:p>
          <a:p>
            <a:pPr algn="l" rtl="0"/>
            <a:r>
              <a:rPr lang="en-US" dirty="0" smtClean="0">
                <a:solidFill>
                  <a:schemeClr val="bg1"/>
                </a:solidFill>
              </a:rPr>
              <a:t>Reactive</a:t>
            </a:r>
            <a:endParaRPr lang="en-US" dirty="0">
              <a:solidFill>
                <a:schemeClr val="bg1"/>
              </a:solidFill>
            </a:endParaRPr>
          </a:p>
          <a:p>
            <a:pPr algn="l" rtl="0"/>
            <a:r>
              <a:rPr lang="en-US" dirty="0">
                <a:solidFill>
                  <a:schemeClr val="bg1"/>
                </a:solidFill>
              </a:rPr>
              <a:t>Poisonous</a:t>
            </a:r>
          </a:p>
          <a:p>
            <a:pPr algn="l" rtl="0"/>
            <a:r>
              <a:rPr lang="en-US" dirty="0">
                <a:solidFill>
                  <a:schemeClr val="bg1"/>
                </a:solidFill>
              </a:rPr>
              <a:t>Infectious</a:t>
            </a:r>
          </a:p>
          <a:p>
            <a:pPr algn="l" rtl="0"/>
            <a:r>
              <a:rPr lang="en-US" dirty="0" smtClean="0">
                <a:solidFill>
                  <a:schemeClr val="bg1"/>
                </a:solidFill>
              </a:rPr>
              <a:t>Corrosive</a:t>
            </a:r>
            <a:endParaRPr lang="fa-IR" dirty="0" smtClean="0">
              <a:solidFill>
                <a:schemeClr val="bg1"/>
              </a:solidFill>
            </a:endParaRPr>
          </a:p>
          <a:p>
            <a:pPr algn="l" rtl="0"/>
            <a:endParaRPr lang="en-US" dirty="0">
              <a:solidFill>
                <a:schemeClr val="bg1"/>
              </a:solidFill>
            </a:endParaRPr>
          </a:p>
        </p:txBody>
      </p:sp>
      <p:sp>
        <p:nvSpPr>
          <p:cNvPr id="66567" name="Rectangle 7"/>
          <p:cNvSpPr>
            <a:spLocks noGrp="1" noChangeArrowheads="1"/>
          </p:cNvSpPr>
          <p:nvPr>
            <p:ph type="title"/>
          </p:nvPr>
        </p:nvSpPr>
        <p:spPr>
          <a:xfrm>
            <a:off x="533400" y="0"/>
            <a:ext cx="8151813" cy="1176337"/>
          </a:xfrm>
          <a:noFill/>
          <a:ln/>
        </p:spPr>
        <p:txBody>
          <a:bodyPr lIns="92075" tIns="46038" rIns="92075" bIns="46038"/>
          <a:lstStyle/>
          <a:p>
            <a:r>
              <a:rPr lang="en-US" u="sng" dirty="0"/>
              <a:t>Multiple Hazard Characteristics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bright="-18000"/>
          </a:blip>
          <a:srcRect/>
          <a:stretch>
            <a:fillRect l="-15000" r="-15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667000" y="304800"/>
            <a:ext cx="6400800" cy="1470025"/>
          </a:xfrm>
        </p:spPr>
        <p:txBody>
          <a:bodyPr/>
          <a:lstStyle/>
          <a:p>
            <a:r>
              <a:rPr lang="fa-IR" dirty="0" smtClean="0">
                <a:solidFill>
                  <a:schemeClr val="bg1"/>
                </a:solidFill>
                <a:cs typeface="B Titr" pitchFamily="2" charset="-78"/>
              </a:rPr>
              <a:t>اصول پاسخ به حوادث شيميايي</a:t>
            </a:r>
            <a:endParaRPr lang="en-US" dirty="0">
              <a:solidFill>
                <a:schemeClr val="bg1"/>
              </a:solidFill>
              <a:cs typeface="B Titr" pitchFamily="2" charset="-78"/>
            </a:endParaRPr>
          </a:p>
        </p:txBody>
      </p:sp>
      <p:sp>
        <p:nvSpPr>
          <p:cNvPr id="6" name="Subtitle 5"/>
          <p:cNvSpPr txBox="1">
            <a:spLocks/>
          </p:cNvSpPr>
          <p:nvPr/>
        </p:nvSpPr>
        <p:spPr>
          <a:xfrm>
            <a:off x="152400" y="4953000"/>
            <a:ext cx="6400800" cy="1752600"/>
          </a:xfrm>
          <a:prstGeom prst="rect">
            <a:avLst/>
          </a:prstGeom>
        </p:spPr>
        <p:txBody>
          <a:bodyPr vert="horz" lIns="91440" tIns="45720" rIns="91440" bIns="45720" rtlCol="0">
            <a:normAutofit fontScale="8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1" u="none" strike="noStrike" kern="1200" cap="none" spc="0" normalizeH="0" baseline="0" noProof="0" dirty="0" err="1" smtClean="0">
                <a:ln>
                  <a:noFill/>
                </a:ln>
                <a:solidFill>
                  <a:schemeClr val="accent2">
                    <a:lumMod val="75000"/>
                  </a:schemeClr>
                </a:solidFill>
                <a:effectLst/>
                <a:uLnTx/>
                <a:uFillTx/>
                <a:latin typeface="Casper Comics Solid" pitchFamily="2" charset="0"/>
                <a:ea typeface="+mn-ea"/>
                <a:cs typeface="+mn-cs"/>
              </a:rPr>
              <a:t>Parisa</a:t>
            </a:r>
            <a:r>
              <a:rPr kumimoji="0" lang="en-US" sz="3600" b="1" i="1" u="none" strike="noStrike" kern="1200" cap="none" spc="0" normalizeH="0" baseline="0" noProof="0" dirty="0" smtClean="0">
                <a:ln>
                  <a:noFill/>
                </a:ln>
                <a:solidFill>
                  <a:schemeClr val="accent2">
                    <a:lumMod val="75000"/>
                  </a:schemeClr>
                </a:solidFill>
                <a:effectLst/>
                <a:uLnTx/>
                <a:uFillTx/>
                <a:latin typeface="Casper Comics Solid" pitchFamily="2" charset="0"/>
                <a:ea typeface="+mn-ea"/>
                <a:cs typeface="+mn-cs"/>
              </a:rPr>
              <a:t> </a:t>
            </a:r>
            <a:r>
              <a:rPr kumimoji="0" lang="en-US" sz="3600" b="1" i="1" u="none" strike="noStrike" kern="1200" cap="none" spc="0" normalizeH="0" baseline="0" noProof="0" dirty="0" err="1" smtClean="0">
                <a:ln>
                  <a:noFill/>
                </a:ln>
                <a:solidFill>
                  <a:schemeClr val="accent2">
                    <a:lumMod val="75000"/>
                  </a:schemeClr>
                </a:solidFill>
                <a:effectLst/>
                <a:uLnTx/>
                <a:uFillTx/>
                <a:latin typeface="Casper Comics Solid" pitchFamily="2" charset="0"/>
                <a:ea typeface="+mn-ea"/>
                <a:cs typeface="+mn-cs"/>
              </a:rPr>
              <a:t>hasani</a:t>
            </a:r>
            <a:endParaRPr kumimoji="0" lang="en-US" sz="3600" b="1" i="1" u="none" strike="noStrike" kern="1200" cap="none" spc="0" normalizeH="0" baseline="0" noProof="0" dirty="0" smtClean="0">
              <a:ln>
                <a:noFill/>
              </a:ln>
              <a:solidFill>
                <a:schemeClr val="accent2">
                  <a:lumMod val="75000"/>
                </a:schemeClr>
              </a:solidFill>
              <a:effectLst/>
              <a:uLnTx/>
              <a:uFillTx/>
              <a:latin typeface="Casper Comics Solid" pitchFamily="2"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1" u="none" strike="noStrike" kern="1200" cap="none" spc="0" normalizeH="0" baseline="0" noProof="0" dirty="0" smtClean="0">
                <a:ln>
                  <a:noFill/>
                </a:ln>
                <a:solidFill>
                  <a:schemeClr val="accent2">
                    <a:lumMod val="40000"/>
                    <a:lumOff val="60000"/>
                  </a:schemeClr>
                </a:solidFill>
                <a:effectLst/>
                <a:uLnTx/>
                <a:uFillTx/>
                <a:latin typeface="Aristocrat" pitchFamily="2" charset="0"/>
                <a:ea typeface="+mn-ea"/>
                <a:cs typeface="+mn-cs"/>
              </a:rPr>
              <a:t>Bachelor of Education and Research Passive Defense in health system</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schemeClr val="accent2">
                  <a:lumMod val="40000"/>
                  <a:lumOff val="6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9728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97284"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97285"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97286" name="Rectangle 6"/>
          <p:cNvSpPr>
            <a:spLocks noGrp="1" noChangeArrowheads="1"/>
          </p:cNvSpPr>
          <p:nvPr>
            <p:ph type="body" idx="1"/>
          </p:nvPr>
        </p:nvSpPr>
        <p:spPr>
          <a:noFill/>
          <a:ln/>
        </p:spPr>
        <p:txBody>
          <a:bodyPr lIns="92075" tIns="46038" rIns="92075" bIns="46038"/>
          <a:lstStyle/>
          <a:p>
            <a:pPr algn="l" rtl="0"/>
            <a:r>
              <a:rPr lang="en-US" sz="4000" dirty="0">
                <a:solidFill>
                  <a:schemeClr val="bg1"/>
                </a:solidFill>
              </a:rPr>
              <a:t>“In a hazardous material incident you may have to delay attending to the injured in order to save the lives of many others”</a:t>
            </a:r>
          </a:p>
        </p:txBody>
      </p:sp>
      <p:sp>
        <p:nvSpPr>
          <p:cNvPr id="97287" name="Rectangle 7"/>
          <p:cNvSpPr>
            <a:spLocks noGrp="1" noChangeArrowheads="1"/>
          </p:cNvSpPr>
          <p:nvPr>
            <p:ph type="title"/>
          </p:nvPr>
        </p:nvSpPr>
        <p:spPr>
          <a:noFill/>
          <a:ln/>
        </p:spPr>
        <p:txBody>
          <a:bodyPr lIns="92075" tIns="46038" rIns="92075" bIns="46038"/>
          <a:lstStyle/>
          <a:p>
            <a:r>
              <a:rPr lang="en-US" i="1" u="sng" dirty="0" smtClean="0"/>
              <a:t>Safety </a:t>
            </a:r>
            <a:r>
              <a:rPr lang="en-US" i="1" u="sng" dirty="0" err="1" smtClean="0"/>
              <a:t>Keypoint</a:t>
            </a:r>
            <a:endParaRPr lang="en-US" i="1" u="sng"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457200" y="0"/>
            <a:ext cx="8229600" cy="1143000"/>
          </a:xfrm>
        </p:spPr>
        <p:txBody>
          <a:bodyPr/>
          <a:lstStyle/>
          <a:p>
            <a:pPr rtl="1" eaLnBrk="1" hangingPunct="1">
              <a:defRPr/>
            </a:pPr>
            <a:r>
              <a:rPr lang="fa-IR" dirty="0" smtClean="0">
                <a:cs typeface="B Titr" pitchFamily="2" charset="-78"/>
                <a:sym typeface="Wingdings" pitchFamily="2" charset="2"/>
              </a:rPr>
              <a:t>ارزیابی صحنه (قانون </a:t>
            </a:r>
            <a:r>
              <a:rPr lang="en-US" b="1" i="1" dirty="0" smtClean="0">
                <a:solidFill>
                  <a:srgbClr val="FF0000"/>
                </a:solidFill>
                <a:effectLst>
                  <a:outerShdw blurRad="38100" dist="38100" dir="2700000" algn="tl">
                    <a:srgbClr val="C0C0C0"/>
                  </a:outerShdw>
                </a:effectLst>
                <a:cs typeface="B Titr" pitchFamily="2" charset="-78"/>
                <a:sym typeface="Wingdings" pitchFamily="2" charset="2"/>
              </a:rPr>
              <a:t>STOP</a:t>
            </a:r>
            <a:r>
              <a:rPr lang="fa-IR" dirty="0" smtClean="0">
                <a:cs typeface="B Titr" pitchFamily="2" charset="-78"/>
                <a:sym typeface="Wingdings" pitchFamily="2" charset="2"/>
              </a:rPr>
              <a:t>)</a:t>
            </a:r>
            <a:endParaRPr lang="en-US" dirty="0" smtClean="0">
              <a:cs typeface="B Titr" pitchFamily="2" charset="-78"/>
            </a:endParaRPr>
          </a:p>
        </p:txBody>
      </p:sp>
      <p:sp>
        <p:nvSpPr>
          <p:cNvPr id="10243" name="Rectangle 3"/>
          <p:cNvSpPr>
            <a:spLocks noGrp="1" noChangeArrowheads="1"/>
          </p:cNvSpPr>
          <p:nvPr>
            <p:ph type="body" idx="4294967295"/>
          </p:nvPr>
        </p:nvSpPr>
        <p:spPr/>
        <p:txBody>
          <a:bodyPr/>
          <a:lstStyle/>
          <a:p>
            <a:pPr algn="r" rtl="1" eaLnBrk="1" hangingPunct="1">
              <a:defRPr/>
            </a:pPr>
            <a:r>
              <a:rPr lang="fa-IR" dirty="0" smtClean="0">
                <a:solidFill>
                  <a:schemeClr val="bg1"/>
                </a:solidFill>
                <a:cs typeface="B Nazanin" pitchFamily="2" charset="-78"/>
                <a:sym typeface="Wingdings" pitchFamily="2" charset="2"/>
              </a:rPr>
              <a:t>چند لحظه توقف عملیات                                      </a:t>
            </a:r>
            <a:r>
              <a:rPr lang="en-US" b="1" i="1" dirty="0" smtClean="0">
                <a:solidFill>
                  <a:srgbClr val="FF0000"/>
                </a:solidFill>
                <a:effectLst>
                  <a:outerShdw blurRad="38100" dist="38100" dir="2700000" algn="tl">
                    <a:srgbClr val="C0C0C0"/>
                  </a:outerShdw>
                </a:effectLst>
                <a:cs typeface="B Nazanin" pitchFamily="2" charset="-78"/>
                <a:sym typeface="Wingdings" pitchFamily="2" charset="2"/>
              </a:rPr>
              <a:t>S</a:t>
            </a:r>
            <a:r>
              <a:rPr lang="en-US" dirty="0" smtClean="0">
                <a:solidFill>
                  <a:schemeClr val="bg1"/>
                </a:solidFill>
                <a:cs typeface="B Nazanin" pitchFamily="2" charset="-78"/>
                <a:sym typeface="Wingdings" pitchFamily="2" charset="2"/>
              </a:rPr>
              <a:t>top</a:t>
            </a:r>
            <a:endParaRPr lang="fa-IR" dirty="0" smtClean="0">
              <a:solidFill>
                <a:schemeClr val="bg1"/>
              </a:solidFill>
              <a:cs typeface="B Nazanin" pitchFamily="2" charset="-78"/>
              <a:sym typeface="Wingdings" pitchFamily="2" charset="2"/>
            </a:endParaRPr>
          </a:p>
          <a:p>
            <a:pPr algn="r" rtl="1" eaLnBrk="1" hangingPunct="1">
              <a:defRPr/>
            </a:pPr>
            <a:r>
              <a:rPr lang="fa-IR" dirty="0" smtClean="0">
                <a:solidFill>
                  <a:schemeClr val="bg1"/>
                </a:solidFill>
                <a:cs typeface="B Nazanin" pitchFamily="2" charset="-78"/>
                <a:sym typeface="Wingdings" pitchFamily="2" charset="2"/>
              </a:rPr>
              <a:t>ارزيابي شرایط و ابعاد خسارت و تلفات                    </a:t>
            </a:r>
            <a:r>
              <a:rPr lang="en-US" b="1" i="1" dirty="0" smtClean="0">
                <a:solidFill>
                  <a:srgbClr val="FF0000"/>
                </a:solidFill>
                <a:effectLst>
                  <a:outerShdw blurRad="38100" dist="38100" dir="2700000" algn="tl">
                    <a:srgbClr val="C0C0C0"/>
                  </a:outerShdw>
                </a:effectLst>
                <a:cs typeface="B Nazanin" pitchFamily="2" charset="-78"/>
                <a:sym typeface="Wingdings" pitchFamily="2" charset="2"/>
              </a:rPr>
              <a:t>T</a:t>
            </a:r>
            <a:r>
              <a:rPr lang="en-US" dirty="0" smtClean="0">
                <a:solidFill>
                  <a:schemeClr val="bg1"/>
                </a:solidFill>
                <a:cs typeface="B Nazanin" pitchFamily="2" charset="-78"/>
                <a:sym typeface="Wingdings" pitchFamily="2" charset="2"/>
              </a:rPr>
              <a:t>hink</a:t>
            </a:r>
            <a:endParaRPr lang="fa-IR" dirty="0" smtClean="0">
              <a:solidFill>
                <a:schemeClr val="bg1"/>
              </a:solidFill>
              <a:cs typeface="B Nazanin" pitchFamily="2" charset="-78"/>
              <a:sym typeface="Wingdings" pitchFamily="2" charset="2"/>
            </a:endParaRPr>
          </a:p>
          <a:p>
            <a:pPr algn="r" rtl="1" eaLnBrk="1" hangingPunct="1">
              <a:defRPr/>
            </a:pPr>
            <a:r>
              <a:rPr lang="fa-IR" dirty="0" smtClean="0">
                <a:solidFill>
                  <a:schemeClr val="bg1"/>
                </a:solidFill>
                <a:cs typeface="B Nazanin" pitchFamily="2" charset="-78"/>
                <a:sym typeface="Wingdings" pitchFamily="2" charset="2"/>
              </a:rPr>
              <a:t>بررسی نحوه کاهش آسیب و چگونگی عملیات و موارد خطرناک</a:t>
            </a:r>
          </a:p>
          <a:p>
            <a:pPr algn="r" rtl="1" eaLnBrk="1" hangingPunct="1">
              <a:buFontTx/>
              <a:buNone/>
              <a:defRPr/>
            </a:pPr>
            <a:r>
              <a:rPr lang="fa-IR" dirty="0" smtClean="0">
                <a:cs typeface="B Nazanin" pitchFamily="2" charset="-78"/>
                <a:sym typeface="Wingdings" pitchFamily="2" charset="2"/>
              </a:rPr>
              <a:t>                                                                 </a:t>
            </a:r>
            <a:r>
              <a:rPr lang="en-US" b="1" i="1" dirty="0" smtClean="0">
                <a:solidFill>
                  <a:srgbClr val="FF0000"/>
                </a:solidFill>
                <a:effectLst>
                  <a:outerShdw blurRad="38100" dist="38100" dir="2700000" algn="tl">
                    <a:srgbClr val="C0C0C0"/>
                  </a:outerShdw>
                </a:effectLst>
                <a:cs typeface="B Nazanin" pitchFamily="2" charset="-78"/>
                <a:sym typeface="Wingdings" pitchFamily="2" charset="2"/>
              </a:rPr>
              <a:t>O</a:t>
            </a:r>
            <a:r>
              <a:rPr lang="en-US" dirty="0" smtClean="0">
                <a:solidFill>
                  <a:schemeClr val="bg1"/>
                </a:solidFill>
                <a:cs typeface="B Nazanin" pitchFamily="2" charset="-78"/>
                <a:sym typeface="Wingdings" pitchFamily="2" charset="2"/>
              </a:rPr>
              <a:t>bserve</a:t>
            </a:r>
            <a:endParaRPr lang="fa-IR" dirty="0" smtClean="0">
              <a:solidFill>
                <a:schemeClr val="bg1"/>
              </a:solidFill>
              <a:cs typeface="B Nazanin" pitchFamily="2" charset="-78"/>
              <a:sym typeface="Wingdings" pitchFamily="2" charset="2"/>
            </a:endParaRPr>
          </a:p>
          <a:p>
            <a:pPr algn="r" rtl="1" eaLnBrk="1" hangingPunct="1">
              <a:defRPr/>
            </a:pPr>
            <a:r>
              <a:rPr lang="fa-IR" dirty="0" smtClean="0">
                <a:solidFill>
                  <a:schemeClr val="bg1"/>
                </a:solidFill>
                <a:cs typeface="B Nazanin" pitchFamily="2" charset="-78"/>
                <a:sym typeface="Wingdings" pitchFamily="2" charset="2"/>
              </a:rPr>
              <a:t>برنامه ریزی برای انجام عملیات و مشخص كردن وسايل مورد نیاز                                              </a:t>
            </a:r>
            <a:r>
              <a:rPr lang="fa-IR" dirty="0" smtClean="0">
                <a:cs typeface="B Nazanin" pitchFamily="2" charset="-78"/>
                <a:sym typeface="Wingdings" pitchFamily="2" charset="2"/>
              </a:rPr>
              <a:t>           </a:t>
            </a:r>
            <a:r>
              <a:rPr lang="en-US" b="1" i="1" dirty="0" smtClean="0">
                <a:solidFill>
                  <a:srgbClr val="FF0000"/>
                </a:solidFill>
                <a:effectLst>
                  <a:outerShdw blurRad="38100" dist="38100" dir="2700000" algn="tl">
                    <a:srgbClr val="C0C0C0"/>
                  </a:outerShdw>
                </a:effectLst>
                <a:cs typeface="B Nazanin" pitchFamily="2" charset="-78"/>
                <a:sym typeface="Wingdings" pitchFamily="2" charset="2"/>
              </a:rPr>
              <a:t>P</a:t>
            </a:r>
            <a:r>
              <a:rPr lang="en-US" dirty="0" smtClean="0">
                <a:solidFill>
                  <a:schemeClr val="bg1"/>
                </a:solidFill>
                <a:cs typeface="B Nazanin" pitchFamily="2" charset="-78"/>
                <a:sym typeface="Wingdings" pitchFamily="2" charset="2"/>
              </a:rPr>
              <a:t>lanning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85800" y="152400"/>
            <a:ext cx="7772400" cy="990600"/>
          </a:xfrm>
          <a:noFill/>
          <a:ln>
            <a:miter lim="800000"/>
            <a:headEnd/>
            <a:tailEnd/>
          </a:ln>
        </p:spPr>
        <p:txBody>
          <a:bodyPr vert="horz" wrap="square" lIns="91440" tIns="45720" rIns="91440" bIns="45720" numCol="1" anchor="t" anchorCtr="0" compatLnSpc="1">
            <a:prstTxWarp prst="textNoShape">
              <a:avLst/>
            </a:prstTxWarp>
          </a:bodyPr>
          <a:lstStyle/>
          <a:p>
            <a:pPr rtl="0"/>
            <a:r>
              <a:rPr lang="en-US" dirty="0"/>
              <a:t>    </a:t>
            </a:r>
            <a:r>
              <a:rPr lang="en-US" dirty="0">
                <a:latin typeface="Arial" charset="0"/>
              </a:rPr>
              <a:t>Actions</a:t>
            </a:r>
            <a:endParaRPr lang="en-US" sz="3200" dirty="0">
              <a:latin typeface="Arial" charset="0"/>
            </a:endParaRPr>
          </a:p>
        </p:txBody>
      </p:sp>
      <p:sp>
        <p:nvSpPr>
          <p:cNvPr id="51203" name="Rectangle 3"/>
          <p:cNvSpPr>
            <a:spLocks noGrp="1" noChangeArrowheads="1"/>
          </p:cNvSpPr>
          <p:nvPr>
            <p:ph type="body" idx="1"/>
          </p:nvPr>
        </p:nvSpPr>
        <p:spPr bwMode="auto">
          <a:xfrm>
            <a:off x="914400" y="1676400"/>
            <a:ext cx="8229600" cy="5181600"/>
          </a:xfrm>
          <a:noFill/>
          <a:ln>
            <a:miter lim="800000"/>
            <a:headEnd/>
            <a:tailEnd/>
          </a:ln>
        </p:spPr>
        <p:txBody>
          <a:bodyPr vert="horz" wrap="square" lIns="91440" tIns="45720" rIns="91440" bIns="45720" numCol="1" anchor="t" anchorCtr="0" compatLnSpc="1">
            <a:prstTxWarp prst="textNoShape">
              <a:avLst/>
            </a:prstTxWarp>
            <a:normAutofit/>
          </a:bodyPr>
          <a:lstStyle/>
          <a:p>
            <a:pPr algn="l" rtl="0">
              <a:spcBef>
                <a:spcPct val="5000"/>
              </a:spcBef>
              <a:buFontTx/>
              <a:buNone/>
            </a:pPr>
            <a:r>
              <a:rPr lang="en-US" b="1" dirty="0">
                <a:latin typeface="Arial" charset="0"/>
              </a:rPr>
              <a:t>What are your first actions?</a:t>
            </a:r>
            <a:r>
              <a:rPr lang="en-US" dirty="0">
                <a:latin typeface="Arial" charset="0"/>
              </a:rPr>
              <a:t> </a:t>
            </a:r>
          </a:p>
          <a:p>
            <a:pPr algn="l" rtl="0">
              <a:spcBef>
                <a:spcPct val="5000"/>
              </a:spcBef>
              <a:buFontTx/>
              <a:buNone/>
            </a:pPr>
            <a:r>
              <a:rPr lang="en-US" dirty="0">
                <a:latin typeface="Arial" charset="0"/>
              </a:rPr>
              <a:t>	</a:t>
            </a:r>
            <a:r>
              <a:rPr lang="en-US" sz="4000" b="1" dirty="0">
                <a:solidFill>
                  <a:srgbClr val="FF0000"/>
                </a:solidFill>
                <a:latin typeface="Arial" charset="0"/>
              </a:rPr>
              <a:t>S</a:t>
            </a:r>
            <a:r>
              <a:rPr lang="en-US" dirty="0">
                <a:latin typeface="Arial" charset="0"/>
              </a:rPr>
              <a:t>afety</a:t>
            </a:r>
          </a:p>
          <a:p>
            <a:pPr lvl="1" algn="l" rtl="0">
              <a:spcBef>
                <a:spcPct val="5000"/>
              </a:spcBef>
              <a:buFontTx/>
              <a:buNone/>
            </a:pPr>
            <a:r>
              <a:rPr lang="en-US" sz="4000" b="1" dirty="0" smtClean="0">
                <a:solidFill>
                  <a:srgbClr val="FF0000"/>
                </a:solidFill>
                <a:latin typeface="Arial" charset="0"/>
              </a:rPr>
              <a:t>I</a:t>
            </a:r>
            <a:r>
              <a:rPr lang="en-US" dirty="0" smtClean="0">
                <a:latin typeface="Arial" charset="0"/>
              </a:rPr>
              <a:t>solation</a:t>
            </a:r>
            <a:endParaRPr lang="en-US" dirty="0">
              <a:latin typeface="Arial" charset="0"/>
            </a:endParaRPr>
          </a:p>
          <a:p>
            <a:pPr lvl="1" algn="l" rtl="0">
              <a:spcBef>
                <a:spcPct val="5000"/>
              </a:spcBef>
              <a:buFontTx/>
              <a:buNone/>
            </a:pPr>
            <a:r>
              <a:rPr lang="en-US" sz="4000" b="1" dirty="0" smtClean="0">
                <a:solidFill>
                  <a:srgbClr val="FF0000"/>
                </a:solidFill>
                <a:latin typeface="Arial" charset="0"/>
              </a:rPr>
              <a:t>N</a:t>
            </a:r>
            <a:r>
              <a:rPr lang="en-US" dirty="0" smtClean="0">
                <a:latin typeface="Arial" charset="0"/>
              </a:rPr>
              <a:t>otify</a:t>
            </a:r>
            <a:endParaRPr lang="en-US" dirty="0">
              <a:latin typeface="Arial" charset="0"/>
            </a:endParaRPr>
          </a:p>
          <a:p>
            <a:pPr lvl="1" algn="l" rtl="0"/>
            <a:endParaRPr lang="en-US" dirty="0"/>
          </a:p>
        </p:txBody>
      </p:sp>
      <p:sp>
        <p:nvSpPr>
          <p:cNvPr id="51213" name="Oval 13"/>
          <p:cNvSpPr>
            <a:spLocks noChangeArrowheads="1"/>
          </p:cNvSpPr>
          <p:nvPr/>
        </p:nvSpPr>
        <p:spPr bwMode="auto">
          <a:xfrm rot="1314464">
            <a:off x="685800" y="609600"/>
            <a:ext cx="1447800" cy="838200"/>
          </a:xfrm>
          <a:prstGeom prst="ellipse">
            <a:avLst/>
          </a:prstGeom>
          <a:solidFill>
            <a:srgbClr val="FFCC00"/>
          </a:solidFill>
          <a:ln w="12700">
            <a:solidFill>
              <a:schemeClr val="tx1"/>
            </a:solidFill>
            <a:round/>
            <a:headEnd type="none" w="sm" len="sm"/>
            <a:tailEnd type="none" w="sm" len="sm"/>
          </a:ln>
          <a:effectLst/>
        </p:spPr>
        <p:txBody>
          <a:bodyPr wrap="none" anchor="ctr"/>
          <a:lstStyle/>
          <a:p>
            <a:pPr algn="ctr"/>
            <a:r>
              <a:rPr lang="en-US" sz="2400" b="1">
                <a:latin typeface="Times New Roman" pitchFamily="18" charset="0"/>
              </a:rPr>
              <a:t>SIN</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p:cTn id="7" dur="1000" fill="hold"/>
                                        <p:tgtEl>
                                          <p:spTgt spid="5120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120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120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0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1203">
                                            <p:txEl>
                                              <p:pRg st="1" end="1"/>
                                            </p:txEl>
                                          </p:spTgt>
                                        </p:tgtEl>
                                        <p:attrNameLst>
                                          <p:attrName>style.visibility</p:attrName>
                                        </p:attrNameLst>
                                      </p:cBhvr>
                                      <p:to>
                                        <p:strVal val="visible"/>
                                      </p:to>
                                    </p:set>
                                    <p:anim calcmode="lin" valueType="num">
                                      <p:cBhvr>
                                        <p:cTn id="15" dur="1000" fill="hold"/>
                                        <p:tgtEl>
                                          <p:spTgt spid="5120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120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120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120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1203">
                                            <p:txEl>
                                              <p:pRg st="2" end="2"/>
                                            </p:txEl>
                                          </p:spTgt>
                                        </p:tgtEl>
                                        <p:attrNameLst>
                                          <p:attrName>style.visibility</p:attrName>
                                        </p:attrNameLst>
                                      </p:cBhvr>
                                      <p:to>
                                        <p:strVal val="visible"/>
                                      </p:to>
                                    </p:set>
                                    <p:anim calcmode="lin" valueType="num">
                                      <p:cBhvr>
                                        <p:cTn id="23" dur="1000" fill="hold"/>
                                        <p:tgtEl>
                                          <p:spTgt spid="5120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120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120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120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51203">
                                            <p:txEl>
                                              <p:pRg st="3" end="3"/>
                                            </p:txEl>
                                          </p:spTgt>
                                        </p:tgtEl>
                                        <p:attrNameLst>
                                          <p:attrName>style.visibility</p:attrName>
                                        </p:attrNameLst>
                                      </p:cBhvr>
                                      <p:to>
                                        <p:strVal val="visible"/>
                                      </p:to>
                                    </p:set>
                                    <p:anim calcmode="lin" valueType="num">
                                      <p:cBhvr>
                                        <p:cTn id="31" dur="1000" fill="hold"/>
                                        <p:tgtEl>
                                          <p:spTgt spid="5120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5120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5120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120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838200" y="76200"/>
            <a:ext cx="7772400" cy="1071563"/>
          </a:xfrm>
        </p:spPr>
        <p:txBody>
          <a:bodyPr/>
          <a:lstStyle/>
          <a:p>
            <a:r>
              <a:rPr lang="en-US" sz="4800" i="1" u="sng" dirty="0">
                <a:latin typeface="Arial Black" pitchFamily="34" charset="0"/>
              </a:rPr>
              <a:t>Scene Safety</a:t>
            </a:r>
          </a:p>
        </p:txBody>
      </p:sp>
      <p:sp>
        <p:nvSpPr>
          <p:cNvPr id="265219" name="Rectangle 3"/>
          <p:cNvSpPr>
            <a:spLocks noGrp="1" noChangeArrowheads="1"/>
          </p:cNvSpPr>
          <p:nvPr>
            <p:ph type="body" idx="1"/>
          </p:nvPr>
        </p:nvSpPr>
        <p:spPr>
          <a:xfrm>
            <a:off x="685800" y="1524000"/>
            <a:ext cx="7772400" cy="1066800"/>
          </a:xfrm>
        </p:spPr>
        <p:txBody>
          <a:bodyPr>
            <a:normAutofit fontScale="92500" lnSpcReduction="10000"/>
          </a:bodyPr>
          <a:lstStyle/>
          <a:p>
            <a:pPr algn="l" rtl="0">
              <a:lnSpc>
                <a:spcPct val="80000"/>
              </a:lnSpc>
              <a:buFontTx/>
              <a:buNone/>
            </a:pPr>
            <a:r>
              <a:rPr lang="en-US" sz="2800" b="1" dirty="0">
                <a:solidFill>
                  <a:schemeClr val="bg1"/>
                </a:solidFill>
              </a:rPr>
              <a:t>After surveying the scene:</a:t>
            </a:r>
          </a:p>
          <a:p>
            <a:pPr algn="l" rtl="0">
              <a:lnSpc>
                <a:spcPct val="80000"/>
              </a:lnSpc>
              <a:buFontTx/>
              <a:buNone/>
            </a:pPr>
            <a:endParaRPr lang="en-US" sz="2800" b="1" dirty="0">
              <a:solidFill>
                <a:schemeClr val="bg1"/>
              </a:solidFill>
            </a:endParaRPr>
          </a:p>
          <a:p>
            <a:pPr algn="l" rtl="0">
              <a:lnSpc>
                <a:spcPct val="80000"/>
              </a:lnSpc>
            </a:pPr>
            <a:r>
              <a:rPr lang="en-US" sz="2400" b="1" dirty="0">
                <a:solidFill>
                  <a:schemeClr val="bg1"/>
                </a:solidFill>
              </a:rPr>
              <a:t>Set up zones</a:t>
            </a:r>
            <a:r>
              <a:rPr lang="en-US" sz="2000" b="1" dirty="0">
                <a:solidFill>
                  <a:schemeClr val="bg1"/>
                </a:solidFill>
              </a:rPr>
              <a:t> </a:t>
            </a:r>
          </a:p>
          <a:p>
            <a:pPr algn="l" rtl="0">
              <a:lnSpc>
                <a:spcPct val="80000"/>
              </a:lnSpc>
            </a:pPr>
            <a:endParaRPr lang="en-US" sz="2000" b="1" dirty="0">
              <a:solidFill>
                <a:schemeClr val="bg1"/>
              </a:solidFill>
            </a:endParaRPr>
          </a:p>
          <a:p>
            <a:pPr algn="l" rtl="0">
              <a:lnSpc>
                <a:spcPct val="80000"/>
              </a:lnSpc>
            </a:pPr>
            <a:endParaRPr lang="en-US" sz="2000" b="1" dirty="0">
              <a:solidFill>
                <a:schemeClr val="bg1"/>
              </a:solidFill>
            </a:endParaRPr>
          </a:p>
          <a:p>
            <a:pPr algn="l" rtl="0">
              <a:lnSpc>
                <a:spcPct val="80000"/>
              </a:lnSpc>
            </a:pPr>
            <a:endParaRPr lang="en-US" sz="2000" b="1" dirty="0">
              <a:solidFill>
                <a:schemeClr val="bg1"/>
              </a:solidFill>
            </a:endParaRPr>
          </a:p>
          <a:p>
            <a:pPr algn="l" rtl="0">
              <a:lnSpc>
                <a:spcPct val="80000"/>
              </a:lnSpc>
            </a:pPr>
            <a:endParaRPr lang="en-US" sz="2000" b="1" dirty="0">
              <a:solidFill>
                <a:schemeClr val="bg1"/>
              </a:solidFill>
            </a:endParaRPr>
          </a:p>
          <a:p>
            <a:pPr algn="l" rtl="0">
              <a:lnSpc>
                <a:spcPct val="80000"/>
              </a:lnSpc>
            </a:pPr>
            <a:endParaRPr lang="en-US" sz="2000" b="1" dirty="0">
              <a:solidFill>
                <a:schemeClr val="bg1"/>
              </a:solidFill>
            </a:endParaRPr>
          </a:p>
          <a:p>
            <a:pPr algn="l" rtl="0">
              <a:lnSpc>
                <a:spcPct val="80000"/>
              </a:lnSpc>
              <a:buFontTx/>
              <a:buNone/>
            </a:pPr>
            <a:endParaRPr lang="en-US" sz="2000" b="1" dirty="0">
              <a:solidFill>
                <a:schemeClr val="bg1"/>
              </a:solidFill>
            </a:endParaRPr>
          </a:p>
        </p:txBody>
      </p:sp>
      <p:sp>
        <p:nvSpPr>
          <p:cNvPr id="265220" name="Text Box 4"/>
          <p:cNvSpPr txBox="1">
            <a:spLocks noChangeArrowheads="1"/>
          </p:cNvSpPr>
          <p:nvPr/>
        </p:nvSpPr>
        <p:spPr bwMode="auto">
          <a:xfrm>
            <a:off x="457200" y="2663825"/>
            <a:ext cx="4495800" cy="2289175"/>
          </a:xfrm>
          <a:prstGeom prst="rect">
            <a:avLst/>
          </a:prstGeom>
          <a:noFill/>
          <a:ln w="9525">
            <a:noFill/>
            <a:miter lim="800000"/>
            <a:headEnd/>
            <a:tailEnd/>
          </a:ln>
          <a:effectLst/>
        </p:spPr>
        <p:txBody>
          <a:bodyPr>
            <a:spAutoFit/>
          </a:bodyPr>
          <a:lstStyle/>
          <a:p>
            <a:pPr eaLnBrk="0" hangingPunct="0">
              <a:spcBef>
                <a:spcPct val="50000"/>
              </a:spcBef>
            </a:pPr>
            <a:r>
              <a:rPr lang="en-US" sz="3600" b="1" dirty="0">
                <a:solidFill>
                  <a:srgbClr val="C00000"/>
                </a:solidFill>
                <a:latin typeface="Arial" pitchFamily="34" charset="0"/>
              </a:rPr>
              <a:t>HOT</a:t>
            </a:r>
          </a:p>
          <a:p>
            <a:pPr eaLnBrk="0" hangingPunct="0">
              <a:spcBef>
                <a:spcPct val="50000"/>
              </a:spcBef>
            </a:pPr>
            <a:r>
              <a:rPr lang="en-US" sz="3600" b="1" dirty="0">
                <a:solidFill>
                  <a:schemeClr val="folHlink"/>
                </a:solidFill>
                <a:latin typeface="Arial" pitchFamily="34" charset="0"/>
              </a:rPr>
              <a:t>	</a:t>
            </a:r>
            <a:r>
              <a:rPr lang="en-US" sz="3600" b="1" dirty="0">
                <a:solidFill>
                  <a:schemeClr val="accent6">
                    <a:lumMod val="60000"/>
                    <a:lumOff val="40000"/>
                  </a:schemeClr>
                </a:solidFill>
                <a:latin typeface="Arial" pitchFamily="34" charset="0"/>
              </a:rPr>
              <a:t>WARM </a:t>
            </a:r>
          </a:p>
          <a:p>
            <a:pPr eaLnBrk="0" hangingPunct="0">
              <a:spcBef>
                <a:spcPct val="50000"/>
              </a:spcBef>
            </a:pPr>
            <a:r>
              <a:rPr lang="en-US" sz="3600" b="1" dirty="0">
                <a:solidFill>
                  <a:schemeClr val="tx2">
                    <a:lumMod val="40000"/>
                    <a:lumOff val="60000"/>
                  </a:schemeClr>
                </a:solidFill>
                <a:latin typeface="Arial" pitchFamily="34" charset="0"/>
              </a:rPr>
              <a:t>		  COLD</a:t>
            </a:r>
          </a:p>
        </p:txBody>
      </p:sp>
      <p:sp>
        <p:nvSpPr>
          <p:cNvPr id="265221" name="Text Box 5"/>
          <p:cNvSpPr txBox="1">
            <a:spLocks noChangeArrowheads="1"/>
          </p:cNvSpPr>
          <p:nvPr/>
        </p:nvSpPr>
        <p:spPr bwMode="auto">
          <a:xfrm>
            <a:off x="3276600" y="5848350"/>
            <a:ext cx="4648200" cy="535531"/>
          </a:xfrm>
          <a:prstGeom prst="rect">
            <a:avLst/>
          </a:prstGeom>
          <a:noFill/>
          <a:ln w="9525">
            <a:noFill/>
            <a:miter lim="800000"/>
            <a:headEnd/>
            <a:tailEnd/>
          </a:ln>
          <a:effectLst/>
        </p:spPr>
        <p:txBody>
          <a:bodyPr>
            <a:spAutoFit/>
          </a:bodyPr>
          <a:lstStyle/>
          <a:p>
            <a:pPr eaLnBrk="0" hangingPunct="0">
              <a:lnSpc>
                <a:spcPct val="90000"/>
              </a:lnSpc>
              <a:spcBef>
                <a:spcPct val="20000"/>
              </a:spcBef>
              <a:buClr>
                <a:srgbClr val="800080"/>
              </a:buClr>
              <a:buFont typeface="Monotype Sorts" pitchFamily="2" charset="2"/>
              <a:buChar char="u"/>
            </a:pPr>
            <a:r>
              <a:rPr lang="en-US" sz="3200" b="1" dirty="0">
                <a:solidFill>
                  <a:schemeClr val="accent2">
                    <a:lumMod val="20000"/>
                    <a:lumOff val="80000"/>
                  </a:schemeClr>
                </a:solidFill>
                <a:latin typeface="Arial" pitchFamily="34" charset="0"/>
              </a:rPr>
              <a:t> Control the scene</a:t>
            </a:r>
          </a:p>
        </p:txBody>
      </p:sp>
      <p:pic>
        <p:nvPicPr>
          <p:cNvPr id="265222" name="Picture 6"/>
          <p:cNvPicPr>
            <a:picLocks noChangeAspect="1" noChangeArrowheads="1"/>
          </p:cNvPicPr>
          <p:nvPr/>
        </p:nvPicPr>
        <p:blipFill>
          <a:blip r:embed="rId3" cstate="print"/>
          <a:srcRect/>
          <a:stretch>
            <a:fillRect/>
          </a:stretch>
        </p:blipFill>
        <p:spPr bwMode="auto">
          <a:xfrm>
            <a:off x="4419600" y="1981200"/>
            <a:ext cx="4724400" cy="3048000"/>
          </a:xfrm>
          <a:prstGeom prst="rect">
            <a:avLst/>
          </a:prstGeom>
          <a:noFill/>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مناطق کنترل حادثه شیمیایی</a:t>
            </a:r>
            <a:endParaRPr lang="en-US" sz="3200" dirty="0"/>
          </a:p>
        </p:txBody>
      </p:sp>
      <p:sp>
        <p:nvSpPr>
          <p:cNvPr id="3" name="Content Placeholder 2"/>
          <p:cNvSpPr>
            <a:spLocks noGrp="1"/>
          </p:cNvSpPr>
          <p:nvPr>
            <p:ph idx="1"/>
          </p:nvPr>
        </p:nvSpPr>
        <p:spPr/>
        <p:txBody>
          <a:bodyPr>
            <a:normAutofit fontScale="77500" lnSpcReduction="20000"/>
          </a:bodyPr>
          <a:lstStyle/>
          <a:p>
            <a:pPr rtl="1"/>
            <a:r>
              <a:rPr lang="fa-IR" dirty="0" smtClean="0">
                <a:solidFill>
                  <a:schemeClr val="bg1"/>
                </a:solidFill>
              </a:rPr>
              <a:t>در </a:t>
            </a:r>
            <a:r>
              <a:rPr lang="fa-IR" dirty="0">
                <a:solidFill>
                  <a:schemeClr val="bg1"/>
                </a:solidFill>
              </a:rPr>
              <a:t>بسیاری از کشورها مناطق حادثه دیده را به </a:t>
            </a:r>
            <a:r>
              <a:rPr lang="en-US" dirty="0">
                <a:solidFill>
                  <a:schemeClr val="bg1"/>
                </a:solidFill>
              </a:rPr>
              <a:t>3 </a:t>
            </a:r>
            <a:r>
              <a:rPr lang="fa-IR" dirty="0">
                <a:solidFill>
                  <a:schemeClr val="bg1"/>
                </a:solidFill>
              </a:rPr>
              <a:t>بخش تقسیم می </a:t>
            </a:r>
            <a:r>
              <a:rPr lang="fa-IR" dirty="0" smtClean="0">
                <a:solidFill>
                  <a:schemeClr val="bg1"/>
                </a:solidFill>
              </a:rPr>
              <a:t>کنند. </a:t>
            </a:r>
          </a:p>
          <a:p>
            <a:pPr lvl="1"/>
            <a:r>
              <a:rPr lang="fa-IR" dirty="0" smtClean="0">
                <a:solidFill>
                  <a:schemeClr val="bg1"/>
                </a:solidFill>
              </a:rPr>
              <a:t>منطقه محصور (</a:t>
            </a:r>
            <a:r>
              <a:rPr lang="en-US" dirty="0" smtClean="0">
                <a:solidFill>
                  <a:schemeClr val="bg1"/>
                </a:solidFill>
              </a:rPr>
              <a:t>hot</a:t>
            </a:r>
            <a:r>
              <a:rPr lang="fa-IR" dirty="0" smtClean="0">
                <a:solidFill>
                  <a:schemeClr val="bg1"/>
                </a:solidFill>
              </a:rPr>
              <a:t>):</a:t>
            </a:r>
          </a:p>
          <a:p>
            <a:pPr lvl="2"/>
            <a:r>
              <a:rPr lang="fa-IR" dirty="0" smtClean="0">
                <a:solidFill>
                  <a:schemeClr val="bg1"/>
                </a:solidFill>
              </a:rPr>
              <a:t> برای </a:t>
            </a:r>
            <a:r>
              <a:rPr lang="fa-IR" dirty="0">
                <a:solidFill>
                  <a:schemeClr val="bg1"/>
                </a:solidFill>
              </a:rPr>
              <a:t>جلوگیری از انتشارآلودگی اولیه مردم و موادی که در خارج از این منطقه هستند</a:t>
            </a:r>
            <a:r>
              <a:rPr lang="en-US" dirty="0" smtClean="0">
                <a:solidFill>
                  <a:schemeClr val="bg1"/>
                </a:solidFill>
              </a:rPr>
              <a:t>.</a:t>
            </a:r>
            <a:endParaRPr lang="fa-IR" dirty="0" smtClean="0">
              <a:solidFill>
                <a:schemeClr val="bg1"/>
              </a:solidFill>
            </a:endParaRPr>
          </a:p>
          <a:p>
            <a:pPr lvl="2"/>
            <a:r>
              <a:rPr lang="fa-IR" dirty="0" smtClean="0">
                <a:solidFill>
                  <a:schemeClr val="bg1"/>
                </a:solidFill>
              </a:rPr>
              <a:t>تنها اقدام در اين منطقه تخلیه  مي باشد</a:t>
            </a:r>
            <a:endParaRPr lang="en-US" dirty="0">
              <a:solidFill>
                <a:schemeClr val="bg1"/>
              </a:solidFill>
            </a:endParaRPr>
          </a:p>
          <a:p>
            <a:pPr lvl="1"/>
            <a:r>
              <a:rPr lang="fa-IR" dirty="0" smtClean="0">
                <a:solidFill>
                  <a:schemeClr val="bg1"/>
                </a:solidFill>
              </a:rPr>
              <a:t>منطقه كاهش آلودگي (</a:t>
            </a:r>
            <a:r>
              <a:rPr lang="en-US" dirty="0" smtClean="0">
                <a:solidFill>
                  <a:schemeClr val="bg1"/>
                </a:solidFill>
              </a:rPr>
              <a:t>Warm</a:t>
            </a:r>
            <a:r>
              <a:rPr lang="fa-IR" dirty="0" smtClean="0">
                <a:solidFill>
                  <a:schemeClr val="bg1"/>
                </a:solidFill>
              </a:rPr>
              <a:t>)</a:t>
            </a:r>
            <a:r>
              <a:rPr lang="en-US" dirty="0" smtClean="0">
                <a:solidFill>
                  <a:schemeClr val="bg1"/>
                </a:solidFill>
              </a:rPr>
              <a:t>:</a:t>
            </a:r>
          </a:p>
          <a:p>
            <a:pPr lvl="2"/>
            <a:r>
              <a:rPr lang="fa-IR" dirty="0" smtClean="0">
                <a:solidFill>
                  <a:schemeClr val="bg1"/>
                </a:solidFill>
              </a:rPr>
              <a:t>استقرار امدادگران و تجهیزات آلودگي زدايي اورژانسی در  اين منطقه</a:t>
            </a:r>
            <a:endParaRPr lang="en-US" dirty="0" smtClean="0">
              <a:solidFill>
                <a:schemeClr val="bg1"/>
              </a:solidFill>
            </a:endParaRPr>
          </a:p>
          <a:p>
            <a:pPr lvl="1"/>
            <a:r>
              <a:rPr lang="fa-IR" dirty="0" smtClean="0">
                <a:solidFill>
                  <a:schemeClr val="bg1"/>
                </a:solidFill>
              </a:rPr>
              <a:t>منطقه حمايتي (</a:t>
            </a:r>
            <a:r>
              <a:rPr lang="en-US" dirty="0" smtClean="0">
                <a:solidFill>
                  <a:schemeClr val="bg1"/>
                </a:solidFill>
              </a:rPr>
              <a:t>cold</a:t>
            </a:r>
            <a:r>
              <a:rPr lang="fa-IR" dirty="0" smtClean="0">
                <a:solidFill>
                  <a:schemeClr val="bg1"/>
                </a:solidFill>
              </a:rPr>
              <a:t>)</a:t>
            </a:r>
            <a:r>
              <a:rPr lang="en-US" dirty="0" smtClean="0">
                <a:solidFill>
                  <a:schemeClr val="bg1"/>
                </a:solidFill>
              </a:rPr>
              <a:t> </a:t>
            </a:r>
          </a:p>
          <a:p>
            <a:pPr lvl="2"/>
            <a:r>
              <a:rPr lang="en-US" dirty="0" smtClean="0">
                <a:solidFill>
                  <a:schemeClr val="bg1"/>
                </a:solidFill>
              </a:rPr>
              <a:t>. </a:t>
            </a:r>
            <a:r>
              <a:rPr lang="fa-IR" dirty="0" smtClean="0">
                <a:solidFill>
                  <a:schemeClr val="bg1"/>
                </a:solidFill>
              </a:rPr>
              <a:t>قربانیان آلوده و پرسنل امدادگر باید قبل از ورود به این منطقه پاک سازی شوند</a:t>
            </a:r>
            <a:r>
              <a:rPr lang="en-US" dirty="0" smtClean="0">
                <a:solidFill>
                  <a:schemeClr val="bg1"/>
                </a:solidFill>
              </a:rPr>
              <a:t>. </a:t>
            </a:r>
          </a:p>
          <a:p>
            <a:pPr lvl="1"/>
            <a:r>
              <a:rPr lang="fa-IR" dirty="0" smtClean="0">
                <a:solidFill>
                  <a:schemeClr val="bg1"/>
                </a:solidFill>
              </a:rPr>
              <a:t>استقرار پست فرماندهي و منطقه عملياتي در </a:t>
            </a:r>
            <a:r>
              <a:rPr lang="fa-IR" dirty="0">
                <a:solidFill>
                  <a:schemeClr val="bg1"/>
                </a:solidFill>
              </a:rPr>
              <a:t>خلاف جهت باد و قسمت بالایی خروجی منطقه مورد </a:t>
            </a:r>
            <a:r>
              <a:rPr lang="fa-IR" dirty="0" smtClean="0">
                <a:solidFill>
                  <a:schemeClr val="bg1"/>
                </a:solidFill>
              </a:rPr>
              <a:t>نظر</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مناطق کنترل حادثه شیمیایی</a:t>
            </a:r>
            <a:endParaRPr lang="en-US" dirty="0"/>
          </a:p>
        </p:txBody>
      </p:sp>
      <p:sp>
        <p:nvSpPr>
          <p:cNvPr id="3" name="Content Placeholder 2"/>
          <p:cNvSpPr>
            <a:spLocks noGrp="1"/>
          </p:cNvSpPr>
          <p:nvPr>
            <p:ph idx="1"/>
          </p:nvPr>
        </p:nvSpPr>
        <p:spPr/>
        <p:txBody>
          <a:bodyPr/>
          <a:lstStyle/>
          <a:p>
            <a:r>
              <a:rPr lang="en-US" dirty="0">
                <a:solidFill>
                  <a:schemeClr val="bg1"/>
                </a:solidFill>
              </a:rPr>
              <a:t> </a:t>
            </a:r>
            <a:r>
              <a:rPr lang="fa-IR" dirty="0">
                <a:solidFill>
                  <a:schemeClr val="bg1"/>
                </a:solidFill>
              </a:rPr>
              <a:t>دسترسی به مناطق مختلف باید شدیدا تحت کنترل باشد و محدود به تعداد افراد کمی باشد که می توانند در آنجا تردد کنند.</a:t>
            </a:r>
            <a:endParaRPr lang="en-US" dirty="0">
              <a:solidFill>
                <a:schemeClr val="bg1"/>
              </a:solidFill>
            </a:endParaRPr>
          </a:p>
          <a:p>
            <a:endParaRPr lang="en-US" dirty="0"/>
          </a:p>
        </p:txBody>
      </p:sp>
    </p:spTree>
    <p:extLst>
      <p:ext uri="{BB962C8B-B14F-4D97-AF65-F5344CB8AC3E}">
        <p14:creationId xmlns="" xmlns:p14="http://schemas.microsoft.com/office/powerpoint/2010/main" val="2686971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152400"/>
            <a:ext cx="7772400" cy="1143000"/>
          </a:xfrm>
        </p:spPr>
        <p:txBody>
          <a:bodyPr/>
          <a:lstStyle/>
          <a:p>
            <a:pPr eaLnBrk="1" hangingPunct="1"/>
            <a:r>
              <a:rPr lang="en-US" sz="4800" i="1" u="sng" smtClean="0">
                <a:solidFill>
                  <a:schemeClr val="tx1"/>
                </a:solidFill>
                <a:latin typeface="Arial Black" pitchFamily="34" charset="0"/>
              </a:rPr>
              <a:t>The </a:t>
            </a:r>
            <a:r>
              <a:rPr lang="en-US" sz="6000" i="1" u="sng" smtClean="0">
                <a:solidFill>
                  <a:schemeClr val="hlink"/>
                </a:solidFill>
                <a:latin typeface="Arial Black" pitchFamily="34" charset="0"/>
              </a:rPr>
              <a:t>Hot</a:t>
            </a:r>
            <a:r>
              <a:rPr lang="en-US" sz="4800" i="1" u="sng" smtClean="0">
                <a:solidFill>
                  <a:schemeClr val="hlink"/>
                </a:solidFill>
                <a:latin typeface="Arial Black" pitchFamily="34" charset="0"/>
              </a:rPr>
              <a:t> </a:t>
            </a:r>
            <a:r>
              <a:rPr lang="en-US" sz="4800" i="1" u="sng" smtClean="0">
                <a:solidFill>
                  <a:schemeClr val="tx1"/>
                </a:solidFill>
                <a:latin typeface="Arial Black" pitchFamily="34" charset="0"/>
              </a:rPr>
              <a:t>Zone</a:t>
            </a:r>
          </a:p>
        </p:txBody>
      </p:sp>
      <p:sp>
        <p:nvSpPr>
          <p:cNvPr id="56323" name="Rectangle 3"/>
          <p:cNvSpPr>
            <a:spLocks noGrp="1" noChangeArrowheads="1"/>
          </p:cNvSpPr>
          <p:nvPr>
            <p:ph type="body" idx="1"/>
          </p:nvPr>
        </p:nvSpPr>
        <p:spPr>
          <a:xfrm>
            <a:off x="147638" y="1066800"/>
            <a:ext cx="8767762" cy="4114800"/>
          </a:xfrm>
        </p:spPr>
        <p:txBody>
          <a:bodyPr/>
          <a:lstStyle/>
          <a:p>
            <a:pPr eaLnBrk="1" hangingPunct="1"/>
            <a:r>
              <a:rPr lang="en-US" b="1" dirty="0" smtClean="0"/>
              <a:t>Center = center of the incident/explosion</a:t>
            </a:r>
          </a:p>
          <a:p>
            <a:pPr eaLnBrk="1" hangingPunct="1"/>
            <a:endParaRPr lang="en-US" sz="1000" b="1" dirty="0" smtClean="0"/>
          </a:p>
          <a:p>
            <a:pPr eaLnBrk="1" hangingPunct="1"/>
            <a:r>
              <a:rPr lang="en-US" b="1" dirty="0" smtClean="0"/>
              <a:t>First perimeter = location of the farthest piece of evidence</a:t>
            </a:r>
          </a:p>
          <a:p>
            <a:pPr eaLnBrk="1" hangingPunct="1"/>
            <a:endParaRPr lang="en-US" sz="900" b="1" dirty="0" smtClean="0"/>
          </a:p>
          <a:p>
            <a:pPr eaLnBrk="1" hangingPunct="1"/>
            <a:r>
              <a:rPr lang="en-US" b="1" dirty="0" smtClean="0"/>
              <a:t>‘y’ = distance between the center and perimeter </a:t>
            </a:r>
          </a:p>
        </p:txBody>
      </p:sp>
      <p:grpSp>
        <p:nvGrpSpPr>
          <p:cNvPr id="2" name="Group 4"/>
          <p:cNvGrpSpPr>
            <a:grpSpLocks/>
          </p:cNvGrpSpPr>
          <p:nvPr/>
        </p:nvGrpSpPr>
        <p:grpSpPr bwMode="auto">
          <a:xfrm>
            <a:off x="5486400" y="3733800"/>
            <a:ext cx="2057400" cy="1981200"/>
            <a:chOff x="3456" y="2208"/>
            <a:chExt cx="1296" cy="1248"/>
          </a:xfrm>
        </p:grpSpPr>
        <p:grpSp>
          <p:nvGrpSpPr>
            <p:cNvPr id="3" name="Group 5"/>
            <p:cNvGrpSpPr>
              <a:grpSpLocks/>
            </p:cNvGrpSpPr>
            <p:nvPr/>
          </p:nvGrpSpPr>
          <p:grpSpPr bwMode="auto">
            <a:xfrm>
              <a:off x="3456" y="2208"/>
              <a:ext cx="1296" cy="1248"/>
              <a:chOff x="2688" y="1776"/>
              <a:chExt cx="1296" cy="1248"/>
            </a:xfrm>
          </p:grpSpPr>
          <p:sp>
            <p:nvSpPr>
              <p:cNvPr id="56332" name="Oval 6"/>
              <p:cNvSpPr>
                <a:spLocks noChangeArrowheads="1"/>
              </p:cNvSpPr>
              <p:nvPr/>
            </p:nvSpPr>
            <p:spPr bwMode="auto">
              <a:xfrm>
                <a:off x="2688" y="1776"/>
                <a:ext cx="1296" cy="1248"/>
              </a:xfrm>
              <a:prstGeom prst="ellipse">
                <a:avLst/>
              </a:prstGeom>
              <a:noFill/>
              <a:ln w="76200">
                <a:solidFill>
                  <a:schemeClr val="folHlink"/>
                </a:solidFill>
                <a:round/>
                <a:headEnd/>
                <a:tailEnd/>
              </a:ln>
            </p:spPr>
            <p:txBody>
              <a:bodyPr anchor="ctr">
                <a:spAutoFit/>
              </a:bodyPr>
              <a:lstStyle/>
              <a:p>
                <a:pPr fontAlgn="base">
                  <a:spcBef>
                    <a:spcPct val="0"/>
                  </a:spcBef>
                  <a:spcAft>
                    <a:spcPct val="0"/>
                  </a:spcAft>
                </a:pPr>
                <a:endParaRPr lang="en-US" sz="2400" smtClean="0">
                  <a:solidFill>
                    <a:srgbClr val="000000"/>
                  </a:solidFill>
                </a:endParaRPr>
              </a:p>
            </p:txBody>
          </p:sp>
          <p:sp>
            <p:nvSpPr>
              <p:cNvPr id="56333" name="AutoShape 7"/>
              <p:cNvSpPr>
                <a:spLocks noChangeArrowheads="1"/>
              </p:cNvSpPr>
              <p:nvPr/>
            </p:nvSpPr>
            <p:spPr bwMode="auto">
              <a:xfrm>
                <a:off x="3216" y="2208"/>
                <a:ext cx="240" cy="336"/>
              </a:xfrm>
              <a:prstGeom prst="irregularSeal2">
                <a:avLst/>
              </a:prstGeom>
              <a:solidFill>
                <a:schemeClr val="folHlink"/>
              </a:solidFill>
              <a:ln w="9525">
                <a:solidFill>
                  <a:schemeClr val="tx1"/>
                </a:solidFill>
                <a:miter lim="800000"/>
                <a:headEnd/>
                <a:tailEnd/>
              </a:ln>
            </p:spPr>
            <p:txBody>
              <a:bodyPr anchor="ctr">
                <a:spAutoFit/>
              </a:bodyPr>
              <a:lstStyle/>
              <a:p>
                <a:pPr fontAlgn="base">
                  <a:spcBef>
                    <a:spcPct val="0"/>
                  </a:spcBef>
                  <a:spcAft>
                    <a:spcPct val="0"/>
                  </a:spcAft>
                </a:pPr>
                <a:endParaRPr lang="en-US" sz="2400" smtClean="0">
                  <a:solidFill>
                    <a:srgbClr val="000000"/>
                  </a:solidFill>
                </a:endParaRPr>
              </a:p>
            </p:txBody>
          </p:sp>
        </p:grpSp>
        <p:sp>
          <p:nvSpPr>
            <p:cNvPr id="56331" name="Oval 8"/>
            <p:cNvSpPr>
              <a:spLocks noChangeArrowheads="1"/>
            </p:cNvSpPr>
            <p:nvPr/>
          </p:nvSpPr>
          <p:spPr bwMode="auto">
            <a:xfrm>
              <a:off x="3504" y="3120"/>
              <a:ext cx="96" cy="96"/>
            </a:xfrm>
            <a:prstGeom prst="ellipse">
              <a:avLst/>
            </a:prstGeom>
            <a:solidFill>
              <a:schemeClr val="accent1"/>
            </a:solidFill>
            <a:ln w="9525">
              <a:solidFill>
                <a:schemeClr val="tx1"/>
              </a:solidFill>
              <a:round/>
              <a:headEnd/>
              <a:tailEnd/>
            </a:ln>
          </p:spPr>
          <p:txBody>
            <a:bodyPr wrap="none" anchor="ctr">
              <a:spAutoFit/>
            </a:bodyPr>
            <a:lstStyle/>
            <a:p>
              <a:pPr fontAlgn="base">
                <a:spcBef>
                  <a:spcPct val="0"/>
                </a:spcBef>
                <a:spcAft>
                  <a:spcPct val="0"/>
                </a:spcAft>
              </a:pPr>
              <a:endParaRPr lang="en-US" sz="2400" smtClean="0">
                <a:solidFill>
                  <a:srgbClr val="000000"/>
                </a:solidFill>
              </a:endParaRPr>
            </a:p>
          </p:txBody>
        </p:sp>
      </p:grpSp>
      <p:sp>
        <p:nvSpPr>
          <p:cNvPr id="56327" name="Line 11"/>
          <p:cNvSpPr>
            <a:spLocks noChangeShapeType="1"/>
          </p:cNvSpPr>
          <p:nvPr/>
        </p:nvSpPr>
        <p:spPr bwMode="auto">
          <a:xfrm flipV="1">
            <a:off x="6553200" y="3810000"/>
            <a:ext cx="0" cy="609600"/>
          </a:xfrm>
          <a:prstGeom prst="line">
            <a:avLst/>
          </a:prstGeom>
          <a:noFill/>
          <a:ln w="28575">
            <a:solidFill>
              <a:schemeClr val="tx1"/>
            </a:solidFill>
            <a:round/>
            <a:headEnd type="triangle" w="med" len="med"/>
            <a:tailEnd type="triangle" w="med" len="med"/>
          </a:ln>
        </p:spPr>
        <p:txBody>
          <a:bodyPr wrap="none">
            <a:spAutoFit/>
          </a:bodyPr>
          <a:lstStyle/>
          <a:p>
            <a:pPr fontAlgn="base">
              <a:spcBef>
                <a:spcPct val="0"/>
              </a:spcBef>
              <a:spcAft>
                <a:spcPct val="0"/>
              </a:spcAft>
            </a:pPr>
            <a:endParaRPr lang="en-US" sz="2400" smtClean="0">
              <a:solidFill>
                <a:srgbClr val="000000"/>
              </a:solidFill>
            </a:endParaRPr>
          </a:p>
        </p:txBody>
      </p:sp>
      <p:sp>
        <p:nvSpPr>
          <p:cNvPr id="56328" name="Text Box 12"/>
          <p:cNvSpPr txBox="1">
            <a:spLocks noChangeArrowheads="1"/>
          </p:cNvSpPr>
          <p:nvPr/>
        </p:nvSpPr>
        <p:spPr bwMode="auto">
          <a:xfrm>
            <a:off x="6629400" y="3886200"/>
            <a:ext cx="228600" cy="3968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2000" smtClean="0">
                <a:solidFill>
                  <a:srgbClr val="000000"/>
                </a:solidFill>
                <a:latin typeface="Arial" pitchFamily="34" charset="0"/>
              </a:rPr>
              <a:t>y</a:t>
            </a:r>
          </a:p>
        </p:txBody>
      </p:sp>
      <p:sp>
        <p:nvSpPr>
          <p:cNvPr id="56329" name="Text Box 13"/>
          <p:cNvSpPr txBox="1">
            <a:spLocks noChangeArrowheads="1"/>
          </p:cNvSpPr>
          <p:nvPr/>
        </p:nvSpPr>
        <p:spPr bwMode="auto">
          <a:xfrm>
            <a:off x="6248400" y="5867400"/>
            <a:ext cx="2209800" cy="45720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2400" smtClean="0">
                <a:solidFill>
                  <a:srgbClr val="000000"/>
                </a:solidFill>
                <a:latin typeface="Arial" pitchFamily="34" charset="0"/>
              </a:rPr>
              <a:t>y=100 meters</a:t>
            </a: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solidFill>
                <a:prstClr val="black"/>
              </a:solidFill>
            </a:endParaRPr>
          </a:p>
        </p:txBody>
      </p:sp>
      <p:sp>
        <p:nvSpPr>
          <p:cNvPr id="111619"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solidFill>
                <a:prstClr val="black"/>
              </a:solidFill>
            </a:endParaRPr>
          </a:p>
        </p:txBody>
      </p:sp>
      <p:sp>
        <p:nvSpPr>
          <p:cNvPr id="111620"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solidFill>
                <a:prstClr val="black"/>
              </a:solidFill>
            </a:endParaRPr>
          </a:p>
        </p:txBody>
      </p:sp>
      <p:sp>
        <p:nvSpPr>
          <p:cNvPr id="111621"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solidFill>
                <a:prstClr val="black"/>
              </a:solidFill>
            </a:endParaRPr>
          </a:p>
        </p:txBody>
      </p:sp>
      <p:sp>
        <p:nvSpPr>
          <p:cNvPr id="111622" name="Rectangle 6"/>
          <p:cNvSpPr>
            <a:spLocks noGrp="1" noChangeArrowheads="1"/>
          </p:cNvSpPr>
          <p:nvPr>
            <p:ph type="body" idx="1"/>
          </p:nvPr>
        </p:nvSpPr>
        <p:spPr>
          <a:noFill/>
          <a:ln/>
        </p:spPr>
        <p:txBody>
          <a:bodyPr lIns="92075" tIns="46038" rIns="92075" bIns="46038">
            <a:normAutofit lnSpcReduction="10000"/>
          </a:bodyPr>
          <a:lstStyle/>
          <a:p>
            <a:pPr algn="l" rtl="0"/>
            <a:r>
              <a:rPr lang="en-US" sz="3600" dirty="0">
                <a:solidFill>
                  <a:schemeClr val="bg1"/>
                </a:solidFill>
              </a:rPr>
              <a:t>Recommended </a:t>
            </a:r>
            <a:r>
              <a:rPr lang="en-US" sz="3600" dirty="0" err="1">
                <a:solidFill>
                  <a:schemeClr val="bg1"/>
                </a:solidFill>
              </a:rPr>
              <a:t>mimimum</a:t>
            </a:r>
            <a:r>
              <a:rPr lang="en-US" sz="3600" dirty="0">
                <a:solidFill>
                  <a:schemeClr val="bg1"/>
                </a:solidFill>
              </a:rPr>
              <a:t> initial isolation distances:</a:t>
            </a:r>
          </a:p>
          <a:p>
            <a:pPr lvl="1" algn="l" rtl="0">
              <a:buSzPct val="75000"/>
            </a:pPr>
            <a:r>
              <a:rPr lang="en-US" sz="3200" dirty="0">
                <a:solidFill>
                  <a:schemeClr val="bg1"/>
                </a:solidFill>
              </a:rPr>
              <a:t>Minor incident </a:t>
            </a:r>
            <a:r>
              <a:rPr lang="en-US" sz="3200" dirty="0" smtClean="0">
                <a:solidFill>
                  <a:schemeClr val="bg1"/>
                </a:solidFill>
              </a:rPr>
              <a:t>=100- </a:t>
            </a:r>
            <a:r>
              <a:rPr lang="en-US" sz="3200" dirty="0">
                <a:solidFill>
                  <a:schemeClr val="bg1"/>
                </a:solidFill>
              </a:rPr>
              <a:t>150 </a:t>
            </a:r>
            <a:r>
              <a:rPr lang="en-US" sz="3200" dirty="0" err="1">
                <a:solidFill>
                  <a:schemeClr val="bg1"/>
                </a:solidFill>
              </a:rPr>
              <a:t>mtrs</a:t>
            </a:r>
            <a:endParaRPr lang="en-US" sz="3200" dirty="0">
              <a:solidFill>
                <a:schemeClr val="bg1"/>
              </a:solidFill>
            </a:endParaRPr>
          </a:p>
          <a:p>
            <a:pPr lvl="1" algn="l" rtl="0">
              <a:buSzPct val="75000"/>
            </a:pPr>
            <a:r>
              <a:rPr lang="en-US" sz="3200" dirty="0">
                <a:solidFill>
                  <a:schemeClr val="bg1"/>
                </a:solidFill>
              </a:rPr>
              <a:t>Major incident = 500 </a:t>
            </a:r>
            <a:r>
              <a:rPr lang="en-US" sz="3200" dirty="0" err="1">
                <a:solidFill>
                  <a:schemeClr val="bg1"/>
                </a:solidFill>
              </a:rPr>
              <a:t>mtrs</a:t>
            </a:r>
            <a:endParaRPr lang="en-US" sz="3200" dirty="0">
              <a:solidFill>
                <a:schemeClr val="bg1"/>
              </a:solidFill>
            </a:endParaRPr>
          </a:p>
          <a:p>
            <a:pPr lvl="1" algn="l" rtl="0">
              <a:buSzPct val="75000"/>
            </a:pPr>
            <a:r>
              <a:rPr lang="en-US" sz="3200" dirty="0">
                <a:solidFill>
                  <a:schemeClr val="bg1"/>
                </a:solidFill>
              </a:rPr>
              <a:t>Explosion potential = 800 </a:t>
            </a:r>
            <a:r>
              <a:rPr lang="en-US" sz="3200" dirty="0" err="1">
                <a:solidFill>
                  <a:schemeClr val="bg1"/>
                </a:solidFill>
              </a:rPr>
              <a:t>mtrs</a:t>
            </a:r>
            <a:endParaRPr lang="en-US" sz="3200" dirty="0">
              <a:solidFill>
                <a:schemeClr val="bg1"/>
              </a:solidFill>
            </a:endParaRPr>
          </a:p>
          <a:p>
            <a:pPr algn="l" rtl="0"/>
            <a:r>
              <a:rPr lang="en-US" sz="3600" dirty="0">
                <a:solidFill>
                  <a:schemeClr val="bg1"/>
                </a:solidFill>
              </a:rPr>
              <a:t>Isolate in all directions</a:t>
            </a:r>
          </a:p>
        </p:txBody>
      </p:sp>
      <p:sp>
        <p:nvSpPr>
          <p:cNvPr id="111623" name="Rectangle 7"/>
          <p:cNvSpPr>
            <a:spLocks noGrp="1" noChangeArrowheads="1"/>
          </p:cNvSpPr>
          <p:nvPr>
            <p:ph type="title"/>
          </p:nvPr>
        </p:nvSpPr>
        <p:spPr>
          <a:noFill/>
          <a:ln/>
        </p:spPr>
        <p:txBody>
          <a:bodyPr lIns="92075" tIns="46038" rIns="92075" bIns="46038"/>
          <a:lstStyle/>
          <a:p>
            <a:r>
              <a:rPr lang="en-US" u="sng"/>
              <a:t>Control Zones</a:t>
            </a:r>
          </a:p>
        </p:txBody>
      </p:sp>
    </p:spTree>
    <p:extLst>
      <p:ext uri="{BB962C8B-B14F-4D97-AF65-F5344CB8AC3E}">
        <p14:creationId xmlns="" xmlns:p14="http://schemas.microsoft.com/office/powerpoint/2010/main" val="369216591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76200"/>
            <a:ext cx="7772400" cy="1143000"/>
          </a:xfrm>
        </p:spPr>
        <p:txBody>
          <a:bodyPr/>
          <a:lstStyle/>
          <a:p>
            <a:pPr eaLnBrk="1" hangingPunct="1"/>
            <a:r>
              <a:rPr lang="en-US" sz="4800" i="1" u="sng" smtClean="0">
                <a:solidFill>
                  <a:schemeClr val="tx1"/>
                </a:solidFill>
                <a:latin typeface="Arial Black" pitchFamily="34" charset="0"/>
              </a:rPr>
              <a:t>The </a:t>
            </a:r>
            <a:r>
              <a:rPr lang="en-US" sz="6000" i="1" u="sng" smtClean="0">
                <a:solidFill>
                  <a:schemeClr val="accent1"/>
                </a:solidFill>
                <a:latin typeface="Arial Black" pitchFamily="34" charset="0"/>
              </a:rPr>
              <a:t>Warm</a:t>
            </a:r>
            <a:r>
              <a:rPr lang="en-US" sz="4800" i="1" u="sng" smtClean="0">
                <a:solidFill>
                  <a:schemeClr val="tx1"/>
                </a:solidFill>
                <a:latin typeface="Arial Black" pitchFamily="34" charset="0"/>
              </a:rPr>
              <a:t> Zone</a:t>
            </a:r>
          </a:p>
        </p:txBody>
      </p:sp>
      <p:sp>
        <p:nvSpPr>
          <p:cNvPr id="57347" name="Rectangle 3"/>
          <p:cNvSpPr>
            <a:spLocks noGrp="1" noChangeArrowheads="1"/>
          </p:cNvSpPr>
          <p:nvPr>
            <p:ph type="body" idx="1"/>
          </p:nvPr>
        </p:nvSpPr>
        <p:spPr>
          <a:xfrm>
            <a:off x="609600" y="1447800"/>
            <a:ext cx="8229600" cy="4114800"/>
          </a:xfrm>
        </p:spPr>
        <p:txBody>
          <a:bodyPr/>
          <a:lstStyle/>
          <a:p>
            <a:pPr eaLnBrk="1" hangingPunct="1"/>
            <a:r>
              <a:rPr lang="en-US" b="1" dirty="0" smtClean="0"/>
              <a:t>Half the distance</a:t>
            </a:r>
          </a:p>
          <a:p>
            <a:pPr eaLnBrk="1" hangingPunct="1"/>
            <a:endParaRPr lang="en-US" sz="900" b="1" dirty="0" smtClean="0"/>
          </a:p>
          <a:p>
            <a:pPr eaLnBrk="1" hangingPunct="1"/>
            <a:r>
              <a:rPr lang="en-US" b="1" dirty="0" smtClean="0"/>
              <a:t>Likely place for a second device</a:t>
            </a:r>
          </a:p>
          <a:p>
            <a:pPr eaLnBrk="1" hangingPunct="1"/>
            <a:endParaRPr lang="en-US" sz="900" b="1" dirty="0" smtClean="0"/>
          </a:p>
          <a:p>
            <a:pPr eaLnBrk="1" hangingPunct="1"/>
            <a:r>
              <a:rPr lang="en-US" b="1" dirty="0" smtClean="0"/>
              <a:t>Distance between Hot and Warm zone is ‘x’</a:t>
            </a:r>
          </a:p>
        </p:txBody>
      </p:sp>
      <p:sp>
        <p:nvSpPr>
          <p:cNvPr id="57348" name="Text Box 4"/>
          <p:cNvSpPr txBox="1">
            <a:spLocks noChangeArrowheads="1"/>
          </p:cNvSpPr>
          <p:nvPr/>
        </p:nvSpPr>
        <p:spPr bwMode="auto">
          <a:xfrm>
            <a:off x="3276600" y="6172200"/>
            <a:ext cx="1752600" cy="3968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2000" smtClean="0">
                <a:solidFill>
                  <a:srgbClr val="000000"/>
                </a:solidFill>
                <a:latin typeface="Arial" pitchFamily="34" charset="0"/>
              </a:rPr>
              <a:t>X=50 meters</a:t>
            </a:r>
          </a:p>
        </p:txBody>
      </p:sp>
      <p:grpSp>
        <p:nvGrpSpPr>
          <p:cNvPr id="2" name="Group 5"/>
          <p:cNvGrpSpPr>
            <a:grpSpLocks/>
          </p:cNvGrpSpPr>
          <p:nvPr/>
        </p:nvGrpSpPr>
        <p:grpSpPr bwMode="auto">
          <a:xfrm>
            <a:off x="4953000" y="3657600"/>
            <a:ext cx="3048000" cy="2819400"/>
            <a:chOff x="3120" y="2160"/>
            <a:chExt cx="1920" cy="1776"/>
          </a:xfrm>
        </p:grpSpPr>
        <p:sp>
          <p:nvSpPr>
            <p:cNvPr id="57350" name="Oval 6"/>
            <p:cNvSpPr>
              <a:spLocks noChangeArrowheads="1"/>
            </p:cNvSpPr>
            <p:nvPr/>
          </p:nvSpPr>
          <p:spPr bwMode="auto">
            <a:xfrm>
              <a:off x="3496" y="2490"/>
              <a:ext cx="1127" cy="1074"/>
            </a:xfrm>
            <a:prstGeom prst="ellipse">
              <a:avLst/>
            </a:prstGeom>
            <a:noFill/>
            <a:ln w="76200">
              <a:solidFill>
                <a:schemeClr val="folHlink"/>
              </a:solidFill>
              <a:round/>
              <a:headEnd/>
              <a:tailEnd/>
            </a:ln>
          </p:spPr>
          <p:txBody>
            <a:bodyPr anchor="ctr">
              <a:spAutoFit/>
            </a:bodyPr>
            <a:lstStyle/>
            <a:p>
              <a:pPr fontAlgn="base">
                <a:spcBef>
                  <a:spcPct val="0"/>
                </a:spcBef>
                <a:spcAft>
                  <a:spcPct val="0"/>
                </a:spcAft>
              </a:pPr>
              <a:endParaRPr lang="en-US" sz="2400" smtClean="0">
                <a:solidFill>
                  <a:srgbClr val="000000"/>
                </a:solidFill>
              </a:endParaRPr>
            </a:p>
          </p:txBody>
        </p:sp>
        <p:sp>
          <p:nvSpPr>
            <p:cNvPr id="57351" name="AutoShape 7"/>
            <p:cNvSpPr>
              <a:spLocks noChangeArrowheads="1"/>
            </p:cNvSpPr>
            <p:nvPr/>
          </p:nvSpPr>
          <p:spPr bwMode="auto">
            <a:xfrm>
              <a:off x="3955" y="2862"/>
              <a:ext cx="208" cy="289"/>
            </a:xfrm>
            <a:prstGeom prst="irregularSeal2">
              <a:avLst/>
            </a:prstGeom>
            <a:solidFill>
              <a:schemeClr val="folHlink"/>
            </a:solidFill>
            <a:ln w="9525">
              <a:solidFill>
                <a:schemeClr val="tx1"/>
              </a:solidFill>
              <a:miter lim="800000"/>
              <a:headEnd/>
              <a:tailEnd/>
            </a:ln>
          </p:spPr>
          <p:txBody>
            <a:bodyPr anchor="ctr">
              <a:spAutoFit/>
            </a:bodyPr>
            <a:lstStyle/>
            <a:p>
              <a:pPr fontAlgn="base">
                <a:spcBef>
                  <a:spcPct val="0"/>
                </a:spcBef>
                <a:spcAft>
                  <a:spcPct val="0"/>
                </a:spcAft>
              </a:pPr>
              <a:endParaRPr lang="en-US" sz="2400" smtClean="0">
                <a:solidFill>
                  <a:srgbClr val="000000"/>
                </a:solidFill>
              </a:endParaRPr>
            </a:p>
          </p:txBody>
        </p:sp>
        <p:sp>
          <p:nvSpPr>
            <p:cNvPr id="57352" name="Oval 8"/>
            <p:cNvSpPr>
              <a:spLocks noChangeArrowheads="1"/>
            </p:cNvSpPr>
            <p:nvPr/>
          </p:nvSpPr>
          <p:spPr bwMode="auto">
            <a:xfrm>
              <a:off x="3537" y="3275"/>
              <a:ext cx="84" cy="83"/>
            </a:xfrm>
            <a:prstGeom prst="ellipse">
              <a:avLst/>
            </a:prstGeom>
            <a:solidFill>
              <a:schemeClr val="accent1"/>
            </a:solidFill>
            <a:ln w="9525">
              <a:solidFill>
                <a:schemeClr val="tx1"/>
              </a:solidFill>
              <a:round/>
              <a:headEnd/>
              <a:tailEnd/>
            </a:ln>
          </p:spPr>
          <p:txBody>
            <a:bodyPr wrap="none" anchor="ctr">
              <a:spAutoFit/>
            </a:bodyPr>
            <a:lstStyle/>
            <a:p>
              <a:pPr fontAlgn="base">
                <a:spcBef>
                  <a:spcPct val="0"/>
                </a:spcBef>
                <a:spcAft>
                  <a:spcPct val="0"/>
                </a:spcAft>
              </a:pPr>
              <a:endParaRPr lang="en-US" sz="2400" smtClean="0">
                <a:solidFill>
                  <a:srgbClr val="000000"/>
                </a:solidFill>
              </a:endParaRPr>
            </a:p>
          </p:txBody>
        </p:sp>
        <p:sp>
          <p:nvSpPr>
            <p:cNvPr id="57353" name="Line 9"/>
            <p:cNvSpPr>
              <a:spLocks noChangeShapeType="1"/>
            </p:cNvSpPr>
            <p:nvPr/>
          </p:nvSpPr>
          <p:spPr bwMode="auto">
            <a:xfrm>
              <a:off x="4080" y="2160"/>
              <a:ext cx="0" cy="289"/>
            </a:xfrm>
            <a:prstGeom prst="line">
              <a:avLst/>
            </a:prstGeom>
            <a:noFill/>
            <a:ln w="38100">
              <a:solidFill>
                <a:schemeClr val="tx1"/>
              </a:solidFill>
              <a:round/>
              <a:headEnd type="triangle" w="med" len="med"/>
              <a:tailEnd type="triangle" w="med" len="med"/>
            </a:ln>
          </p:spPr>
          <p:txBody>
            <a:bodyPr wrap="none">
              <a:spAutoFit/>
            </a:bodyPr>
            <a:lstStyle/>
            <a:p>
              <a:pPr fontAlgn="base">
                <a:spcBef>
                  <a:spcPct val="0"/>
                </a:spcBef>
                <a:spcAft>
                  <a:spcPct val="0"/>
                </a:spcAft>
              </a:pPr>
              <a:endParaRPr lang="en-US" sz="2400" smtClean="0">
                <a:solidFill>
                  <a:srgbClr val="000000"/>
                </a:solidFill>
              </a:endParaRPr>
            </a:p>
          </p:txBody>
        </p:sp>
        <p:sp>
          <p:nvSpPr>
            <p:cNvPr id="57354" name="Text Box 10"/>
            <p:cNvSpPr txBox="1">
              <a:spLocks noChangeArrowheads="1"/>
            </p:cNvSpPr>
            <p:nvPr/>
          </p:nvSpPr>
          <p:spPr bwMode="auto">
            <a:xfrm>
              <a:off x="4122" y="2201"/>
              <a:ext cx="167" cy="288"/>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2400" smtClean="0">
                  <a:solidFill>
                    <a:srgbClr val="000000"/>
                  </a:solidFill>
                  <a:latin typeface="Arial" pitchFamily="34" charset="0"/>
                </a:rPr>
                <a:t>x</a:t>
              </a:r>
            </a:p>
          </p:txBody>
        </p:sp>
        <p:sp>
          <p:nvSpPr>
            <p:cNvPr id="57355" name="Oval 11"/>
            <p:cNvSpPr>
              <a:spLocks noChangeArrowheads="1"/>
            </p:cNvSpPr>
            <p:nvPr/>
          </p:nvSpPr>
          <p:spPr bwMode="auto">
            <a:xfrm>
              <a:off x="3120" y="2160"/>
              <a:ext cx="1920" cy="1776"/>
            </a:xfrm>
            <a:prstGeom prst="ellipse">
              <a:avLst/>
            </a:prstGeom>
            <a:noFill/>
            <a:ln w="57150">
              <a:solidFill>
                <a:srgbClr val="FF66FF"/>
              </a:solidFill>
              <a:round/>
              <a:headEnd/>
              <a:tailEnd/>
            </a:ln>
          </p:spPr>
          <p:txBody>
            <a:bodyPr anchor="ctr">
              <a:spAutoFit/>
            </a:bodyPr>
            <a:lstStyle/>
            <a:p>
              <a:pPr fontAlgn="base">
                <a:spcBef>
                  <a:spcPct val="0"/>
                </a:spcBef>
                <a:spcAft>
                  <a:spcPct val="0"/>
                </a:spcAft>
              </a:pPr>
              <a:endParaRPr lang="en-US" sz="2400" smtClean="0">
                <a:solidFill>
                  <a:srgbClr val="000000"/>
                </a:solidFill>
              </a:endParaRPr>
            </a:p>
          </p:txBody>
        </p:sp>
      </p:gr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28600" y="-76200"/>
            <a:ext cx="8586788" cy="1143000"/>
          </a:xfrm>
        </p:spPr>
        <p:txBody>
          <a:bodyPr/>
          <a:lstStyle/>
          <a:p>
            <a:pPr eaLnBrk="1" hangingPunct="1"/>
            <a:r>
              <a:rPr lang="en-US" sz="4800" i="1" u="sng" smtClean="0">
                <a:solidFill>
                  <a:schemeClr val="tx1"/>
                </a:solidFill>
                <a:latin typeface="Arial Black" pitchFamily="34" charset="0"/>
              </a:rPr>
              <a:t>The </a:t>
            </a:r>
            <a:r>
              <a:rPr lang="en-US" sz="6000" i="1" u="sng" smtClean="0">
                <a:solidFill>
                  <a:schemeClr val="accent2"/>
                </a:solidFill>
                <a:latin typeface="Arial Black" pitchFamily="34" charset="0"/>
              </a:rPr>
              <a:t>Cold</a:t>
            </a:r>
            <a:r>
              <a:rPr lang="en-US" sz="4800" i="1" u="sng" smtClean="0">
                <a:solidFill>
                  <a:schemeClr val="tx1"/>
                </a:solidFill>
                <a:latin typeface="Arial Black" pitchFamily="34" charset="0"/>
              </a:rPr>
              <a:t> Zone</a:t>
            </a:r>
          </a:p>
        </p:txBody>
      </p:sp>
      <p:sp>
        <p:nvSpPr>
          <p:cNvPr id="58371" name="Rectangle 3"/>
          <p:cNvSpPr>
            <a:spLocks noGrp="1" noChangeArrowheads="1"/>
          </p:cNvSpPr>
          <p:nvPr>
            <p:ph type="body" idx="1"/>
          </p:nvPr>
        </p:nvSpPr>
        <p:spPr>
          <a:xfrm>
            <a:off x="533400" y="1219200"/>
            <a:ext cx="8077200" cy="4114800"/>
          </a:xfrm>
        </p:spPr>
        <p:txBody>
          <a:bodyPr/>
          <a:lstStyle/>
          <a:p>
            <a:pPr eaLnBrk="1" hangingPunct="1"/>
            <a:r>
              <a:rPr lang="en-US" b="1" dirty="0" smtClean="0"/>
              <a:t>Where the incident command post is set up</a:t>
            </a:r>
          </a:p>
          <a:p>
            <a:pPr eaLnBrk="1" hangingPunct="1"/>
            <a:endParaRPr lang="en-US" sz="900" b="1" dirty="0" smtClean="0"/>
          </a:p>
          <a:p>
            <a:pPr eaLnBrk="1" hangingPunct="1"/>
            <a:r>
              <a:rPr lang="en-US" b="1" dirty="0" smtClean="0"/>
              <a:t>Choose the point which provides the most safety</a:t>
            </a:r>
          </a:p>
        </p:txBody>
      </p:sp>
      <p:grpSp>
        <p:nvGrpSpPr>
          <p:cNvPr id="2" name="Group 4"/>
          <p:cNvGrpSpPr>
            <a:grpSpLocks/>
          </p:cNvGrpSpPr>
          <p:nvPr/>
        </p:nvGrpSpPr>
        <p:grpSpPr bwMode="auto">
          <a:xfrm>
            <a:off x="4114800" y="2667000"/>
            <a:ext cx="4343400" cy="3810000"/>
            <a:chOff x="2256" y="1632"/>
            <a:chExt cx="2736" cy="2400"/>
          </a:xfrm>
        </p:grpSpPr>
        <p:grpSp>
          <p:nvGrpSpPr>
            <p:cNvPr id="3" name="Group 5"/>
            <p:cNvGrpSpPr>
              <a:grpSpLocks/>
            </p:cNvGrpSpPr>
            <p:nvPr/>
          </p:nvGrpSpPr>
          <p:grpSpPr bwMode="auto">
            <a:xfrm>
              <a:off x="2544" y="1632"/>
              <a:ext cx="2448" cy="2400"/>
              <a:chOff x="2544" y="1632"/>
              <a:chExt cx="2448" cy="2400"/>
            </a:xfrm>
          </p:grpSpPr>
          <p:grpSp>
            <p:nvGrpSpPr>
              <p:cNvPr id="4" name="Group 6"/>
              <p:cNvGrpSpPr>
                <a:grpSpLocks/>
              </p:cNvGrpSpPr>
              <p:nvPr/>
            </p:nvGrpSpPr>
            <p:grpSpPr bwMode="auto">
              <a:xfrm>
                <a:off x="3492" y="2573"/>
                <a:ext cx="486" cy="499"/>
                <a:chOff x="3456" y="2208"/>
                <a:chExt cx="1296" cy="1248"/>
              </a:xfrm>
            </p:grpSpPr>
            <p:grpSp>
              <p:nvGrpSpPr>
                <p:cNvPr id="5" name="Group 7"/>
                <p:cNvGrpSpPr>
                  <a:grpSpLocks/>
                </p:cNvGrpSpPr>
                <p:nvPr/>
              </p:nvGrpSpPr>
              <p:grpSpPr bwMode="auto">
                <a:xfrm>
                  <a:off x="3456" y="2208"/>
                  <a:ext cx="1296" cy="1248"/>
                  <a:chOff x="2688" y="1776"/>
                  <a:chExt cx="1296" cy="1248"/>
                </a:xfrm>
              </p:grpSpPr>
              <p:sp>
                <p:nvSpPr>
                  <p:cNvPr id="58381" name="Oval 8"/>
                  <p:cNvSpPr>
                    <a:spLocks noChangeArrowheads="1"/>
                  </p:cNvSpPr>
                  <p:nvPr/>
                </p:nvSpPr>
                <p:spPr bwMode="auto">
                  <a:xfrm>
                    <a:off x="2688" y="1776"/>
                    <a:ext cx="1296" cy="1248"/>
                  </a:xfrm>
                  <a:prstGeom prst="ellipse">
                    <a:avLst/>
                  </a:prstGeom>
                  <a:noFill/>
                  <a:ln w="76200">
                    <a:solidFill>
                      <a:schemeClr val="folHlink"/>
                    </a:solidFill>
                    <a:round/>
                    <a:headEnd/>
                    <a:tailEnd/>
                  </a:ln>
                </p:spPr>
                <p:txBody>
                  <a:bodyPr anchor="ctr">
                    <a:spAutoFit/>
                  </a:bodyPr>
                  <a:lstStyle/>
                  <a:p>
                    <a:pPr fontAlgn="base">
                      <a:spcBef>
                        <a:spcPct val="0"/>
                      </a:spcBef>
                      <a:spcAft>
                        <a:spcPct val="0"/>
                      </a:spcAft>
                    </a:pPr>
                    <a:endParaRPr lang="en-US" sz="2400" smtClean="0">
                      <a:solidFill>
                        <a:srgbClr val="000000"/>
                      </a:solidFill>
                    </a:endParaRPr>
                  </a:p>
                </p:txBody>
              </p:sp>
              <p:sp>
                <p:nvSpPr>
                  <p:cNvPr id="58382" name="AutoShape 9"/>
                  <p:cNvSpPr>
                    <a:spLocks noChangeArrowheads="1"/>
                  </p:cNvSpPr>
                  <p:nvPr/>
                </p:nvSpPr>
                <p:spPr bwMode="auto">
                  <a:xfrm>
                    <a:off x="3216" y="2208"/>
                    <a:ext cx="240" cy="336"/>
                  </a:xfrm>
                  <a:prstGeom prst="irregularSeal2">
                    <a:avLst/>
                  </a:prstGeom>
                  <a:solidFill>
                    <a:schemeClr val="folHlink"/>
                  </a:solidFill>
                  <a:ln w="9525">
                    <a:solidFill>
                      <a:schemeClr val="tx1"/>
                    </a:solidFill>
                    <a:miter lim="800000"/>
                    <a:headEnd/>
                    <a:tailEnd/>
                  </a:ln>
                </p:spPr>
                <p:txBody>
                  <a:bodyPr anchor="ctr">
                    <a:spAutoFit/>
                  </a:bodyPr>
                  <a:lstStyle/>
                  <a:p>
                    <a:pPr fontAlgn="base">
                      <a:spcBef>
                        <a:spcPct val="0"/>
                      </a:spcBef>
                      <a:spcAft>
                        <a:spcPct val="0"/>
                      </a:spcAft>
                    </a:pPr>
                    <a:endParaRPr lang="en-US" sz="2400" smtClean="0">
                      <a:solidFill>
                        <a:srgbClr val="000000"/>
                      </a:solidFill>
                    </a:endParaRPr>
                  </a:p>
                </p:txBody>
              </p:sp>
            </p:grpSp>
            <p:sp>
              <p:nvSpPr>
                <p:cNvPr id="58380" name="Oval 10"/>
                <p:cNvSpPr>
                  <a:spLocks noChangeArrowheads="1"/>
                </p:cNvSpPr>
                <p:nvPr/>
              </p:nvSpPr>
              <p:spPr bwMode="auto">
                <a:xfrm>
                  <a:off x="3504" y="3120"/>
                  <a:ext cx="96" cy="96"/>
                </a:xfrm>
                <a:prstGeom prst="ellipse">
                  <a:avLst/>
                </a:prstGeom>
                <a:solidFill>
                  <a:schemeClr val="accent1"/>
                </a:solidFill>
                <a:ln w="9525">
                  <a:solidFill>
                    <a:schemeClr val="tx1"/>
                  </a:solidFill>
                  <a:round/>
                  <a:headEnd/>
                  <a:tailEnd/>
                </a:ln>
              </p:spPr>
              <p:txBody>
                <a:bodyPr wrap="none" anchor="ctr">
                  <a:spAutoFit/>
                </a:bodyPr>
                <a:lstStyle/>
                <a:p>
                  <a:pPr fontAlgn="base">
                    <a:spcBef>
                      <a:spcPct val="0"/>
                    </a:spcBef>
                    <a:spcAft>
                      <a:spcPct val="0"/>
                    </a:spcAft>
                  </a:pPr>
                  <a:endParaRPr lang="en-US" sz="2400" smtClean="0">
                    <a:solidFill>
                      <a:srgbClr val="000000"/>
                    </a:solidFill>
                  </a:endParaRPr>
                </a:p>
              </p:txBody>
            </p:sp>
          </p:grpSp>
          <p:sp>
            <p:nvSpPr>
              <p:cNvPr id="58377" name="Oval 11"/>
              <p:cNvSpPr>
                <a:spLocks noChangeArrowheads="1"/>
              </p:cNvSpPr>
              <p:nvPr/>
            </p:nvSpPr>
            <p:spPr bwMode="auto">
              <a:xfrm>
                <a:off x="3312" y="2400"/>
                <a:ext cx="864" cy="864"/>
              </a:xfrm>
              <a:prstGeom prst="ellipse">
                <a:avLst/>
              </a:prstGeom>
              <a:noFill/>
              <a:ln w="57150">
                <a:solidFill>
                  <a:srgbClr val="FF99CC"/>
                </a:solidFill>
                <a:round/>
                <a:headEnd/>
                <a:tailEnd/>
              </a:ln>
            </p:spPr>
            <p:txBody>
              <a:bodyPr anchor="ctr">
                <a:spAutoFit/>
              </a:bodyPr>
              <a:lstStyle/>
              <a:p>
                <a:pPr fontAlgn="base">
                  <a:spcBef>
                    <a:spcPct val="0"/>
                  </a:spcBef>
                  <a:spcAft>
                    <a:spcPct val="0"/>
                  </a:spcAft>
                </a:pPr>
                <a:endParaRPr lang="en-US" sz="2400" smtClean="0">
                  <a:solidFill>
                    <a:srgbClr val="000000"/>
                  </a:solidFill>
                </a:endParaRPr>
              </a:p>
            </p:txBody>
          </p:sp>
          <p:sp>
            <p:nvSpPr>
              <p:cNvPr id="58378" name="Oval 12"/>
              <p:cNvSpPr>
                <a:spLocks noChangeArrowheads="1"/>
              </p:cNvSpPr>
              <p:nvPr/>
            </p:nvSpPr>
            <p:spPr bwMode="auto">
              <a:xfrm>
                <a:off x="2544" y="1632"/>
                <a:ext cx="2448" cy="2400"/>
              </a:xfrm>
              <a:prstGeom prst="ellipse">
                <a:avLst/>
              </a:prstGeom>
              <a:noFill/>
              <a:ln w="57150">
                <a:solidFill>
                  <a:srgbClr val="0000FF"/>
                </a:solidFill>
                <a:round/>
                <a:headEnd/>
                <a:tailEnd/>
              </a:ln>
            </p:spPr>
            <p:txBody>
              <a:bodyPr anchor="ctr">
                <a:spAutoFit/>
              </a:bodyPr>
              <a:lstStyle/>
              <a:p>
                <a:pPr fontAlgn="base">
                  <a:spcBef>
                    <a:spcPct val="0"/>
                  </a:spcBef>
                  <a:spcAft>
                    <a:spcPct val="0"/>
                  </a:spcAft>
                </a:pPr>
                <a:endParaRPr lang="en-US" sz="2400" smtClean="0">
                  <a:solidFill>
                    <a:srgbClr val="000000"/>
                  </a:solidFill>
                </a:endParaRPr>
              </a:p>
            </p:txBody>
          </p:sp>
        </p:grpSp>
        <p:sp>
          <p:nvSpPr>
            <p:cNvPr id="58374" name="Rectangle 13"/>
            <p:cNvSpPr>
              <a:spLocks noChangeArrowheads="1"/>
            </p:cNvSpPr>
            <p:nvPr/>
          </p:nvSpPr>
          <p:spPr bwMode="auto">
            <a:xfrm>
              <a:off x="2256" y="1776"/>
              <a:ext cx="576" cy="576"/>
            </a:xfrm>
            <a:prstGeom prst="rect">
              <a:avLst/>
            </a:prstGeom>
            <a:solidFill>
              <a:srgbClr val="FFFF66"/>
            </a:solidFill>
            <a:ln w="9525">
              <a:solidFill>
                <a:schemeClr val="tx1"/>
              </a:solidFill>
              <a:miter lim="800000"/>
              <a:headEnd/>
              <a:tailEnd/>
            </a:ln>
          </p:spPr>
          <p:txBody>
            <a:bodyPr anchor="ctr">
              <a:spAutoFit/>
            </a:bodyPr>
            <a:lstStyle/>
            <a:p>
              <a:pPr fontAlgn="base">
                <a:spcBef>
                  <a:spcPct val="0"/>
                </a:spcBef>
                <a:spcAft>
                  <a:spcPct val="0"/>
                </a:spcAft>
              </a:pPr>
              <a:endParaRPr lang="en-US" sz="2400" smtClean="0">
                <a:solidFill>
                  <a:srgbClr val="000000"/>
                </a:solidFill>
              </a:endParaRPr>
            </a:p>
          </p:txBody>
        </p:sp>
        <p:sp>
          <p:nvSpPr>
            <p:cNvPr id="58375" name="Text Box 14"/>
            <p:cNvSpPr txBox="1">
              <a:spLocks noChangeArrowheads="1"/>
            </p:cNvSpPr>
            <p:nvPr/>
          </p:nvSpPr>
          <p:spPr bwMode="auto">
            <a:xfrm>
              <a:off x="2256" y="1920"/>
              <a:ext cx="624" cy="327"/>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2800" smtClean="0">
                  <a:solidFill>
                    <a:srgbClr val="808080"/>
                  </a:solidFill>
                  <a:latin typeface="Arial" pitchFamily="34" charset="0"/>
                </a:rPr>
                <a:t>CP</a:t>
              </a:r>
            </a:p>
          </p:txBody>
        </p:sp>
      </p:gr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مرور مطالب كارگاه پايه</a:t>
            </a:r>
            <a:endParaRPr lang="en-US" dirty="0"/>
          </a:p>
        </p:txBody>
      </p:sp>
      <p:sp>
        <p:nvSpPr>
          <p:cNvPr id="3" name="Content Placeholder 2"/>
          <p:cNvSpPr>
            <a:spLocks noGrp="1"/>
          </p:cNvSpPr>
          <p:nvPr>
            <p:ph idx="1"/>
          </p:nvPr>
        </p:nvSpPr>
        <p:spPr>
          <a:xfrm>
            <a:off x="762000" y="1219200"/>
            <a:ext cx="7924800" cy="5105400"/>
          </a:xfrm>
        </p:spPr>
        <p:txBody>
          <a:bodyPr/>
          <a:lstStyle/>
          <a:p>
            <a:r>
              <a:rPr lang="fa-IR" dirty="0" smtClean="0"/>
              <a:t>تعيين نقش نظام سلامت در پيشگيري و کاهش حوادث شیمیایی</a:t>
            </a:r>
          </a:p>
          <a:p>
            <a:r>
              <a:rPr lang="fa-IR" dirty="0" smtClean="0"/>
              <a:t>ارتقاء آمادگی نظام سلامت در مديريت حوادث شيميايي</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9" name="Rectangle 7"/>
          <p:cNvSpPr>
            <a:spLocks noGrp="1" noChangeArrowheads="1"/>
          </p:cNvSpPr>
          <p:nvPr>
            <p:ph type="title"/>
          </p:nvPr>
        </p:nvSpPr>
        <p:spPr>
          <a:xfrm>
            <a:off x="533400" y="76200"/>
            <a:ext cx="8229600" cy="1143000"/>
          </a:xfrm>
        </p:spPr>
        <p:txBody>
          <a:bodyPr/>
          <a:lstStyle/>
          <a:p>
            <a:r>
              <a:rPr lang="en-US" i="1" u="sng" dirty="0"/>
              <a:t>Operations for Chemical Accidents</a:t>
            </a:r>
            <a:endParaRPr lang="en-US" altLang="en-US" dirty="0"/>
          </a:p>
        </p:txBody>
      </p:sp>
      <p:graphicFrame>
        <p:nvGraphicFramePr>
          <p:cNvPr id="207878" name="Object 6"/>
          <p:cNvGraphicFramePr>
            <a:graphicFrameLocks noGrp="1" noChangeAspect="1"/>
          </p:cNvGraphicFramePr>
          <p:nvPr>
            <p:ph sz="half" idx="2"/>
          </p:nvPr>
        </p:nvGraphicFramePr>
        <p:xfrm>
          <a:off x="685800" y="1287463"/>
          <a:ext cx="7391400" cy="5189537"/>
        </p:xfrm>
        <a:graphic>
          <a:graphicData uri="http://schemas.openxmlformats.org/presentationml/2006/ole">
            <p:oleObj spid="_x0000_s1033" name="Image" r:id="rId4" imgW="5902464" imgH="3753143" progId="Photoshop.Image.8">
              <p:embed/>
            </p:oleObj>
          </a:graphicData>
        </a:graphic>
      </p:graphicFrame>
    </p:spTree>
    <p:extLst>
      <p:ext uri="{BB962C8B-B14F-4D97-AF65-F5344CB8AC3E}">
        <p14:creationId xmlns="" xmlns:p14="http://schemas.microsoft.com/office/powerpoint/2010/main" val="12536060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solidFill>
                <a:prstClr val="black"/>
              </a:solidFill>
            </a:endParaRPr>
          </a:p>
        </p:txBody>
      </p:sp>
      <p:sp>
        <p:nvSpPr>
          <p:cNvPr id="70659"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solidFill>
                <a:prstClr val="black"/>
              </a:solidFill>
            </a:endParaRPr>
          </a:p>
        </p:txBody>
      </p:sp>
      <p:sp>
        <p:nvSpPr>
          <p:cNvPr id="70660"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solidFill>
                <a:prstClr val="black"/>
              </a:solidFill>
            </a:endParaRPr>
          </a:p>
        </p:txBody>
      </p:sp>
      <p:sp>
        <p:nvSpPr>
          <p:cNvPr id="70661"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solidFill>
                <a:prstClr val="black"/>
              </a:solidFill>
            </a:endParaRPr>
          </a:p>
        </p:txBody>
      </p:sp>
      <p:sp>
        <p:nvSpPr>
          <p:cNvPr id="70662" name="Rectangle 6"/>
          <p:cNvSpPr>
            <a:spLocks noGrp="1" noChangeArrowheads="1"/>
          </p:cNvSpPr>
          <p:nvPr>
            <p:ph type="body" idx="1"/>
          </p:nvPr>
        </p:nvSpPr>
        <p:spPr>
          <a:noFill/>
          <a:ln/>
        </p:spPr>
        <p:txBody>
          <a:bodyPr lIns="92075" tIns="46038" rIns="92075" bIns="46038"/>
          <a:lstStyle/>
          <a:p>
            <a:pPr algn="l" rtl="0"/>
            <a:r>
              <a:rPr lang="en-US" sz="4000" dirty="0">
                <a:solidFill>
                  <a:schemeClr val="bg1"/>
                </a:solidFill>
              </a:rPr>
              <a:t>“Approach all hazardous material incidents from upwind and </a:t>
            </a:r>
            <a:r>
              <a:rPr lang="en-US" sz="4000" dirty="0" smtClean="0">
                <a:solidFill>
                  <a:schemeClr val="bg1"/>
                </a:solidFill>
              </a:rPr>
              <a:t>upgrade</a:t>
            </a:r>
            <a:endParaRPr lang="fa-IR" sz="4000" dirty="0" smtClean="0">
              <a:solidFill>
                <a:schemeClr val="bg1"/>
              </a:solidFill>
            </a:endParaRPr>
          </a:p>
          <a:p>
            <a:pPr algn="l" rtl="0"/>
            <a:r>
              <a:rPr lang="en-US" sz="4000" dirty="0" smtClean="0">
                <a:solidFill>
                  <a:schemeClr val="bg1"/>
                </a:solidFill>
              </a:rPr>
              <a:t>positioning </a:t>
            </a:r>
            <a:r>
              <a:rPr lang="en-US" sz="4000" dirty="0">
                <a:solidFill>
                  <a:schemeClr val="bg1"/>
                </a:solidFill>
              </a:rPr>
              <a:t>vehicles and apparatus headed </a:t>
            </a:r>
            <a:r>
              <a:rPr lang="en-US" sz="4000" i="1" dirty="0">
                <a:solidFill>
                  <a:schemeClr val="bg1"/>
                </a:solidFill>
              </a:rPr>
              <a:t>away from</a:t>
            </a:r>
            <a:r>
              <a:rPr lang="en-US" sz="4000" dirty="0">
                <a:solidFill>
                  <a:schemeClr val="bg1"/>
                </a:solidFill>
              </a:rPr>
              <a:t> the incident scene.”</a:t>
            </a:r>
          </a:p>
        </p:txBody>
      </p:sp>
      <p:sp>
        <p:nvSpPr>
          <p:cNvPr id="70663" name="Rectangle 7"/>
          <p:cNvSpPr>
            <a:spLocks noGrp="1" noChangeArrowheads="1"/>
          </p:cNvSpPr>
          <p:nvPr>
            <p:ph type="title"/>
          </p:nvPr>
        </p:nvSpPr>
        <p:spPr>
          <a:noFill/>
          <a:ln/>
        </p:spPr>
        <p:txBody>
          <a:bodyPr lIns="92075" tIns="46038" rIns="92075" bIns="46038"/>
          <a:lstStyle/>
          <a:p>
            <a:r>
              <a:rPr lang="en-US" i="1" u="sng" dirty="0" smtClean="0"/>
              <a:t>Safety </a:t>
            </a:r>
            <a:r>
              <a:rPr lang="en-US" i="1" u="sng" dirty="0" err="1" smtClean="0"/>
              <a:t>Keypoint</a:t>
            </a:r>
            <a:endParaRPr lang="en-US" i="1" u="sng"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113667"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113668"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113669"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113670" name="Rectangle 6"/>
          <p:cNvSpPr>
            <a:spLocks noGrp="1" noChangeArrowheads="1"/>
          </p:cNvSpPr>
          <p:nvPr>
            <p:ph type="body" idx="1"/>
          </p:nvPr>
        </p:nvSpPr>
        <p:spPr>
          <a:noFill/>
          <a:ln/>
        </p:spPr>
        <p:txBody>
          <a:bodyPr lIns="92075" tIns="46038" rIns="92075" bIns="46038"/>
          <a:lstStyle/>
          <a:p>
            <a:pPr algn="l" rtl="0"/>
            <a:r>
              <a:rPr lang="en-US" sz="4000" dirty="0">
                <a:solidFill>
                  <a:schemeClr val="bg1"/>
                </a:solidFill>
              </a:rPr>
              <a:t>“Recommended minimum safety perimeter for citizens = 1,000 </a:t>
            </a:r>
            <a:r>
              <a:rPr lang="en-US" sz="4000" dirty="0" err="1">
                <a:solidFill>
                  <a:schemeClr val="bg1"/>
                </a:solidFill>
              </a:rPr>
              <a:t>mtrs</a:t>
            </a:r>
            <a:r>
              <a:rPr lang="en-US" sz="4000" dirty="0">
                <a:solidFill>
                  <a:schemeClr val="bg1"/>
                </a:solidFill>
              </a:rPr>
              <a:t> </a:t>
            </a:r>
            <a:r>
              <a:rPr lang="en-US" sz="4000" i="1" dirty="0">
                <a:solidFill>
                  <a:schemeClr val="bg1"/>
                </a:solidFill>
              </a:rPr>
              <a:t>beyond</a:t>
            </a:r>
            <a:r>
              <a:rPr lang="en-US" sz="4000" dirty="0">
                <a:solidFill>
                  <a:schemeClr val="bg1"/>
                </a:solidFill>
              </a:rPr>
              <a:t> inner </a:t>
            </a:r>
            <a:r>
              <a:rPr lang="en-US" sz="4000" dirty="0" smtClean="0">
                <a:solidFill>
                  <a:schemeClr val="bg1"/>
                </a:solidFill>
              </a:rPr>
              <a:t>perimeter</a:t>
            </a:r>
            <a:endParaRPr lang="en-US" sz="4000" dirty="0">
              <a:solidFill>
                <a:schemeClr val="bg1"/>
              </a:solidFill>
            </a:endParaRPr>
          </a:p>
        </p:txBody>
      </p:sp>
      <p:sp>
        <p:nvSpPr>
          <p:cNvPr id="113671" name="Rectangle 7"/>
          <p:cNvSpPr>
            <a:spLocks noGrp="1" noChangeArrowheads="1"/>
          </p:cNvSpPr>
          <p:nvPr>
            <p:ph type="title"/>
          </p:nvPr>
        </p:nvSpPr>
        <p:spPr>
          <a:noFill/>
          <a:ln/>
        </p:spPr>
        <p:txBody>
          <a:bodyPr lIns="92075" tIns="46038" rIns="92075" bIns="46038"/>
          <a:lstStyle/>
          <a:p>
            <a:r>
              <a:rPr lang="en-US" i="1" u="sng" dirty="0" smtClean="0"/>
              <a:t>Safety </a:t>
            </a:r>
            <a:r>
              <a:rPr lang="en-US" i="1" u="sng" dirty="0" err="1" smtClean="0"/>
              <a:t>Keypoint</a:t>
            </a:r>
            <a:endParaRPr lang="en-US" i="1" u="sng" dirty="0"/>
          </a:p>
        </p:txBody>
      </p:sp>
    </p:spTree>
    <p:extLst>
      <p:ext uri="{BB962C8B-B14F-4D97-AF65-F5344CB8AC3E}">
        <p14:creationId xmlns="" xmlns:p14="http://schemas.microsoft.com/office/powerpoint/2010/main" val="244274486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60419"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60420" name="Rectangle 4"/>
          <p:cNvSpPr>
            <a:spLocks noChangeArrowheads="1"/>
          </p:cNvSpPr>
          <p:nvPr/>
        </p:nvSpPr>
        <p:spPr bwMode="auto">
          <a:xfrm>
            <a:off x="4772025" y="1225550"/>
            <a:ext cx="130175" cy="512763"/>
          </a:xfrm>
          <a:prstGeom prst="rect">
            <a:avLst/>
          </a:prstGeom>
          <a:noFill/>
          <a:ln w="9525">
            <a:noFill/>
            <a:miter lim="800000"/>
            <a:headEnd/>
            <a:tailEnd/>
          </a:ln>
        </p:spPr>
        <p:txBody>
          <a:bodyPr wrap="none" anchor="ctr"/>
          <a:lstStyle/>
          <a:p>
            <a:endParaRPr lang="en-US"/>
          </a:p>
        </p:txBody>
      </p:sp>
      <p:sp>
        <p:nvSpPr>
          <p:cNvPr id="60421" name="Rectangle 5"/>
          <p:cNvSpPr>
            <a:spLocks noChangeArrowheads="1"/>
          </p:cNvSpPr>
          <p:nvPr/>
        </p:nvSpPr>
        <p:spPr bwMode="auto">
          <a:xfrm>
            <a:off x="4759325" y="1187450"/>
            <a:ext cx="130175" cy="512763"/>
          </a:xfrm>
          <a:prstGeom prst="rect">
            <a:avLst/>
          </a:prstGeom>
          <a:noFill/>
          <a:ln w="9525">
            <a:noFill/>
            <a:miter lim="800000"/>
            <a:headEnd/>
            <a:tailEnd/>
          </a:ln>
        </p:spPr>
        <p:txBody>
          <a:bodyPr wrap="none" anchor="ctr"/>
          <a:lstStyle/>
          <a:p>
            <a:endParaRPr lang="en-US"/>
          </a:p>
        </p:txBody>
      </p:sp>
      <p:sp>
        <p:nvSpPr>
          <p:cNvPr id="60422" name="Rectangle 6"/>
          <p:cNvSpPr>
            <a:spLocks noChangeArrowheads="1"/>
          </p:cNvSpPr>
          <p:nvPr/>
        </p:nvSpPr>
        <p:spPr bwMode="auto">
          <a:xfrm>
            <a:off x="4746625" y="1035050"/>
            <a:ext cx="130175" cy="512763"/>
          </a:xfrm>
          <a:prstGeom prst="rect">
            <a:avLst/>
          </a:prstGeom>
          <a:noFill/>
          <a:ln w="9525">
            <a:noFill/>
            <a:miter lim="800000"/>
            <a:headEnd/>
            <a:tailEnd/>
          </a:ln>
        </p:spPr>
        <p:txBody>
          <a:bodyPr wrap="none" anchor="ctr"/>
          <a:lstStyle/>
          <a:p>
            <a:endParaRPr lang="en-US"/>
          </a:p>
        </p:txBody>
      </p:sp>
      <p:sp>
        <p:nvSpPr>
          <p:cNvPr id="60423" name="Rectangle 7"/>
          <p:cNvSpPr>
            <a:spLocks noChangeArrowheads="1"/>
          </p:cNvSpPr>
          <p:nvPr/>
        </p:nvSpPr>
        <p:spPr bwMode="auto">
          <a:xfrm>
            <a:off x="4899025" y="1187450"/>
            <a:ext cx="130175" cy="512763"/>
          </a:xfrm>
          <a:prstGeom prst="rect">
            <a:avLst/>
          </a:prstGeom>
          <a:noFill/>
          <a:ln w="9525">
            <a:noFill/>
            <a:miter lim="800000"/>
            <a:headEnd/>
            <a:tailEnd/>
          </a:ln>
        </p:spPr>
        <p:txBody>
          <a:bodyPr wrap="none" anchor="ctr"/>
          <a:lstStyle/>
          <a:p>
            <a:endParaRPr lang="en-US"/>
          </a:p>
        </p:txBody>
      </p:sp>
      <p:sp>
        <p:nvSpPr>
          <p:cNvPr id="60424" name="Rectangle 8"/>
          <p:cNvSpPr>
            <a:spLocks noChangeArrowheads="1"/>
          </p:cNvSpPr>
          <p:nvPr/>
        </p:nvSpPr>
        <p:spPr bwMode="auto">
          <a:xfrm>
            <a:off x="5051425" y="1341438"/>
            <a:ext cx="131763" cy="511175"/>
          </a:xfrm>
          <a:prstGeom prst="rect">
            <a:avLst/>
          </a:prstGeom>
          <a:noFill/>
          <a:ln w="9525">
            <a:noFill/>
            <a:miter lim="800000"/>
            <a:headEnd/>
            <a:tailEnd/>
          </a:ln>
        </p:spPr>
        <p:txBody>
          <a:bodyPr wrap="none" anchor="ctr"/>
          <a:lstStyle/>
          <a:p>
            <a:endParaRPr lang="en-US"/>
          </a:p>
        </p:txBody>
      </p:sp>
      <p:sp>
        <p:nvSpPr>
          <p:cNvPr id="60425" name="Rectangle 9"/>
          <p:cNvSpPr>
            <a:spLocks noChangeArrowheads="1"/>
          </p:cNvSpPr>
          <p:nvPr/>
        </p:nvSpPr>
        <p:spPr bwMode="auto">
          <a:xfrm>
            <a:off x="5051425" y="1303338"/>
            <a:ext cx="131763" cy="511175"/>
          </a:xfrm>
          <a:prstGeom prst="rect">
            <a:avLst/>
          </a:prstGeom>
          <a:noFill/>
          <a:ln w="9525">
            <a:noFill/>
            <a:miter lim="800000"/>
            <a:headEnd/>
            <a:tailEnd/>
          </a:ln>
        </p:spPr>
        <p:txBody>
          <a:bodyPr wrap="none" anchor="ctr"/>
          <a:lstStyle/>
          <a:p>
            <a:endParaRPr lang="en-US"/>
          </a:p>
        </p:txBody>
      </p:sp>
      <p:sp>
        <p:nvSpPr>
          <p:cNvPr id="60426" name="Rectangle 10"/>
          <p:cNvSpPr>
            <a:spLocks noChangeArrowheads="1"/>
          </p:cNvSpPr>
          <p:nvPr/>
        </p:nvSpPr>
        <p:spPr bwMode="auto">
          <a:xfrm>
            <a:off x="5205413" y="1455738"/>
            <a:ext cx="130175" cy="511175"/>
          </a:xfrm>
          <a:prstGeom prst="rect">
            <a:avLst/>
          </a:prstGeom>
          <a:noFill/>
          <a:ln w="9525">
            <a:noFill/>
            <a:miter lim="800000"/>
            <a:headEnd/>
            <a:tailEnd/>
          </a:ln>
        </p:spPr>
        <p:txBody>
          <a:bodyPr wrap="none" anchor="ctr"/>
          <a:lstStyle/>
          <a:p>
            <a:endParaRPr lang="en-US"/>
          </a:p>
        </p:txBody>
      </p:sp>
      <p:sp>
        <p:nvSpPr>
          <p:cNvPr id="60427" name="Rectangle 11"/>
          <p:cNvSpPr>
            <a:spLocks noChangeArrowheads="1"/>
          </p:cNvSpPr>
          <p:nvPr/>
        </p:nvSpPr>
        <p:spPr bwMode="auto">
          <a:xfrm>
            <a:off x="5205413" y="1366838"/>
            <a:ext cx="130175" cy="511175"/>
          </a:xfrm>
          <a:prstGeom prst="rect">
            <a:avLst/>
          </a:prstGeom>
          <a:noFill/>
          <a:ln w="9525">
            <a:noFill/>
            <a:miter lim="800000"/>
            <a:headEnd/>
            <a:tailEnd/>
          </a:ln>
        </p:spPr>
        <p:txBody>
          <a:bodyPr wrap="none" anchor="ctr"/>
          <a:lstStyle/>
          <a:p>
            <a:endParaRPr lang="en-US"/>
          </a:p>
        </p:txBody>
      </p:sp>
      <p:sp>
        <p:nvSpPr>
          <p:cNvPr id="60428" name="Rectangle 12"/>
          <p:cNvSpPr>
            <a:spLocks noChangeArrowheads="1"/>
          </p:cNvSpPr>
          <p:nvPr/>
        </p:nvSpPr>
        <p:spPr bwMode="auto">
          <a:xfrm>
            <a:off x="5357813" y="1519238"/>
            <a:ext cx="130175" cy="511175"/>
          </a:xfrm>
          <a:prstGeom prst="rect">
            <a:avLst/>
          </a:prstGeom>
          <a:noFill/>
          <a:ln w="9525">
            <a:noFill/>
            <a:miter lim="800000"/>
            <a:headEnd/>
            <a:tailEnd/>
          </a:ln>
        </p:spPr>
        <p:txBody>
          <a:bodyPr wrap="none" anchor="ctr"/>
          <a:lstStyle/>
          <a:p>
            <a:endParaRPr lang="en-US"/>
          </a:p>
        </p:txBody>
      </p:sp>
      <p:sp>
        <p:nvSpPr>
          <p:cNvPr id="60429" name="Rectangle 13"/>
          <p:cNvSpPr>
            <a:spLocks noChangeArrowheads="1"/>
          </p:cNvSpPr>
          <p:nvPr/>
        </p:nvSpPr>
        <p:spPr bwMode="auto">
          <a:xfrm>
            <a:off x="5510213" y="1671638"/>
            <a:ext cx="130175" cy="512762"/>
          </a:xfrm>
          <a:prstGeom prst="rect">
            <a:avLst/>
          </a:prstGeom>
          <a:noFill/>
          <a:ln w="9525">
            <a:noFill/>
            <a:miter lim="800000"/>
            <a:headEnd/>
            <a:tailEnd/>
          </a:ln>
        </p:spPr>
        <p:txBody>
          <a:bodyPr wrap="none" anchor="ctr"/>
          <a:lstStyle/>
          <a:p>
            <a:endParaRPr lang="en-US"/>
          </a:p>
        </p:txBody>
      </p:sp>
      <p:sp>
        <p:nvSpPr>
          <p:cNvPr id="60430" name="Rectangle 14"/>
          <p:cNvSpPr>
            <a:spLocks noChangeArrowheads="1"/>
          </p:cNvSpPr>
          <p:nvPr/>
        </p:nvSpPr>
        <p:spPr bwMode="auto">
          <a:xfrm>
            <a:off x="5662613" y="1824038"/>
            <a:ext cx="130175" cy="512762"/>
          </a:xfrm>
          <a:prstGeom prst="rect">
            <a:avLst/>
          </a:prstGeom>
          <a:noFill/>
          <a:ln w="9525">
            <a:noFill/>
            <a:miter lim="800000"/>
            <a:headEnd/>
            <a:tailEnd/>
          </a:ln>
        </p:spPr>
        <p:txBody>
          <a:bodyPr wrap="none" anchor="ctr"/>
          <a:lstStyle/>
          <a:p>
            <a:endParaRPr lang="en-US"/>
          </a:p>
        </p:txBody>
      </p:sp>
      <p:sp>
        <p:nvSpPr>
          <p:cNvPr id="60431" name="Rectangle 15"/>
          <p:cNvSpPr>
            <a:spLocks noChangeArrowheads="1"/>
          </p:cNvSpPr>
          <p:nvPr/>
        </p:nvSpPr>
        <p:spPr bwMode="auto">
          <a:xfrm>
            <a:off x="5815013" y="1976438"/>
            <a:ext cx="130175" cy="512762"/>
          </a:xfrm>
          <a:prstGeom prst="rect">
            <a:avLst/>
          </a:prstGeom>
          <a:noFill/>
          <a:ln w="9525">
            <a:noFill/>
            <a:miter lim="800000"/>
            <a:headEnd/>
            <a:tailEnd/>
          </a:ln>
        </p:spPr>
        <p:txBody>
          <a:bodyPr wrap="none" anchor="ctr"/>
          <a:lstStyle/>
          <a:p>
            <a:endParaRPr lang="en-US"/>
          </a:p>
        </p:txBody>
      </p:sp>
      <p:sp>
        <p:nvSpPr>
          <p:cNvPr id="60432" name="Rectangle 16"/>
          <p:cNvSpPr>
            <a:spLocks noChangeArrowheads="1"/>
          </p:cNvSpPr>
          <p:nvPr/>
        </p:nvSpPr>
        <p:spPr bwMode="auto">
          <a:xfrm>
            <a:off x="5662613" y="2282825"/>
            <a:ext cx="130175" cy="511175"/>
          </a:xfrm>
          <a:prstGeom prst="rect">
            <a:avLst/>
          </a:prstGeom>
          <a:noFill/>
          <a:ln w="9525">
            <a:noFill/>
            <a:miter lim="800000"/>
            <a:headEnd/>
            <a:tailEnd/>
          </a:ln>
        </p:spPr>
        <p:txBody>
          <a:bodyPr wrap="none" anchor="ctr"/>
          <a:lstStyle/>
          <a:p>
            <a:endParaRPr lang="en-US"/>
          </a:p>
        </p:txBody>
      </p:sp>
      <p:sp>
        <p:nvSpPr>
          <p:cNvPr id="60433" name="Rectangle 17"/>
          <p:cNvSpPr>
            <a:spLocks noChangeArrowheads="1"/>
          </p:cNvSpPr>
          <p:nvPr/>
        </p:nvSpPr>
        <p:spPr bwMode="auto">
          <a:xfrm>
            <a:off x="5815013" y="2435225"/>
            <a:ext cx="130175" cy="511175"/>
          </a:xfrm>
          <a:prstGeom prst="rect">
            <a:avLst/>
          </a:prstGeom>
          <a:noFill/>
          <a:ln w="9525">
            <a:noFill/>
            <a:miter lim="800000"/>
            <a:headEnd/>
            <a:tailEnd/>
          </a:ln>
        </p:spPr>
        <p:txBody>
          <a:bodyPr wrap="none" anchor="ctr"/>
          <a:lstStyle/>
          <a:p>
            <a:endParaRPr lang="en-US"/>
          </a:p>
        </p:txBody>
      </p:sp>
      <p:sp>
        <p:nvSpPr>
          <p:cNvPr id="60434" name="Rectangle 18"/>
          <p:cNvSpPr>
            <a:spLocks noChangeArrowheads="1"/>
          </p:cNvSpPr>
          <p:nvPr/>
        </p:nvSpPr>
        <p:spPr bwMode="auto">
          <a:xfrm>
            <a:off x="5815013" y="2206625"/>
            <a:ext cx="130175" cy="511175"/>
          </a:xfrm>
          <a:prstGeom prst="rect">
            <a:avLst/>
          </a:prstGeom>
          <a:noFill/>
          <a:ln w="9525">
            <a:noFill/>
            <a:miter lim="800000"/>
            <a:headEnd/>
            <a:tailEnd/>
          </a:ln>
        </p:spPr>
        <p:txBody>
          <a:bodyPr wrap="none" anchor="ctr"/>
          <a:lstStyle/>
          <a:p>
            <a:endParaRPr lang="en-US"/>
          </a:p>
        </p:txBody>
      </p:sp>
      <p:sp>
        <p:nvSpPr>
          <p:cNvPr id="60435" name="Rectangle 19"/>
          <p:cNvSpPr>
            <a:spLocks noChangeArrowheads="1"/>
          </p:cNvSpPr>
          <p:nvPr/>
        </p:nvSpPr>
        <p:spPr bwMode="auto">
          <a:xfrm>
            <a:off x="5815013" y="2435225"/>
            <a:ext cx="130175" cy="511175"/>
          </a:xfrm>
          <a:prstGeom prst="rect">
            <a:avLst/>
          </a:prstGeom>
          <a:noFill/>
          <a:ln w="9525">
            <a:noFill/>
            <a:miter lim="800000"/>
            <a:headEnd/>
            <a:tailEnd/>
          </a:ln>
        </p:spPr>
        <p:txBody>
          <a:bodyPr wrap="none" anchor="ctr"/>
          <a:lstStyle/>
          <a:p>
            <a:endParaRPr lang="en-US"/>
          </a:p>
        </p:txBody>
      </p:sp>
      <p:sp>
        <p:nvSpPr>
          <p:cNvPr id="60436" name="Rectangle 20"/>
          <p:cNvSpPr>
            <a:spLocks noChangeArrowheads="1"/>
          </p:cNvSpPr>
          <p:nvPr/>
        </p:nvSpPr>
        <p:spPr bwMode="auto">
          <a:xfrm>
            <a:off x="5776913" y="2587625"/>
            <a:ext cx="130175" cy="512763"/>
          </a:xfrm>
          <a:prstGeom prst="rect">
            <a:avLst/>
          </a:prstGeom>
          <a:noFill/>
          <a:ln w="9525">
            <a:noFill/>
            <a:miter lim="800000"/>
            <a:headEnd/>
            <a:tailEnd/>
          </a:ln>
        </p:spPr>
        <p:txBody>
          <a:bodyPr wrap="none" anchor="ctr"/>
          <a:lstStyle/>
          <a:p>
            <a:endParaRPr lang="en-US"/>
          </a:p>
        </p:txBody>
      </p:sp>
      <p:sp>
        <p:nvSpPr>
          <p:cNvPr id="60437" name="Rectangle 21"/>
          <p:cNvSpPr>
            <a:spLocks noChangeArrowheads="1"/>
          </p:cNvSpPr>
          <p:nvPr/>
        </p:nvSpPr>
        <p:spPr bwMode="auto">
          <a:xfrm>
            <a:off x="5764213" y="2740025"/>
            <a:ext cx="130175" cy="512763"/>
          </a:xfrm>
          <a:prstGeom prst="rect">
            <a:avLst/>
          </a:prstGeom>
          <a:noFill/>
          <a:ln w="9525">
            <a:noFill/>
            <a:miter lim="800000"/>
            <a:headEnd/>
            <a:tailEnd/>
          </a:ln>
        </p:spPr>
        <p:txBody>
          <a:bodyPr wrap="none" anchor="ctr"/>
          <a:lstStyle/>
          <a:p>
            <a:endParaRPr lang="en-US"/>
          </a:p>
        </p:txBody>
      </p:sp>
      <p:sp>
        <p:nvSpPr>
          <p:cNvPr id="60438" name="Rectangle 22"/>
          <p:cNvSpPr>
            <a:spLocks noChangeArrowheads="1"/>
          </p:cNvSpPr>
          <p:nvPr/>
        </p:nvSpPr>
        <p:spPr bwMode="auto">
          <a:xfrm>
            <a:off x="5599113" y="2587625"/>
            <a:ext cx="130175" cy="512763"/>
          </a:xfrm>
          <a:prstGeom prst="rect">
            <a:avLst/>
          </a:prstGeom>
          <a:noFill/>
          <a:ln w="9525">
            <a:noFill/>
            <a:miter lim="800000"/>
            <a:headEnd/>
            <a:tailEnd/>
          </a:ln>
        </p:spPr>
        <p:txBody>
          <a:bodyPr wrap="none" anchor="ctr"/>
          <a:lstStyle/>
          <a:p>
            <a:endParaRPr lang="en-US"/>
          </a:p>
        </p:txBody>
      </p:sp>
      <p:sp>
        <p:nvSpPr>
          <p:cNvPr id="60439" name="Rectangle 23"/>
          <p:cNvSpPr>
            <a:spLocks noChangeArrowheads="1"/>
          </p:cNvSpPr>
          <p:nvPr/>
        </p:nvSpPr>
        <p:spPr bwMode="auto">
          <a:xfrm>
            <a:off x="5751513" y="2740025"/>
            <a:ext cx="130175" cy="512763"/>
          </a:xfrm>
          <a:prstGeom prst="rect">
            <a:avLst/>
          </a:prstGeom>
          <a:noFill/>
          <a:ln w="9525">
            <a:noFill/>
            <a:miter lim="800000"/>
            <a:headEnd/>
            <a:tailEnd/>
          </a:ln>
        </p:spPr>
        <p:txBody>
          <a:bodyPr wrap="none" anchor="ctr"/>
          <a:lstStyle/>
          <a:p>
            <a:endParaRPr lang="en-US"/>
          </a:p>
        </p:txBody>
      </p:sp>
      <p:sp>
        <p:nvSpPr>
          <p:cNvPr id="60440" name="Rectangle 24"/>
          <p:cNvSpPr>
            <a:spLocks noChangeArrowheads="1"/>
          </p:cNvSpPr>
          <p:nvPr/>
        </p:nvSpPr>
        <p:spPr bwMode="auto">
          <a:xfrm>
            <a:off x="5903913" y="2892425"/>
            <a:ext cx="130175" cy="512763"/>
          </a:xfrm>
          <a:prstGeom prst="rect">
            <a:avLst/>
          </a:prstGeom>
          <a:noFill/>
          <a:ln w="9525">
            <a:noFill/>
            <a:miter lim="800000"/>
            <a:headEnd/>
            <a:tailEnd/>
          </a:ln>
        </p:spPr>
        <p:txBody>
          <a:bodyPr wrap="none" anchor="ctr"/>
          <a:lstStyle/>
          <a:p>
            <a:endParaRPr lang="en-US"/>
          </a:p>
        </p:txBody>
      </p:sp>
      <p:sp>
        <p:nvSpPr>
          <p:cNvPr id="60441" name="Rectangle 25"/>
          <p:cNvSpPr>
            <a:spLocks noChangeArrowheads="1"/>
          </p:cNvSpPr>
          <p:nvPr/>
        </p:nvSpPr>
        <p:spPr bwMode="auto">
          <a:xfrm>
            <a:off x="6056313" y="3046413"/>
            <a:ext cx="130175" cy="509587"/>
          </a:xfrm>
          <a:prstGeom prst="rect">
            <a:avLst/>
          </a:prstGeom>
          <a:noFill/>
          <a:ln w="9525">
            <a:noFill/>
            <a:miter lim="800000"/>
            <a:headEnd/>
            <a:tailEnd/>
          </a:ln>
        </p:spPr>
        <p:txBody>
          <a:bodyPr wrap="none" anchor="ctr"/>
          <a:lstStyle/>
          <a:p>
            <a:endParaRPr lang="en-US"/>
          </a:p>
        </p:txBody>
      </p:sp>
      <p:sp>
        <p:nvSpPr>
          <p:cNvPr id="60442" name="Rectangle 26"/>
          <p:cNvSpPr>
            <a:spLocks noChangeArrowheads="1"/>
          </p:cNvSpPr>
          <p:nvPr/>
        </p:nvSpPr>
        <p:spPr bwMode="auto">
          <a:xfrm>
            <a:off x="6043613" y="3109913"/>
            <a:ext cx="130175" cy="509587"/>
          </a:xfrm>
          <a:prstGeom prst="rect">
            <a:avLst/>
          </a:prstGeom>
          <a:noFill/>
          <a:ln w="9525">
            <a:noFill/>
            <a:miter lim="800000"/>
            <a:headEnd/>
            <a:tailEnd/>
          </a:ln>
        </p:spPr>
        <p:txBody>
          <a:bodyPr wrap="none" anchor="ctr"/>
          <a:lstStyle/>
          <a:p>
            <a:endParaRPr lang="en-US"/>
          </a:p>
        </p:txBody>
      </p:sp>
      <p:sp>
        <p:nvSpPr>
          <p:cNvPr id="60443" name="Rectangle 27"/>
          <p:cNvSpPr>
            <a:spLocks noChangeArrowheads="1"/>
          </p:cNvSpPr>
          <p:nvPr/>
        </p:nvSpPr>
        <p:spPr bwMode="auto">
          <a:xfrm>
            <a:off x="6196013" y="3262313"/>
            <a:ext cx="131762" cy="509587"/>
          </a:xfrm>
          <a:prstGeom prst="rect">
            <a:avLst/>
          </a:prstGeom>
          <a:noFill/>
          <a:ln w="9525">
            <a:noFill/>
            <a:miter lim="800000"/>
            <a:headEnd/>
            <a:tailEnd/>
          </a:ln>
        </p:spPr>
        <p:txBody>
          <a:bodyPr wrap="none" anchor="ctr"/>
          <a:lstStyle/>
          <a:p>
            <a:endParaRPr lang="en-US"/>
          </a:p>
        </p:txBody>
      </p:sp>
      <p:sp>
        <p:nvSpPr>
          <p:cNvPr id="60444" name="Rectangle 28"/>
          <p:cNvSpPr>
            <a:spLocks noChangeArrowheads="1"/>
          </p:cNvSpPr>
          <p:nvPr/>
        </p:nvSpPr>
        <p:spPr bwMode="auto">
          <a:xfrm>
            <a:off x="6183313" y="3414713"/>
            <a:ext cx="131762" cy="511175"/>
          </a:xfrm>
          <a:prstGeom prst="rect">
            <a:avLst/>
          </a:prstGeom>
          <a:noFill/>
          <a:ln w="9525">
            <a:noFill/>
            <a:miter lim="800000"/>
            <a:headEnd/>
            <a:tailEnd/>
          </a:ln>
        </p:spPr>
        <p:txBody>
          <a:bodyPr wrap="none" anchor="ctr"/>
          <a:lstStyle/>
          <a:p>
            <a:endParaRPr lang="en-US"/>
          </a:p>
        </p:txBody>
      </p:sp>
      <p:sp>
        <p:nvSpPr>
          <p:cNvPr id="60445" name="Rectangle 29"/>
          <p:cNvSpPr>
            <a:spLocks noChangeArrowheads="1"/>
          </p:cNvSpPr>
          <p:nvPr/>
        </p:nvSpPr>
        <p:spPr bwMode="auto">
          <a:xfrm>
            <a:off x="6030913" y="3629025"/>
            <a:ext cx="130175" cy="512763"/>
          </a:xfrm>
          <a:prstGeom prst="rect">
            <a:avLst/>
          </a:prstGeom>
          <a:noFill/>
          <a:ln w="9525">
            <a:noFill/>
            <a:miter lim="800000"/>
            <a:headEnd/>
            <a:tailEnd/>
          </a:ln>
        </p:spPr>
        <p:txBody>
          <a:bodyPr wrap="none" anchor="ctr"/>
          <a:lstStyle/>
          <a:p>
            <a:endParaRPr lang="en-US"/>
          </a:p>
        </p:txBody>
      </p:sp>
      <p:sp>
        <p:nvSpPr>
          <p:cNvPr id="60446" name="Rectangle 30"/>
          <p:cNvSpPr>
            <a:spLocks noChangeArrowheads="1"/>
          </p:cNvSpPr>
          <p:nvPr/>
        </p:nvSpPr>
        <p:spPr bwMode="auto">
          <a:xfrm>
            <a:off x="6183313" y="3781425"/>
            <a:ext cx="131762" cy="512763"/>
          </a:xfrm>
          <a:prstGeom prst="rect">
            <a:avLst/>
          </a:prstGeom>
          <a:noFill/>
          <a:ln w="9525">
            <a:noFill/>
            <a:miter lim="800000"/>
            <a:headEnd/>
            <a:tailEnd/>
          </a:ln>
        </p:spPr>
        <p:txBody>
          <a:bodyPr wrap="none" anchor="ctr"/>
          <a:lstStyle/>
          <a:p>
            <a:endParaRPr lang="en-US"/>
          </a:p>
        </p:txBody>
      </p:sp>
      <p:sp>
        <p:nvSpPr>
          <p:cNvPr id="60447" name="Rectangle 31"/>
          <p:cNvSpPr>
            <a:spLocks noChangeArrowheads="1"/>
          </p:cNvSpPr>
          <p:nvPr/>
        </p:nvSpPr>
        <p:spPr bwMode="auto">
          <a:xfrm>
            <a:off x="6337300" y="3935413"/>
            <a:ext cx="130175" cy="511175"/>
          </a:xfrm>
          <a:prstGeom prst="rect">
            <a:avLst/>
          </a:prstGeom>
          <a:noFill/>
          <a:ln w="9525">
            <a:noFill/>
            <a:miter lim="800000"/>
            <a:headEnd/>
            <a:tailEnd/>
          </a:ln>
        </p:spPr>
        <p:txBody>
          <a:bodyPr wrap="none" anchor="ctr"/>
          <a:lstStyle/>
          <a:p>
            <a:endParaRPr lang="en-US"/>
          </a:p>
        </p:txBody>
      </p:sp>
      <p:sp>
        <p:nvSpPr>
          <p:cNvPr id="60448" name="Rectangle 32"/>
          <p:cNvSpPr>
            <a:spLocks noChangeArrowheads="1"/>
          </p:cNvSpPr>
          <p:nvPr/>
        </p:nvSpPr>
        <p:spPr bwMode="auto">
          <a:xfrm>
            <a:off x="6489700" y="4087813"/>
            <a:ext cx="130175" cy="511175"/>
          </a:xfrm>
          <a:prstGeom prst="rect">
            <a:avLst/>
          </a:prstGeom>
          <a:noFill/>
          <a:ln w="9525">
            <a:noFill/>
            <a:miter lim="800000"/>
            <a:headEnd/>
            <a:tailEnd/>
          </a:ln>
        </p:spPr>
        <p:txBody>
          <a:bodyPr wrap="none" anchor="ctr"/>
          <a:lstStyle/>
          <a:p>
            <a:endParaRPr lang="en-US"/>
          </a:p>
        </p:txBody>
      </p:sp>
      <p:sp>
        <p:nvSpPr>
          <p:cNvPr id="60449" name="Rectangle 33"/>
          <p:cNvSpPr>
            <a:spLocks noChangeArrowheads="1"/>
          </p:cNvSpPr>
          <p:nvPr/>
        </p:nvSpPr>
        <p:spPr bwMode="auto">
          <a:xfrm>
            <a:off x="6477000" y="4494213"/>
            <a:ext cx="130175" cy="512762"/>
          </a:xfrm>
          <a:prstGeom prst="rect">
            <a:avLst/>
          </a:prstGeom>
          <a:noFill/>
          <a:ln w="9525">
            <a:noFill/>
            <a:miter lim="800000"/>
            <a:headEnd/>
            <a:tailEnd/>
          </a:ln>
        </p:spPr>
        <p:txBody>
          <a:bodyPr wrap="none" anchor="ctr"/>
          <a:lstStyle/>
          <a:p>
            <a:endParaRPr lang="en-US"/>
          </a:p>
        </p:txBody>
      </p:sp>
      <p:sp>
        <p:nvSpPr>
          <p:cNvPr id="60450" name="Rectangle 34"/>
          <p:cNvSpPr>
            <a:spLocks noChangeArrowheads="1"/>
          </p:cNvSpPr>
          <p:nvPr/>
        </p:nvSpPr>
        <p:spPr bwMode="auto">
          <a:xfrm>
            <a:off x="6629400" y="4646613"/>
            <a:ext cx="130175" cy="512762"/>
          </a:xfrm>
          <a:prstGeom prst="rect">
            <a:avLst/>
          </a:prstGeom>
          <a:noFill/>
          <a:ln w="9525">
            <a:noFill/>
            <a:miter lim="800000"/>
            <a:headEnd/>
            <a:tailEnd/>
          </a:ln>
        </p:spPr>
        <p:txBody>
          <a:bodyPr wrap="none" anchor="ctr"/>
          <a:lstStyle/>
          <a:p>
            <a:endParaRPr lang="en-US"/>
          </a:p>
        </p:txBody>
      </p:sp>
      <p:sp>
        <p:nvSpPr>
          <p:cNvPr id="60451" name="Rectangle 35"/>
          <p:cNvSpPr>
            <a:spLocks noChangeArrowheads="1"/>
          </p:cNvSpPr>
          <p:nvPr/>
        </p:nvSpPr>
        <p:spPr bwMode="auto">
          <a:xfrm>
            <a:off x="6591300" y="4724400"/>
            <a:ext cx="130175" cy="511175"/>
          </a:xfrm>
          <a:prstGeom prst="rect">
            <a:avLst/>
          </a:prstGeom>
          <a:noFill/>
          <a:ln w="9525">
            <a:noFill/>
            <a:miter lim="800000"/>
            <a:headEnd/>
            <a:tailEnd/>
          </a:ln>
        </p:spPr>
        <p:txBody>
          <a:bodyPr wrap="none" anchor="ctr"/>
          <a:lstStyle/>
          <a:p>
            <a:endParaRPr lang="en-US"/>
          </a:p>
        </p:txBody>
      </p:sp>
      <p:sp>
        <p:nvSpPr>
          <p:cNvPr id="60452" name="Rectangle 36"/>
          <p:cNvSpPr>
            <a:spLocks noChangeArrowheads="1"/>
          </p:cNvSpPr>
          <p:nvPr/>
        </p:nvSpPr>
        <p:spPr bwMode="auto">
          <a:xfrm>
            <a:off x="6578600" y="4991100"/>
            <a:ext cx="130175" cy="511175"/>
          </a:xfrm>
          <a:prstGeom prst="rect">
            <a:avLst/>
          </a:prstGeom>
          <a:noFill/>
          <a:ln w="9525">
            <a:noFill/>
            <a:miter lim="800000"/>
            <a:headEnd/>
            <a:tailEnd/>
          </a:ln>
        </p:spPr>
        <p:txBody>
          <a:bodyPr wrap="none" anchor="ctr"/>
          <a:lstStyle/>
          <a:p>
            <a:endParaRPr lang="en-US"/>
          </a:p>
        </p:txBody>
      </p:sp>
      <p:sp>
        <p:nvSpPr>
          <p:cNvPr id="60453" name="Rectangle 37"/>
          <p:cNvSpPr>
            <a:spLocks noChangeArrowheads="1"/>
          </p:cNvSpPr>
          <p:nvPr/>
        </p:nvSpPr>
        <p:spPr bwMode="auto">
          <a:xfrm>
            <a:off x="6731000" y="5143500"/>
            <a:ext cx="130175" cy="512763"/>
          </a:xfrm>
          <a:prstGeom prst="rect">
            <a:avLst/>
          </a:prstGeom>
          <a:noFill/>
          <a:ln w="9525">
            <a:noFill/>
            <a:miter lim="800000"/>
            <a:headEnd/>
            <a:tailEnd/>
          </a:ln>
        </p:spPr>
        <p:txBody>
          <a:bodyPr wrap="none" anchor="ctr"/>
          <a:lstStyle/>
          <a:p>
            <a:endParaRPr lang="en-US"/>
          </a:p>
        </p:txBody>
      </p:sp>
      <p:sp>
        <p:nvSpPr>
          <p:cNvPr id="60454" name="Rectangle 38"/>
          <p:cNvSpPr>
            <a:spLocks noChangeArrowheads="1"/>
          </p:cNvSpPr>
          <p:nvPr/>
        </p:nvSpPr>
        <p:spPr bwMode="auto">
          <a:xfrm>
            <a:off x="6883400" y="5295900"/>
            <a:ext cx="130175" cy="512763"/>
          </a:xfrm>
          <a:prstGeom prst="rect">
            <a:avLst/>
          </a:prstGeom>
          <a:noFill/>
          <a:ln w="9525">
            <a:noFill/>
            <a:miter lim="800000"/>
            <a:headEnd/>
            <a:tailEnd/>
          </a:ln>
        </p:spPr>
        <p:txBody>
          <a:bodyPr wrap="none" anchor="ctr"/>
          <a:lstStyle/>
          <a:p>
            <a:endParaRPr lang="en-US"/>
          </a:p>
        </p:txBody>
      </p:sp>
      <p:sp>
        <p:nvSpPr>
          <p:cNvPr id="60455" name="Rectangle 39"/>
          <p:cNvSpPr>
            <a:spLocks noChangeArrowheads="1"/>
          </p:cNvSpPr>
          <p:nvPr/>
        </p:nvSpPr>
        <p:spPr bwMode="auto">
          <a:xfrm>
            <a:off x="6870700" y="5945188"/>
            <a:ext cx="130175" cy="512762"/>
          </a:xfrm>
          <a:prstGeom prst="rect">
            <a:avLst/>
          </a:prstGeom>
          <a:noFill/>
          <a:ln w="9525">
            <a:noFill/>
            <a:miter lim="800000"/>
            <a:headEnd/>
            <a:tailEnd/>
          </a:ln>
        </p:spPr>
        <p:txBody>
          <a:bodyPr wrap="none" anchor="ctr"/>
          <a:lstStyle/>
          <a:p>
            <a:endParaRPr lang="en-US"/>
          </a:p>
        </p:txBody>
      </p:sp>
      <p:sp>
        <p:nvSpPr>
          <p:cNvPr id="60456" name="Rectangle 40"/>
          <p:cNvSpPr>
            <a:spLocks noChangeArrowheads="1"/>
          </p:cNvSpPr>
          <p:nvPr/>
        </p:nvSpPr>
        <p:spPr bwMode="auto">
          <a:xfrm>
            <a:off x="7023100" y="6097588"/>
            <a:ext cx="130175" cy="373062"/>
          </a:xfrm>
          <a:prstGeom prst="rect">
            <a:avLst/>
          </a:prstGeom>
          <a:noFill/>
          <a:ln w="9525">
            <a:noFill/>
            <a:miter lim="800000"/>
            <a:headEnd/>
            <a:tailEnd/>
          </a:ln>
        </p:spPr>
        <p:txBody>
          <a:bodyPr wrap="none" anchor="ctr"/>
          <a:lstStyle/>
          <a:p>
            <a:endParaRPr lang="en-US"/>
          </a:p>
        </p:txBody>
      </p:sp>
      <p:sp>
        <p:nvSpPr>
          <p:cNvPr id="60457" name="Rectangle 41"/>
          <p:cNvSpPr>
            <a:spLocks noGrp="1" noChangeArrowheads="1"/>
          </p:cNvSpPr>
          <p:nvPr>
            <p:ph type="title"/>
          </p:nvPr>
        </p:nvSpPr>
        <p:spPr>
          <a:xfrm>
            <a:off x="1066800" y="0"/>
            <a:ext cx="7772400" cy="1219200"/>
          </a:xfrm>
        </p:spPr>
        <p:txBody>
          <a:bodyPr/>
          <a:lstStyle/>
          <a:p>
            <a:pPr eaLnBrk="1" hangingPunct="1"/>
            <a:r>
              <a:rPr lang="en-US" sz="4800" dirty="0" smtClean="0">
                <a:solidFill>
                  <a:schemeClr val="accent2">
                    <a:lumMod val="50000"/>
                  </a:schemeClr>
                </a:solidFill>
              </a:rPr>
              <a:t>Safe Deployment of Resources</a:t>
            </a:r>
          </a:p>
        </p:txBody>
      </p:sp>
      <p:pic>
        <p:nvPicPr>
          <p:cNvPr id="60458" name="Picture 42"/>
          <p:cNvPicPr>
            <a:picLocks noGrp="1" noChangeAspect="1" noChangeArrowheads="1"/>
          </p:cNvPicPr>
          <p:nvPr>
            <p:ph sz="half" idx="1"/>
          </p:nvPr>
        </p:nvPicPr>
        <p:blipFill>
          <a:blip r:embed="rId4" cstate="print"/>
          <a:srcRect/>
          <a:stretch>
            <a:fillRect/>
          </a:stretch>
        </p:blipFill>
        <p:spPr>
          <a:xfrm>
            <a:off x="0" y="1066800"/>
            <a:ext cx="9144000" cy="4724400"/>
          </a:xfrm>
        </p:spPr>
      </p:pic>
      <p:sp>
        <p:nvSpPr>
          <p:cNvPr id="60459" name="Rectangle 43"/>
          <p:cNvSpPr>
            <a:spLocks noGrp="1" noChangeArrowheads="1"/>
          </p:cNvSpPr>
          <p:nvPr>
            <p:ph type="body" sz="half" idx="2"/>
          </p:nvPr>
        </p:nvSpPr>
        <p:spPr>
          <a:xfrm>
            <a:off x="1371600" y="5943600"/>
            <a:ext cx="7467600" cy="609600"/>
          </a:xfrm>
        </p:spPr>
        <p:txBody>
          <a:bodyPr/>
          <a:lstStyle/>
          <a:p>
            <a:pPr eaLnBrk="1" hangingPunct="1">
              <a:buFontTx/>
              <a:buNone/>
            </a:pPr>
            <a:r>
              <a:rPr lang="en-US" sz="2400" dirty="0" smtClean="0"/>
              <a:t>Maintain safe distances, up wind and up hill, if possible</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119811"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119812"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119813"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119814" name="Rectangle 6"/>
          <p:cNvSpPr>
            <a:spLocks noGrp="1" noChangeArrowheads="1"/>
          </p:cNvSpPr>
          <p:nvPr>
            <p:ph type="body" idx="1"/>
          </p:nvPr>
        </p:nvSpPr>
        <p:spPr>
          <a:noFill/>
          <a:ln/>
        </p:spPr>
        <p:txBody>
          <a:bodyPr lIns="92075" tIns="46038" rIns="92075" bIns="46038"/>
          <a:lstStyle/>
          <a:p>
            <a:pPr algn="l" rtl="0"/>
            <a:r>
              <a:rPr lang="en-US" sz="4000" dirty="0">
                <a:solidFill>
                  <a:schemeClr val="bg1"/>
                </a:solidFill>
              </a:rPr>
              <a:t>“Never eat, smoke or drink at or around hazardous material incident scenes until you decontaminate and wash your hands, face, and hair thoroughly.”</a:t>
            </a:r>
          </a:p>
        </p:txBody>
      </p:sp>
      <p:sp>
        <p:nvSpPr>
          <p:cNvPr id="119815" name="Rectangle 7"/>
          <p:cNvSpPr>
            <a:spLocks noGrp="1" noChangeArrowheads="1"/>
          </p:cNvSpPr>
          <p:nvPr>
            <p:ph type="title"/>
          </p:nvPr>
        </p:nvSpPr>
        <p:spPr>
          <a:noFill/>
          <a:ln/>
        </p:spPr>
        <p:txBody>
          <a:bodyPr lIns="92075" tIns="46038" rIns="92075" bIns="46038"/>
          <a:lstStyle/>
          <a:p>
            <a:r>
              <a:rPr lang="en-US" i="1" u="sng" dirty="0"/>
              <a:t>Safety </a:t>
            </a:r>
            <a:r>
              <a:rPr lang="en-US" i="1" u="sng" dirty="0" err="1" smtClean="0"/>
              <a:t>Keypoint</a:t>
            </a:r>
            <a:endParaRPr lang="en-US" i="1" u="sng"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محدود كردن مواجهه</a:t>
            </a:r>
            <a:endParaRPr lang="en-US" dirty="0"/>
          </a:p>
        </p:txBody>
      </p:sp>
      <p:sp>
        <p:nvSpPr>
          <p:cNvPr id="3" name="Content Placeholder 2"/>
          <p:cNvSpPr>
            <a:spLocks noGrp="1"/>
          </p:cNvSpPr>
          <p:nvPr>
            <p:ph idx="1"/>
          </p:nvPr>
        </p:nvSpPr>
        <p:spPr/>
        <p:txBody>
          <a:bodyPr>
            <a:normAutofit fontScale="62500" lnSpcReduction="20000"/>
          </a:bodyPr>
          <a:lstStyle/>
          <a:p>
            <a:pPr rtl="1"/>
            <a:r>
              <a:rPr lang="fa-IR" dirty="0" smtClean="0">
                <a:solidFill>
                  <a:schemeClr val="bg1"/>
                </a:solidFill>
              </a:rPr>
              <a:t>حفاظت </a:t>
            </a:r>
            <a:r>
              <a:rPr lang="fa-IR" dirty="0">
                <a:solidFill>
                  <a:schemeClr val="bg1"/>
                </a:solidFill>
              </a:rPr>
              <a:t>از مردم در برابر آسیب های شیمیایی </a:t>
            </a:r>
            <a:r>
              <a:rPr lang="fa-IR" dirty="0" smtClean="0">
                <a:solidFill>
                  <a:schemeClr val="bg1"/>
                </a:solidFill>
              </a:rPr>
              <a:t>با وضع يكسري قوانین </a:t>
            </a:r>
            <a:r>
              <a:rPr lang="fa-IR" dirty="0">
                <a:solidFill>
                  <a:schemeClr val="bg1"/>
                </a:solidFill>
              </a:rPr>
              <a:t>کلی </a:t>
            </a:r>
            <a:r>
              <a:rPr lang="fa-IR" dirty="0" smtClean="0">
                <a:solidFill>
                  <a:schemeClr val="bg1"/>
                </a:solidFill>
              </a:rPr>
              <a:t>در خصوص پیشگیری </a:t>
            </a:r>
          </a:p>
          <a:p>
            <a:r>
              <a:rPr lang="fa-IR" dirty="0" smtClean="0">
                <a:solidFill>
                  <a:schemeClr val="bg1"/>
                </a:solidFill>
              </a:rPr>
              <a:t> </a:t>
            </a:r>
            <a:r>
              <a:rPr lang="fa-IR" dirty="0">
                <a:solidFill>
                  <a:schemeClr val="bg1"/>
                </a:solidFill>
              </a:rPr>
              <a:t>تمرکز بر روی اقدامات پیشگیرانه </a:t>
            </a:r>
            <a:r>
              <a:rPr lang="fa-IR" dirty="0" smtClean="0">
                <a:solidFill>
                  <a:schemeClr val="bg1"/>
                </a:solidFill>
              </a:rPr>
              <a:t>اولیه؛ </a:t>
            </a:r>
            <a:r>
              <a:rPr lang="en-US" dirty="0" smtClean="0">
                <a:solidFill>
                  <a:schemeClr val="bg1"/>
                </a:solidFill>
              </a:rPr>
              <a:t> </a:t>
            </a:r>
            <a:r>
              <a:rPr lang="fa-IR" dirty="0" smtClean="0">
                <a:solidFill>
                  <a:schemeClr val="bg1"/>
                </a:solidFill>
              </a:rPr>
              <a:t>عدم استفاده </a:t>
            </a:r>
            <a:r>
              <a:rPr lang="fa-IR" dirty="0">
                <a:solidFill>
                  <a:schemeClr val="bg1"/>
                </a:solidFill>
              </a:rPr>
              <a:t>از غذای آلوده، آب، </a:t>
            </a:r>
            <a:r>
              <a:rPr lang="fa-IR" dirty="0" smtClean="0">
                <a:solidFill>
                  <a:schemeClr val="bg1"/>
                </a:solidFill>
              </a:rPr>
              <a:t>عدم قرار گيري در معرض هواي آلوده </a:t>
            </a:r>
            <a:r>
              <a:rPr lang="fa-IR" dirty="0">
                <a:solidFill>
                  <a:schemeClr val="bg1"/>
                </a:solidFill>
              </a:rPr>
              <a:t>و یا دیگر عوامل </a:t>
            </a:r>
            <a:endParaRPr lang="fa-IR" dirty="0" smtClean="0">
              <a:solidFill>
                <a:schemeClr val="bg1"/>
              </a:solidFill>
            </a:endParaRPr>
          </a:p>
          <a:p>
            <a:r>
              <a:rPr lang="fa-IR" dirty="0" smtClean="0">
                <a:solidFill>
                  <a:schemeClr val="bg1"/>
                </a:solidFill>
              </a:rPr>
              <a:t>استفاده از</a:t>
            </a:r>
            <a:r>
              <a:rPr lang="en-US" dirty="0" err="1" smtClean="0">
                <a:solidFill>
                  <a:schemeClr val="bg1"/>
                </a:solidFill>
              </a:rPr>
              <a:t>ppe</a:t>
            </a:r>
            <a:r>
              <a:rPr lang="en-US" dirty="0" smtClean="0">
                <a:solidFill>
                  <a:schemeClr val="bg1"/>
                </a:solidFill>
              </a:rPr>
              <a:t> </a:t>
            </a:r>
            <a:r>
              <a:rPr lang="fa-IR" dirty="0" smtClean="0">
                <a:solidFill>
                  <a:schemeClr val="bg1"/>
                </a:solidFill>
              </a:rPr>
              <a:t> براي پرسنل عملياتي</a:t>
            </a:r>
          </a:p>
          <a:p>
            <a:r>
              <a:rPr lang="fa-IR" dirty="0" smtClean="0">
                <a:solidFill>
                  <a:schemeClr val="bg1"/>
                </a:solidFill>
              </a:rPr>
              <a:t>آلودگی </a:t>
            </a:r>
            <a:r>
              <a:rPr lang="fa-IR" dirty="0">
                <a:solidFill>
                  <a:schemeClr val="bg1"/>
                </a:solidFill>
              </a:rPr>
              <a:t>زدایی </a:t>
            </a:r>
            <a:endParaRPr lang="fa-IR" dirty="0" smtClean="0">
              <a:solidFill>
                <a:schemeClr val="bg1"/>
              </a:solidFill>
            </a:endParaRPr>
          </a:p>
          <a:p>
            <a:r>
              <a:rPr lang="en-US" dirty="0" smtClean="0">
                <a:solidFill>
                  <a:schemeClr val="bg1"/>
                </a:solidFill>
              </a:rPr>
              <a:t> </a:t>
            </a:r>
            <a:r>
              <a:rPr lang="fa-IR" dirty="0" smtClean="0">
                <a:solidFill>
                  <a:schemeClr val="bg1"/>
                </a:solidFill>
              </a:rPr>
              <a:t>در صورت انتشار </a:t>
            </a:r>
            <a:r>
              <a:rPr lang="fa-IR" dirty="0">
                <a:solidFill>
                  <a:schemeClr val="bg1"/>
                </a:solidFill>
              </a:rPr>
              <a:t>جدی آلودگی در </a:t>
            </a:r>
            <a:r>
              <a:rPr lang="fa-IR" dirty="0" smtClean="0">
                <a:solidFill>
                  <a:schemeClr val="bg1"/>
                </a:solidFill>
              </a:rPr>
              <a:t>هوا:</a:t>
            </a:r>
          </a:p>
          <a:p>
            <a:pPr lvl="1"/>
            <a:r>
              <a:rPr lang="fa-IR" dirty="0" smtClean="0">
                <a:solidFill>
                  <a:schemeClr val="bg1"/>
                </a:solidFill>
              </a:rPr>
              <a:t>ایجاد </a:t>
            </a:r>
            <a:r>
              <a:rPr lang="fa-IR" dirty="0">
                <a:solidFill>
                  <a:schemeClr val="bg1"/>
                </a:solidFill>
              </a:rPr>
              <a:t>سرپناه در محل </a:t>
            </a:r>
            <a:r>
              <a:rPr lang="fa-IR" dirty="0" smtClean="0">
                <a:solidFill>
                  <a:schemeClr val="bg1"/>
                </a:solidFill>
              </a:rPr>
              <a:t>آلودگی</a:t>
            </a:r>
          </a:p>
          <a:p>
            <a:pPr lvl="1"/>
            <a:r>
              <a:rPr lang="fa-IR" dirty="0" smtClean="0">
                <a:solidFill>
                  <a:schemeClr val="bg1"/>
                </a:solidFill>
              </a:rPr>
              <a:t>تخلیه </a:t>
            </a:r>
          </a:p>
          <a:p>
            <a:pPr lvl="1"/>
            <a:r>
              <a:rPr lang="fa-IR" dirty="0" smtClean="0">
                <a:solidFill>
                  <a:schemeClr val="bg1"/>
                </a:solidFill>
              </a:rPr>
              <a:t>درمان </a:t>
            </a:r>
            <a:r>
              <a:rPr lang="fa-IR" dirty="0">
                <a:solidFill>
                  <a:schemeClr val="bg1"/>
                </a:solidFill>
              </a:rPr>
              <a:t>پزشکی آخرین چاره است اگر همه پیشگیریها نتواند جلوی پیشروی آلودگی را بگیرد</a:t>
            </a:r>
            <a:r>
              <a:rPr lang="en-US" dirty="0">
                <a:solidFill>
                  <a:schemeClr val="bg1"/>
                </a:solidFill>
              </a:rPr>
              <a:t>. </a:t>
            </a:r>
          </a:p>
          <a:p>
            <a:endParaRPr lang="en-US"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t>تجهیزات حفاظت شخصی </a:t>
            </a:r>
            <a:r>
              <a:rPr lang="fa-IR" sz="2400" dirty="0" smtClean="0"/>
              <a:t>(</a:t>
            </a:r>
            <a:r>
              <a:rPr lang="en-US" sz="2400" dirty="0" smtClean="0"/>
              <a:t>personal protective </a:t>
            </a:r>
            <a:r>
              <a:rPr lang="en-US" sz="2400" dirty="0"/>
              <a:t>equipment</a:t>
            </a:r>
            <a:r>
              <a:rPr lang="fa-IR" sz="2400" dirty="0" smtClean="0"/>
              <a:t>)</a:t>
            </a:r>
            <a:endParaRPr lang="en-US" sz="2000" dirty="0">
              <a:latin typeface="Arial" pitchFamily="34" charset="0"/>
              <a:cs typeface="Arial" pitchFamily="34" charset="0"/>
            </a:endParaRPr>
          </a:p>
        </p:txBody>
      </p:sp>
      <p:sp>
        <p:nvSpPr>
          <p:cNvPr id="3" name="Content Placeholder 2"/>
          <p:cNvSpPr>
            <a:spLocks noGrp="1"/>
          </p:cNvSpPr>
          <p:nvPr>
            <p:ph idx="1"/>
          </p:nvPr>
        </p:nvSpPr>
        <p:spPr/>
        <p:txBody>
          <a:bodyPr>
            <a:normAutofit fontScale="77500" lnSpcReduction="20000"/>
          </a:bodyPr>
          <a:lstStyle/>
          <a:p>
            <a:pPr algn="r" rtl="1"/>
            <a:r>
              <a:rPr lang="fa-IR" dirty="0" smtClean="0">
                <a:solidFill>
                  <a:schemeClr val="bg1"/>
                </a:solidFill>
              </a:rPr>
              <a:t>روش </a:t>
            </a:r>
            <a:r>
              <a:rPr lang="fa-IR" dirty="0">
                <a:solidFill>
                  <a:schemeClr val="bg1"/>
                </a:solidFill>
              </a:rPr>
              <a:t>موثری برای کاهش آلودگی </a:t>
            </a:r>
            <a:endParaRPr lang="fa-IR" dirty="0" smtClean="0">
              <a:solidFill>
                <a:schemeClr val="bg1"/>
              </a:solidFill>
            </a:endParaRPr>
          </a:p>
          <a:p>
            <a:r>
              <a:rPr lang="fa-IR" dirty="0" smtClean="0">
                <a:solidFill>
                  <a:schemeClr val="bg1"/>
                </a:solidFill>
              </a:rPr>
              <a:t>متفاوت با </a:t>
            </a:r>
            <a:r>
              <a:rPr lang="fa-IR" dirty="0">
                <a:solidFill>
                  <a:schemeClr val="bg1"/>
                </a:solidFill>
              </a:rPr>
              <a:t>توجه به سطح آلودگی و روش های انتقال آن </a:t>
            </a:r>
            <a:endParaRPr lang="fa-IR" dirty="0" smtClean="0">
              <a:solidFill>
                <a:schemeClr val="bg1"/>
              </a:solidFill>
            </a:endParaRPr>
          </a:p>
          <a:p>
            <a:r>
              <a:rPr lang="fa-IR" dirty="0" smtClean="0">
                <a:solidFill>
                  <a:schemeClr val="bg1"/>
                </a:solidFill>
              </a:rPr>
              <a:t>مشکلات موجود در حين استفاده</a:t>
            </a:r>
          </a:p>
          <a:p>
            <a:pPr lvl="1">
              <a:buFont typeface="Arial" pitchFamily="34" charset="0"/>
              <a:buChar char="•"/>
            </a:pPr>
            <a:r>
              <a:rPr lang="fa-IR" dirty="0" smtClean="0">
                <a:solidFill>
                  <a:schemeClr val="bg1"/>
                </a:solidFill>
              </a:rPr>
              <a:t> دمای </a:t>
            </a:r>
            <a:r>
              <a:rPr lang="fa-IR" dirty="0">
                <a:solidFill>
                  <a:schemeClr val="bg1"/>
                </a:solidFill>
              </a:rPr>
              <a:t>بالا </a:t>
            </a:r>
            <a:endParaRPr lang="fa-IR" dirty="0" smtClean="0">
              <a:solidFill>
                <a:schemeClr val="bg1"/>
              </a:solidFill>
            </a:endParaRPr>
          </a:p>
          <a:p>
            <a:pPr lvl="1">
              <a:buFont typeface="Arial" pitchFamily="34" charset="0"/>
              <a:buChar char="•"/>
            </a:pPr>
            <a:r>
              <a:rPr lang="fa-IR" dirty="0" smtClean="0">
                <a:solidFill>
                  <a:schemeClr val="bg1"/>
                </a:solidFill>
              </a:rPr>
              <a:t>محدودیت </a:t>
            </a:r>
            <a:r>
              <a:rPr lang="fa-IR" dirty="0">
                <a:solidFill>
                  <a:schemeClr val="bg1"/>
                </a:solidFill>
              </a:rPr>
              <a:t>حرکت </a:t>
            </a:r>
            <a:endParaRPr lang="fa-IR" dirty="0" smtClean="0">
              <a:solidFill>
                <a:schemeClr val="bg1"/>
              </a:solidFill>
            </a:endParaRPr>
          </a:p>
          <a:p>
            <a:pPr lvl="1">
              <a:buFont typeface="Arial" pitchFamily="34" charset="0"/>
              <a:buChar char="•"/>
            </a:pPr>
            <a:r>
              <a:rPr lang="fa-IR" dirty="0" smtClean="0">
                <a:solidFill>
                  <a:schemeClr val="bg1"/>
                </a:solidFill>
              </a:rPr>
              <a:t>اختلال </a:t>
            </a:r>
            <a:r>
              <a:rPr lang="fa-IR" dirty="0">
                <a:solidFill>
                  <a:schemeClr val="bg1"/>
                </a:solidFill>
              </a:rPr>
              <a:t>در </a:t>
            </a:r>
            <a:r>
              <a:rPr lang="fa-IR" dirty="0" smtClean="0">
                <a:solidFill>
                  <a:schemeClr val="bg1"/>
                </a:solidFill>
              </a:rPr>
              <a:t>دید و شنوایی </a:t>
            </a:r>
          </a:p>
          <a:p>
            <a:pPr lvl="1">
              <a:buFont typeface="Arial" pitchFamily="34" charset="0"/>
              <a:buChar char="•"/>
            </a:pPr>
            <a:r>
              <a:rPr lang="fa-IR" dirty="0" smtClean="0">
                <a:solidFill>
                  <a:schemeClr val="bg1"/>
                </a:solidFill>
              </a:rPr>
              <a:t>عدم </a:t>
            </a:r>
            <a:r>
              <a:rPr lang="fa-IR" dirty="0">
                <a:solidFill>
                  <a:schemeClr val="bg1"/>
                </a:solidFill>
              </a:rPr>
              <a:t>توانایی ارتباط </a:t>
            </a:r>
            <a:endParaRPr lang="fa-IR" dirty="0" smtClean="0">
              <a:solidFill>
                <a:schemeClr val="bg1"/>
              </a:solidFill>
            </a:endParaRPr>
          </a:p>
          <a:p>
            <a:r>
              <a:rPr lang="en-US" dirty="0" smtClean="0">
                <a:solidFill>
                  <a:schemeClr val="bg1"/>
                </a:solidFill>
              </a:rPr>
              <a:t> </a:t>
            </a:r>
            <a:r>
              <a:rPr lang="fa-IR" dirty="0">
                <a:solidFill>
                  <a:schemeClr val="bg1"/>
                </a:solidFill>
              </a:rPr>
              <a:t>استفاده از تجهیزات حفاظت فردی نیاز به آموزش و تمرین دارد و افراد آموزش ندیده با آن دچار مشکل خواهند شد</a:t>
            </a:r>
            <a:r>
              <a:rPr lang="en-US" dirty="0">
                <a:solidFill>
                  <a:schemeClr val="bg1"/>
                </a:solidFill>
              </a:rPr>
              <a:t>. </a:t>
            </a:r>
          </a:p>
          <a:p>
            <a:pPr algn="r" rtl="1"/>
            <a:endParaRPr lang="en-US"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US"/>
              <a:t>Protective Equipment Types</a:t>
            </a:r>
          </a:p>
        </p:txBody>
      </p:sp>
      <p:sp>
        <p:nvSpPr>
          <p:cNvPr id="294915" name="Rectangle 3"/>
          <p:cNvSpPr>
            <a:spLocks noGrp="1" noChangeArrowheads="1"/>
          </p:cNvSpPr>
          <p:nvPr>
            <p:ph type="body" idx="1"/>
          </p:nvPr>
        </p:nvSpPr>
        <p:spPr/>
        <p:txBody>
          <a:bodyPr/>
          <a:lstStyle/>
          <a:p>
            <a:pPr algn="l" rtl="0"/>
            <a:r>
              <a:rPr lang="en-US" dirty="0">
                <a:solidFill>
                  <a:schemeClr val="bg1"/>
                </a:solidFill>
              </a:rPr>
              <a:t>Level A</a:t>
            </a:r>
          </a:p>
          <a:p>
            <a:pPr algn="l" rtl="0"/>
            <a:r>
              <a:rPr lang="en-US" dirty="0">
                <a:solidFill>
                  <a:schemeClr val="bg1"/>
                </a:solidFill>
              </a:rPr>
              <a:t>Level B</a:t>
            </a:r>
          </a:p>
          <a:p>
            <a:pPr algn="l" rtl="0"/>
            <a:r>
              <a:rPr lang="en-US" dirty="0">
                <a:solidFill>
                  <a:schemeClr val="bg1"/>
                </a:solidFill>
              </a:rPr>
              <a:t>Level C</a:t>
            </a:r>
          </a:p>
          <a:p>
            <a:pPr algn="l" rtl="0"/>
            <a:r>
              <a:rPr lang="en-US" dirty="0">
                <a:solidFill>
                  <a:schemeClr val="bg1"/>
                </a:solidFill>
              </a:rPr>
              <a:t>Level 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t>Level A</a:t>
            </a:r>
          </a:p>
        </p:txBody>
      </p:sp>
      <p:sp>
        <p:nvSpPr>
          <p:cNvPr id="295939" name="Rectangle 3"/>
          <p:cNvSpPr>
            <a:spLocks noGrp="1" noChangeArrowheads="1"/>
          </p:cNvSpPr>
          <p:nvPr>
            <p:ph type="body" idx="1"/>
          </p:nvPr>
        </p:nvSpPr>
        <p:spPr/>
        <p:txBody>
          <a:bodyPr/>
          <a:lstStyle/>
          <a:p>
            <a:pPr algn="l" rtl="0"/>
            <a:r>
              <a:rPr lang="en-US" dirty="0">
                <a:solidFill>
                  <a:schemeClr val="bg1"/>
                </a:solidFill>
              </a:rPr>
              <a:t>Highest level of respiratory/skin protection</a:t>
            </a:r>
          </a:p>
          <a:p>
            <a:pPr algn="l" rtl="0"/>
            <a:r>
              <a:rPr lang="en-US" dirty="0">
                <a:solidFill>
                  <a:schemeClr val="bg1"/>
                </a:solidFill>
              </a:rPr>
              <a:t>Suit fully encapsulates rescuer, SCBA</a:t>
            </a:r>
          </a:p>
          <a:p>
            <a:pPr algn="l" rtl="0"/>
            <a:r>
              <a:rPr lang="en-US" dirty="0">
                <a:solidFill>
                  <a:schemeClr val="bg1"/>
                </a:solidFill>
              </a:rPr>
              <a:t>Used in hot zone with:</a:t>
            </a:r>
          </a:p>
          <a:p>
            <a:pPr lvl="1" algn="l" rtl="0"/>
            <a:r>
              <a:rPr lang="en-US" dirty="0">
                <a:solidFill>
                  <a:schemeClr val="bg1"/>
                </a:solidFill>
              </a:rPr>
              <a:t>Unknown substances</a:t>
            </a:r>
          </a:p>
          <a:p>
            <a:pPr lvl="1" algn="l" rtl="0"/>
            <a:r>
              <a:rPr lang="en-US" dirty="0">
                <a:solidFill>
                  <a:schemeClr val="bg1"/>
                </a:solidFill>
              </a:rPr>
              <a:t>Substances with potential for respiratory and skin absorption hazards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381000" y="0"/>
            <a:ext cx="7772400" cy="1143000"/>
          </a:xfrm>
        </p:spPr>
        <p:txBody>
          <a:bodyPr/>
          <a:lstStyle/>
          <a:p>
            <a:r>
              <a:rPr lang="en-US" dirty="0">
                <a:solidFill>
                  <a:schemeClr val="accent2">
                    <a:lumMod val="50000"/>
                  </a:schemeClr>
                </a:solidFill>
              </a:rPr>
              <a:t>Level A</a:t>
            </a:r>
          </a:p>
        </p:txBody>
      </p:sp>
      <p:pic>
        <p:nvPicPr>
          <p:cNvPr id="296963" name="Picture 3" descr="CLASSA"/>
          <p:cNvPicPr>
            <a:picLocks noGrp="1" noChangeAspect="1" noChangeArrowheads="1"/>
          </p:cNvPicPr>
          <p:nvPr>
            <p:ph type="clipArt" sz="half" idx="2"/>
          </p:nvPr>
        </p:nvPicPr>
        <p:blipFill>
          <a:blip r:embed="rId2" cstate="print"/>
          <a:srcRect/>
          <a:stretch>
            <a:fillRect/>
          </a:stretch>
        </p:blipFill>
        <p:spPr>
          <a:xfrm>
            <a:off x="228600" y="1933575"/>
            <a:ext cx="4845050" cy="3933825"/>
          </a:xfrm>
          <a:ln w="66675" cmpd="thickThin">
            <a:solidFill>
              <a:schemeClr val="hlink"/>
            </a:solidFill>
          </a:ln>
        </p:spPr>
      </p:pic>
      <p:pic>
        <p:nvPicPr>
          <p:cNvPr id="296964" name="Picture 4" descr="AIRLINE"/>
          <p:cNvPicPr>
            <a:picLocks noChangeAspect="1" noChangeArrowheads="1"/>
          </p:cNvPicPr>
          <p:nvPr/>
        </p:nvPicPr>
        <p:blipFill>
          <a:blip r:embed="rId3" cstate="print"/>
          <a:srcRect/>
          <a:stretch>
            <a:fillRect/>
          </a:stretch>
        </p:blipFill>
        <p:spPr bwMode="auto">
          <a:xfrm>
            <a:off x="5349875" y="304800"/>
            <a:ext cx="3565525" cy="6235700"/>
          </a:xfrm>
          <a:prstGeom prst="rect">
            <a:avLst/>
          </a:prstGeom>
          <a:noFill/>
          <a:ln w="66675" cmpd="thickThin">
            <a:solidFill>
              <a:schemeClr val="hlink"/>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smtClean="0"/>
              <a:t>چرخه مدیریت بحران</a:t>
            </a:r>
            <a:endParaRPr lang="en-US" dirty="0"/>
          </a:p>
        </p:txBody>
      </p:sp>
      <p:sp>
        <p:nvSpPr>
          <p:cNvPr id="3" name="Content Placeholder 2"/>
          <p:cNvSpPr>
            <a:spLocks noGrp="1"/>
          </p:cNvSpPr>
          <p:nvPr>
            <p:ph idx="1"/>
          </p:nvPr>
        </p:nvSpPr>
        <p:spPr/>
        <p:txBody>
          <a:bodyPr>
            <a:normAutofit/>
          </a:bodyPr>
          <a:lstStyle/>
          <a:p>
            <a:r>
              <a:rPr lang="fa-IR" dirty="0" smtClean="0"/>
              <a:t>ايجاد يك فرایند مستمر از طریق مشاركت همه سازمان ها و مردم جهت كاهش اثرات حادثه در مراحل مختلف حادثه مي باشد.</a:t>
            </a:r>
          </a:p>
        </p:txBody>
      </p:sp>
      <p:pic>
        <p:nvPicPr>
          <p:cNvPr id="4" name="Content Placeholder 5" descr="Untitled-1.gif"/>
          <p:cNvPicPr>
            <a:picLocks noChangeAspect="1"/>
          </p:cNvPicPr>
          <p:nvPr/>
        </p:nvPicPr>
        <p:blipFill>
          <a:blip r:embed="rId2" cstate="print"/>
          <a:stretch>
            <a:fillRect/>
          </a:stretch>
        </p:blipFill>
        <p:spPr>
          <a:xfrm>
            <a:off x="4343400" y="2971800"/>
            <a:ext cx="3462407" cy="3735344"/>
          </a:xfrm>
          <a:prstGeom prst="rect">
            <a:avLst/>
          </a:prstGeom>
        </p:spPr>
      </p:pic>
      <p:pic>
        <p:nvPicPr>
          <p:cNvPr id="6" name="Picture 5" descr="Untitled-2.gif"/>
          <p:cNvPicPr>
            <a:picLocks noChangeAspect="1"/>
          </p:cNvPicPr>
          <p:nvPr/>
        </p:nvPicPr>
        <p:blipFill>
          <a:blip r:embed="rId3" cstate="print"/>
          <a:stretch>
            <a:fillRect/>
          </a:stretch>
        </p:blipFill>
        <p:spPr>
          <a:xfrm>
            <a:off x="685802" y="3352800"/>
            <a:ext cx="3200398" cy="300040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685800" y="0"/>
            <a:ext cx="7772400" cy="1143000"/>
          </a:xfrm>
        </p:spPr>
        <p:txBody>
          <a:bodyPr/>
          <a:lstStyle/>
          <a:p>
            <a:r>
              <a:rPr lang="en-US" dirty="0">
                <a:solidFill>
                  <a:schemeClr val="accent2">
                    <a:lumMod val="50000"/>
                  </a:schemeClr>
                </a:solidFill>
              </a:rPr>
              <a:t>Level B</a:t>
            </a:r>
          </a:p>
        </p:txBody>
      </p:sp>
      <p:sp>
        <p:nvSpPr>
          <p:cNvPr id="297987" name="Rectangle 3"/>
          <p:cNvSpPr>
            <a:spLocks noGrp="1" noChangeArrowheads="1"/>
          </p:cNvSpPr>
          <p:nvPr>
            <p:ph type="body" sz="half" idx="1"/>
          </p:nvPr>
        </p:nvSpPr>
        <p:spPr/>
        <p:txBody>
          <a:bodyPr/>
          <a:lstStyle/>
          <a:p>
            <a:r>
              <a:rPr lang="en-US" sz="2400" dirty="0">
                <a:solidFill>
                  <a:schemeClr val="bg1"/>
                </a:solidFill>
              </a:rPr>
              <a:t>Full respiratory protection</a:t>
            </a:r>
          </a:p>
          <a:p>
            <a:r>
              <a:rPr lang="en-US" sz="2400" dirty="0">
                <a:solidFill>
                  <a:schemeClr val="bg1"/>
                </a:solidFill>
              </a:rPr>
              <a:t>Lower skin protection level</a:t>
            </a:r>
          </a:p>
          <a:p>
            <a:r>
              <a:rPr lang="en-US" sz="2400" dirty="0">
                <a:solidFill>
                  <a:schemeClr val="bg1"/>
                </a:solidFill>
              </a:rPr>
              <a:t>Suit non-encapsulating, but chemically resistant</a:t>
            </a:r>
          </a:p>
          <a:p>
            <a:r>
              <a:rPr lang="en-US" sz="2400" dirty="0">
                <a:solidFill>
                  <a:schemeClr val="bg1"/>
                </a:solidFill>
              </a:rPr>
              <a:t>SCBA worn outside of suit</a:t>
            </a:r>
          </a:p>
          <a:p>
            <a:r>
              <a:rPr lang="en-US" sz="2400" dirty="0">
                <a:solidFill>
                  <a:schemeClr val="bg1"/>
                </a:solidFill>
              </a:rPr>
              <a:t>Typically worn in warm zone by </a:t>
            </a:r>
            <a:r>
              <a:rPr lang="en-US" sz="2400" dirty="0" err="1">
                <a:solidFill>
                  <a:schemeClr val="bg1"/>
                </a:solidFill>
              </a:rPr>
              <a:t>decon</a:t>
            </a:r>
            <a:r>
              <a:rPr lang="en-US" sz="2400" dirty="0">
                <a:solidFill>
                  <a:schemeClr val="bg1"/>
                </a:solidFill>
              </a:rPr>
              <a:t> team</a:t>
            </a:r>
          </a:p>
        </p:txBody>
      </p:sp>
      <p:pic>
        <p:nvPicPr>
          <p:cNvPr id="297988" name="Picture 4" descr="LEVELB"/>
          <p:cNvPicPr>
            <a:picLocks noGrp="1" noChangeAspect="1" noChangeArrowheads="1"/>
          </p:cNvPicPr>
          <p:nvPr>
            <p:ph type="clipArt" sz="half" idx="2"/>
          </p:nvPr>
        </p:nvPicPr>
        <p:blipFill>
          <a:blip r:embed="rId2" cstate="print"/>
          <a:srcRect/>
          <a:stretch>
            <a:fillRect/>
          </a:stretch>
        </p:blipFill>
        <p:spPr>
          <a:xfrm>
            <a:off x="4876800" y="2133600"/>
            <a:ext cx="4029075" cy="2965450"/>
          </a:xfr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685800" y="0"/>
            <a:ext cx="7772400" cy="1143000"/>
          </a:xfrm>
        </p:spPr>
        <p:txBody>
          <a:bodyPr/>
          <a:lstStyle/>
          <a:p>
            <a:r>
              <a:rPr lang="en-US" dirty="0">
                <a:solidFill>
                  <a:schemeClr val="accent2">
                    <a:lumMod val="50000"/>
                  </a:schemeClr>
                </a:solidFill>
              </a:rPr>
              <a:t>Level C</a:t>
            </a:r>
          </a:p>
        </p:txBody>
      </p:sp>
      <p:sp>
        <p:nvSpPr>
          <p:cNvPr id="299011" name="Rectangle 3"/>
          <p:cNvSpPr>
            <a:spLocks noGrp="1" noChangeArrowheads="1"/>
          </p:cNvSpPr>
          <p:nvPr>
            <p:ph type="body" sz="half" idx="1"/>
          </p:nvPr>
        </p:nvSpPr>
        <p:spPr>
          <a:xfrm>
            <a:off x="685800" y="1600200"/>
            <a:ext cx="3810000" cy="4114800"/>
          </a:xfrm>
        </p:spPr>
        <p:txBody>
          <a:bodyPr/>
          <a:lstStyle/>
          <a:p>
            <a:pPr>
              <a:lnSpc>
                <a:spcPct val="90000"/>
              </a:lnSpc>
            </a:pPr>
            <a:r>
              <a:rPr lang="en-US" sz="2800" dirty="0">
                <a:solidFill>
                  <a:schemeClr val="bg1"/>
                </a:solidFill>
              </a:rPr>
              <a:t>Non-permeable suit, boots, hand, eye protection</a:t>
            </a:r>
          </a:p>
          <a:p>
            <a:pPr>
              <a:lnSpc>
                <a:spcPct val="90000"/>
              </a:lnSpc>
            </a:pPr>
            <a:r>
              <a:rPr lang="en-US" sz="2800" dirty="0">
                <a:solidFill>
                  <a:schemeClr val="bg1"/>
                </a:solidFill>
              </a:rPr>
              <a:t>Air-purifying respirator with cartridges for specific substances</a:t>
            </a:r>
          </a:p>
          <a:p>
            <a:pPr>
              <a:lnSpc>
                <a:spcPct val="90000"/>
              </a:lnSpc>
            </a:pPr>
            <a:r>
              <a:rPr lang="en-US" sz="2800" dirty="0">
                <a:solidFill>
                  <a:schemeClr val="bg1"/>
                </a:solidFill>
              </a:rPr>
              <a:t>Worn during transport of patients with </a:t>
            </a:r>
            <a:r>
              <a:rPr lang="en-US" sz="2800" dirty="0" smtClean="0">
                <a:solidFill>
                  <a:schemeClr val="bg1"/>
                </a:solidFill>
              </a:rPr>
              <a:t>contamination </a:t>
            </a:r>
            <a:r>
              <a:rPr lang="en-US" sz="2800" dirty="0">
                <a:solidFill>
                  <a:schemeClr val="bg1"/>
                </a:solidFill>
              </a:rPr>
              <a:t>risk</a:t>
            </a:r>
            <a:endParaRPr lang="en-US" sz="2800" baseline="30000" dirty="0">
              <a:solidFill>
                <a:schemeClr val="bg1"/>
              </a:solidFill>
            </a:endParaRPr>
          </a:p>
        </p:txBody>
      </p:sp>
      <p:pic>
        <p:nvPicPr>
          <p:cNvPr id="299012" name="Picture 4" descr="LEVELC"/>
          <p:cNvPicPr>
            <a:picLocks noGrp="1" noChangeAspect="1" noChangeArrowheads="1"/>
          </p:cNvPicPr>
          <p:nvPr>
            <p:ph type="clipArt" sz="half" idx="2"/>
          </p:nvPr>
        </p:nvPicPr>
        <p:blipFill>
          <a:blip r:embed="rId2" cstate="print"/>
          <a:srcRect/>
          <a:stretch>
            <a:fillRect/>
          </a:stretch>
        </p:blipFill>
        <p:spPr>
          <a:xfrm>
            <a:off x="5029200" y="1143000"/>
            <a:ext cx="3656013" cy="5313363"/>
          </a:xfrm>
          <a:ln w="66675" cmpd="thickThin">
            <a:solidFill>
              <a:schemeClr val="hlink"/>
            </a:solid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dirty="0"/>
              <a:t>Level D</a:t>
            </a:r>
          </a:p>
        </p:txBody>
      </p:sp>
      <p:sp>
        <p:nvSpPr>
          <p:cNvPr id="300035" name="Rectangle 3"/>
          <p:cNvSpPr>
            <a:spLocks noGrp="1" noChangeArrowheads="1"/>
          </p:cNvSpPr>
          <p:nvPr>
            <p:ph type="body" idx="1"/>
          </p:nvPr>
        </p:nvSpPr>
        <p:spPr/>
        <p:txBody>
          <a:bodyPr/>
          <a:lstStyle/>
          <a:p>
            <a:pPr algn="l" rtl="0"/>
            <a:r>
              <a:rPr lang="en-US" u="sng" dirty="0" smtClean="0">
                <a:solidFill>
                  <a:schemeClr val="bg1"/>
                </a:solidFill>
              </a:rPr>
              <a:t>NOT</a:t>
            </a:r>
            <a:r>
              <a:rPr lang="en-US" dirty="0" smtClean="0">
                <a:solidFill>
                  <a:schemeClr val="bg1"/>
                </a:solidFill>
              </a:rPr>
              <a:t> </a:t>
            </a:r>
            <a:r>
              <a:rPr lang="en-US" dirty="0">
                <a:solidFill>
                  <a:schemeClr val="bg1"/>
                </a:solidFill>
              </a:rPr>
              <a:t>suitable for HAZMAT </a:t>
            </a:r>
            <a:r>
              <a:rPr lang="en-US" dirty="0" smtClean="0">
                <a:solidFill>
                  <a:schemeClr val="bg1"/>
                </a:solidFill>
              </a:rPr>
              <a:t>incidents</a:t>
            </a:r>
            <a:endParaRPr lang="fa-IR" dirty="0" smtClean="0">
              <a:solidFill>
                <a:schemeClr val="bg1"/>
              </a:solidFill>
            </a:endParaRPr>
          </a:p>
          <a:p>
            <a:pPr algn="l" rtl="0"/>
            <a:r>
              <a:rPr lang="en-US" dirty="0" smtClean="0">
                <a:solidFill>
                  <a:schemeClr val="bg1"/>
                </a:solidFill>
              </a:rPr>
              <a:t>Work clothing</a:t>
            </a:r>
            <a:endParaRPr lang="en-US" dirty="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NFPA 473</a:t>
            </a:r>
            <a:endParaRPr lang="en-US" dirty="0"/>
          </a:p>
        </p:txBody>
      </p:sp>
      <p:sp>
        <p:nvSpPr>
          <p:cNvPr id="3" name="Content Placeholder 2"/>
          <p:cNvSpPr>
            <a:spLocks noGrp="1"/>
          </p:cNvSpPr>
          <p:nvPr>
            <p:ph idx="1"/>
          </p:nvPr>
        </p:nvSpPr>
        <p:spPr/>
        <p:txBody>
          <a:bodyPr/>
          <a:lstStyle/>
          <a:p>
            <a:pPr algn="l" rtl="0"/>
            <a:r>
              <a:rPr lang="en-US" dirty="0" smtClean="0"/>
              <a:t>Standard for</a:t>
            </a:r>
            <a:r>
              <a:rPr lang="fa-IR" dirty="0" smtClean="0"/>
              <a:t> </a:t>
            </a:r>
            <a:r>
              <a:rPr lang="en-US" dirty="0" smtClean="0"/>
              <a:t>Competencies for EMS Personnel Responding to Hazardous</a:t>
            </a:r>
            <a:r>
              <a:rPr lang="fa-IR" dirty="0" smtClean="0"/>
              <a:t> </a:t>
            </a:r>
            <a:r>
              <a:rPr lang="en-US" dirty="0" smtClean="0"/>
              <a:t>Materials Incidents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EMS HAZMAT Training Levels</a:t>
            </a:r>
          </a:p>
        </p:txBody>
      </p:sp>
      <p:sp>
        <p:nvSpPr>
          <p:cNvPr id="112643" name="Rectangle 3"/>
          <p:cNvSpPr>
            <a:spLocks noGrp="1" noChangeArrowheads="1"/>
          </p:cNvSpPr>
          <p:nvPr>
            <p:ph type="body" idx="1"/>
          </p:nvPr>
        </p:nvSpPr>
        <p:spPr/>
        <p:txBody>
          <a:bodyPr/>
          <a:lstStyle/>
          <a:p>
            <a:pPr algn="l" rtl="0"/>
            <a:r>
              <a:rPr lang="en-US" dirty="0"/>
              <a:t>Awareness</a:t>
            </a:r>
          </a:p>
          <a:p>
            <a:pPr algn="l" rtl="0"/>
            <a:r>
              <a:rPr lang="en-US" dirty="0"/>
              <a:t>Level 1</a:t>
            </a:r>
          </a:p>
          <a:p>
            <a:pPr algn="l" rtl="0"/>
            <a:r>
              <a:rPr lang="en-US" dirty="0"/>
              <a:t>Level 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t>Awareness</a:t>
            </a:r>
          </a:p>
        </p:txBody>
      </p:sp>
      <p:sp>
        <p:nvSpPr>
          <p:cNvPr id="113667" name="Rectangle 3"/>
          <p:cNvSpPr>
            <a:spLocks noGrp="1" noChangeArrowheads="1"/>
          </p:cNvSpPr>
          <p:nvPr>
            <p:ph type="body" idx="1"/>
          </p:nvPr>
        </p:nvSpPr>
        <p:spPr/>
        <p:txBody>
          <a:bodyPr>
            <a:normAutofit lnSpcReduction="10000"/>
          </a:bodyPr>
          <a:lstStyle/>
          <a:p>
            <a:pPr algn="l" rtl="0"/>
            <a:r>
              <a:rPr lang="en-US" dirty="0"/>
              <a:t>All responders who may arrive first on scene and discover hazardous substance</a:t>
            </a:r>
          </a:p>
          <a:p>
            <a:pPr algn="l" rtl="0"/>
            <a:r>
              <a:rPr lang="en-US" dirty="0"/>
              <a:t>EMS, Fire, Law enforcement</a:t>
            </a:r>
          </a:p>
          <a:p>
            <a:pPr algn="l" rtl="0"/>
            <a:r>
              <a:rPr lang="en-US" dirty="0"/>
              <a:t>Focus</a:t>
            </a:r>
          </a:p>
          <a:p>
            <a:pPr lvl="1" algn="l" rtl="0"/>
            <a:r>
              <a:rPr lang="en-US" dirty="0"/>
              <a:t>Recognition of HAZMAT incidents</a:t>
            </a:r>
          </a:p>
          <a:p>
            <a:pPr lvl="1" algn="l" rtl="0"/>
            <a:r>
              <a:rPr lang="en-US" dirty="0"/>
              <a:t>Basic identification techniques</a:t>
            </a:r>
          </a:p>
          <a:p>
            <a:pPr lvl="1" algn="l" rtl="0"/>
            <a:r>
              <a:rPr lang="en-US" dirty="0"/>
              <a:t>Personal protection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Grp="1" noChangeArrowheads="1"/>
          </p:cNvSpPr>
          <p:nvPr>
            <p:ph type="title"/>
          </p:nvPr>
        </p:nvSpPr>
        <p:spPr/>
        <p:txBody>
          <a:bodyPr/>
          <a:lstStyle/>
          <a:p>
            <a:r>
              <a:rPr lang="en-US"/>
              <a:t>EMS Level I</a:t>
            </a:r>
          </a:p>
        </p:txBody>
      </p:sp>
      <p:sp>
        <p:nvSpPr>
          <p:cNvPr id="114693" name="Rectangle 5"/>
          <p:cNvSpPr>
            <a:spLocks noGrp="1" noChangeArrowheads="1"/>
          </p:cNvSpPr>
          <p:nvPr>
            <p:ph type="body" idx="1"/>
          </p:nvPr>
        </p:nvSpPr>
        <p:spPr/>
        <p:txBody>
          <a:bodyPr/>
          <a:lstStyle/>
          <a:p>
            <a:pPr algn="l" rtl="0"/>
            <a:r>
              <a:rPr lang="en-US" dirty="0"/>
              <a:t>Patient care in </a:t>
            </a:r>
            <a:r>
              <a:rPr lang="en-US" u="sng" dirty="0"/>
              <a:t>cold zone</a:t>
            </a:r>
            <a:r>
              <a:rPr lang="en-US" dirty="0"/>
              <a:t> with </a:t>
            </a:r>
            <a:r>
              <a:rPr lang="en-US" b="1" u="sng" dirty="0"/>
              <a:t>NO</a:t>
            </a:r>
            <a:r>
              <a:rPr lang="en-US" dirty="0"/>
              <a:t> significant </a:t>
            </a:r>
            <a:r>
              <a:rPr lang="en-US" dirty="0" smtClean="0"/>
              <a:t>contamination </a:t>
            </a:r>
            <a:r>
              <a:rPr lang="en-US" dirty="0"/>
              <a:t>risk</a:t>
            </a:r>
          </a:p>
          <a:p>
            <a:pPr algn="l" rtl="0"/>
            <a:r>
              <a:rPr lang="en-US" dirty="0"/>
              <a:t>Focus</a:t>
            </a:r>
          </a:p>
          <a:p>
            <a:pPr lvl="1" algn="l" rtl="0"/>
            <a:r>
              <a:rPr lang="en-US" dirty="0"/>
              <a:t>Hazard assessment</a:t>
            </a:r>
          </a:p>
          <a:p>
            <a:pPr lvl="1" algn="l" rtl="0"/>
            <a:r>
              <a:rPr lang="en-US" dirty="0"/>
              <a:t>Assessment, management of </a:t>
            </a:r>
            <a:r>
              <a:rPr lang="en-US" u="sng" dirty="0"/>
              <a:t>previously</a:t>
            </a:r>
            <a:r>
              <a:rPr lang="en-US" dirty="0"/>
              <a:t> contaminated patients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t>EMS Level II</a:t>
            </a:r>
          </a:p>
        </p:txBody>
      </p:sp>
      <p:sp>
        <p:nvSpPr>
          <p:cNvPr id="116739" name="Rectangle 3"/>
          <p:cNvSpPr>
            <a:spLocks noGrp="1" noChangeArrowheads="1"/>
          </p:cNvSpPr>
          <p:nvPr>
            <p:ph type="body" idx="1"/>
          </p:nvPr>
        </p:nvSpPr>
        <p:spPr/>
        <p:txBody>
          <a:bodyPr/>
          <a:lstStyle/>
          <a:p>
            <a:pPr algn="l" rtl="0"/>
            <a:r>
              <a:rPr lang="en-US" dirty="0"/>
              <a:t>Patient care in </a:t>
            </a:r>
            <a:r>
              <a:rPr lang="en-US" u="sng" dirty="0"/>
              <a:t>warm zone</a:t>
            </a:r>
            <a:r>
              <a:rPr lang="en-US" dirty="0"/>
              <a:t> with significant risk of </a:t>
            </a:r>
            <a:r>
              <a:rPr lang="en-US" dirty="0" smtClean="0"/>
              <a:t>contamination</a:t>
            </a:r>
            <a:endParaRPr lang="en-US" dirty="0"/>
          </a:p>
          <a:p>
            <a:pPr algn="l" rtl="0"/>
            <a:r>
              <a:rPr lang="en-US" dirty="0"/>
              <a:t>Focus</a:t>
            </a:r>
          </a:p>
          <a:p>
            <a:pPr lvl="1" algn="l" rtl="0"/>
            <a:r>
              <a:rPr lang="en-US" dirty="0"/>
              <a:t>Personal protection</a:t>
            </a:r>
          </a:p>
          <a:p>
            <a:pPr lvl="1" algn="l" rtl="0"/>
            <a:r>
              <a:rPr lang="en-US" dirty="0"/>
              <a:t>Decontamination procedures</a:t>
            </a:r>
          </a:p>
          <a:p>
            <a:pPr lvl="1" algn="l" rtl="0"/>
            <a:r>
              <a:rPr lang="en-US" dirty="0"/>
              <a:t>Assessment, management </a:t>
            </a:r>
            <a:r>
              <a:rPr lang="en-US" u="sng" dirty="0"/>
              <a:t>during</a:t>
            </a:r>
            <a:r>
              <a:rPr lang="en-US" dirty="0"/>
              <a:t> </a:t>
            </a:r>
            <a:r>
              <a:rPr lang="en-US" dirty="0" err="1"/>
              <a:t>decon</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t>ایجاد پناهگاه در محل آلودگی (</a:t>
            </a:r>
            <a:r>
              <a:rPr lang="en-US" sz="3600" dirty="0"/>
              <a:t>sip</a:t>
            </a:r>
            <a:r>
              <a:rPr lang="fa-IR" sz="3600" dirty="0" smtClean="0"/>
              <a:t>)</a:t>
            </a:r>
            <a:endParaRPr lang="en-US" sz="2800" dirty="0"/>
          </a:p>
        </p:txBody>
      </p:sp>
      <p:sp>
        <p:nvSpPr>
          <p:cNvPr id="3" name="Content Placeholder 2"/>
          <p:cNvSpPr>
            <a:spLocks noGrp="1"/>
          </p:cNvSpPr>
          <p:nvPr>
            <p:ph idx="1"/>
          </p:nvPr>
        </p:nvSpPr>
        <p:spPr/>
        <p:txBody>
          <a:bodyPr>
            <a:normAutofit fontScale="85000" lnSpcReduction="20000"/>
          </a:bodyPr>
          <a:lstStyle/>
          <a:p>
            <a:r>
              <a:rPr lang="fa-IR" dirty="0" smtClean="0">
                <a:solidFill>
                  <a:schemeClr val="bg1"/>
                </a:solidFill>
              </a:rPr>
              <a:t>بهترین حفاظت برای عامه مردم </a:t>
            </a:r>
          </a:p>
          <a:p>
            <a:pPr lvl="1"/>
            <a:r>
              <a:rPr lang="fa-IR" dirty="0" smtClean="0">
                <a:solidFill>
                  <a:schemeClr val="bg1"/>
                </a:solidFill>
              </a:rPr>
              <a:t>ایجاد </a:t>
            </a:r>
            <a:r>
              <a:rPr lang="fa-IR" dirty="0">
                <a:solidFill>
                  <a:schemeClr val="bg1"/>
                </a:solidFill>
              </a:rPr>
              <a:t>پناهگاه در محل آلودگی </a:t>
            </a:r>
            <a:endParaRPr lang="fa-IR" dirty="0" smtClean="0">
              <a:solidFill>
                <a:schemeClr val="bg1"/>
              </a:solidFill>
            </a:endParaRPr>
          </a:p>
          <a:p>
            <a:pPr lvl="1"/>
            <a:r>
              <a:rPr lang="fa-IR" dirty="0" smtClean="0">
                <a:solidFill>
                  <a:schemeClr val="bg1"/>
                </a:solidFill>
              </a:rPr>
              <a:t>برای </a:t>
            </a:r>
            <a:r>
              <a:rPr lang="fa-IR" dirty="0">
                <a:solidFill>
                  <a:schemeClr val="bg1"/>
                </a:solidFill>
              </a:rPr>
              <a:t>مثال ماندن در خانه، بستن تمام پنجره ها و درب ها و یا خاموش کردن سیستم های تهویه مطبوع </a:t>
            </a:r>
            <a:endParaRPr lang="fa-IR" dirty="0" smtClean="0">
              <a:solidFill>
                <a:schemeClr val="bg1"/>
              </a:solidFill>
            </a:endParaRPr>
          </a:p>
          <a:p>
            <a:pPr lvl="1"/>
            <a:r>
              <a:rPr lang="fa-IR" dirty="0" smtClean="0">
                <a:solidFill>
                  <a:schemeClr val="bg1"/>
                </a:solidFill>
              </a:rPr>
              <a:t>این </a:t>
            </a:r>
            <a:r>
              <a:rPr lang="fa-IR" dirty="0">
                <a:solidFill>
                  <a:schemeClr val="bg1"/>
                </a:solidFill>
              </a:rPr>
              <a:t>روش معمولا برای چند ساعت باعث کاهش غلظت آلودگی در خانه می شود </a:t>
            </a:r>
            <a:endParaRPr lang="fa-IR" dirty="0" smtClean="0">
              <a:solidFill>
                <a:schemeClr val="bg1"/>
              </a:solidFill>
            </a:endParaRPr>
          </a:p>
          <a:p>
            <a:pPr lvl="1"/>
            <a:r>
              <a:rPr lang="fa-IR" dirty="0" smtClean="0">
                <a:solidFill>
                  <a:schemeClr val="bg1"/>
                </a:solidFill>
              </a:rPr>
              <a:t>سطح </a:t>
            </a:r>
            <a:r>
              <a:rPr lang="fa-IR" dirty="0">
                <a:solidFill>
                  <a:schemeClr val="bg1"/>
                </a:solidFill>
              </a:rPr>
              <a:t>حفاظت ارائه شده بستگی به غلظت آلودگی در بیرون دارد</a:t>
            </a:r>
            <a:r>
              <a:rPr lang="en-US" dirty="0">
                <a:solidFill>
                  <a:schemeClr val="bg1"/>
                </a:solidFill>
              </a:rPr>
              <a:t>. </a:t>
            </a:r>
            <a:endParaRPr lang="fa-IR" dirty="0" smtClean="0">
              <a:solidFill>
                <a:schemeClr val="bg1"/>
              </a:solidFill>
            </a:endParaRPr>
          </a:p>
          <a:p>
            <a:pPr lvl="1"/>
            <a:r>
              <a:rPr lang="fa-IR" dirty="0" smtClean="0">
                <a:solidFill>
                  <a:schemeClr val="bg1"/>
                </a:solidFill>
              </a:rPr>
              <a:t>در صورت عدم مشخص بودن پراکندگی </a:t>
            </a:r>
            <a:r>
              <a:rPr lang="fa-IR" dirty="0">
                <a:solidFill>
                  <a:schemeClr val="bg1"/>
                </a:solidFill>
              </a:rPr>
              <a:t>و سرعت حرکت </a:t>
            </a:r>
            <a:r>
              <a:rPr lang="fa-IR" dirty="0" smtClean="0">
                <a:solidFill>
                  <a:schemeClr val="bg1"/>
                </a:solidFill>
              </a:rPr>
              <a:t>آلودگی؛ احتمال خطر</a:t>
            </a:r>
            <a:endParaRPr lang="en-US"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800" dirty="0" smtClean="0"/>
              <a:t>تخلیه</a:t>
            </a:r>
            <a:endParaRPr lang="en-US" dirty="0"/>
          </a:p>
        </p:txBody>
      </p:sp>
      <p:sp>
        <p:nvSpPr>
          <p:cNvPr id="3" name="Content Placeholder 2"/>
          <p:cNvSpPr>
            <a:spLocks noGrp="1"/>
          </p:cNvSpPr>
          <p:nvPr>
            <p:ph idx="1"/>
          </p:nvPr>
        </p:nvSpPr>
        <p:spPr/>
        <p:txBody>
          <a:bodyPr>
            <a:normAutofit fontScale="55000" lnSpcReduction="20000"/>
          </a:bodyPr>
          <a:lstStyle/>
          <a:p>
            <a:pPr rtl="1"/>
            <a:r>
              <a:rPr lang="fa-IR" dirty="0" smtClean="0">
                <a:solidFill>
                  <a:schemeClr val="bg1"/>
                </a:solidFill>
              </a:rPr>
              <a:t>بیرون </a:t>
            </a:r>
            <a:r>
              <a:rPr lang="fa-IR" dirty="0">
                <a:solidFill>
                  <a:schemeClr val="bg1"/>
                </a:solidFill>
              </a:rPr>
              <a:t>بردن مردم از مناطق آلوده به جایی </a:t>
            </a:r>
            <a:r>
              <a:rPr lang="fa-IR" dirty="0" smtClean="0">
                <a:solidFill>
                  <a:schemeClr val="bg1"/>
                </a:solidFill>
              </a:rPr>
              <a:t>که </a:t>
            </a:r>
            <a:r>
              <a:rPr lang="fa-IR" dirty="0">
                <a:solidFill>
                  <a:schemeClr val="bg1"/>
                </a:solidFill>
              </a:rPr>
              <a:t>ایمنی نسبی </a:t>
            </a:r>
            <a:r>
              <a:rPr lang="fa-IR" dirty="0" smtClean="0">
                <a:solidFill>
                  <a:schemeClr val="bg1"/>
                </a:solidFill>
              </a:rPr>
              <a:t>وجود </a:t>
            </a:r>
            <a:r>
              <a:rPr lang="fa-IR" dirty="0">
                <a:solidFill>
                  <a:schemeClr val="bg1"/>
                </a:solidFill>
              </a:rPr>
              <a:t>دارد</a:t>
            </a:r>
            <a:r>
              <a:rPr lang="en-US" dirty="0" smtClean="0">
                <a:solidFill>
                  <a:schemeClr val="bg1"/>
                </a:solidFill>
              </a:rPr>
              <a:t>.</a:t>
            </a:r>
            <a:endParaRPr lang="fa-IR" dirty="0" smtClean="0">
              <a:solidFill>
                <a:schemeClr val="bg1"/>
              </a:solidFill>
            </a:endParaRPr>
          </a:p>
          <a:p>
            <a:pPr rtl="1"/>
            <a:r>
              <a:rPr lang="fa-IR" dirty="0" smtClean="0">
                <a:solidFill>
                  <a:schemeClr val="bg1"/>
                </a:solidFill>
              </a:rPr>
              <a:t>نياز به تدارکات </a:t>
            </a:r>
            <a:r>
              <a:rPr lang="fa-IR" dirty="0">
                <a:solidFill>
                  <a:schemeClr val="bg1"/>
                </a:solidFill>
              </a:rPr>
              <a:t>پیچیده از جمله </a:t>
            </a:r>
            <a:r>
              <a:rPr lang="fa-IR" dirty="0" smtClean="0">
                <a:solidFill>
                  <a:schemeClr val="bg1"/>
                </a:solidFill>
              </a:rPr>
              <a:t>خدمات </a:t>
            </a:r>
            <a:r>
              <a:rPr lang="fa-IR" dirty="0">
                <a:solidFill>
                  <a:schemeClr val="bg1"/>
                </a:solidFill>
              </a:rPr>
              <a:t>حمل و نقل، سرپناه، غذا، آب و مراقبت های پزشکی مناسب </a:t>
            </a:r>
            <a:endParaRPr lang="fa-IR" dirty="0" smtClean="0">
              <a:solidFill>
                <a:schemeClr val="bg1"/>
              </a:solidFill>
            </a:endParaRPr>
          </a:p>
          <a:p>
            <a:pPr rtl="1"/>
            <a:r>
              <a:rPr lang="fa-IR" dirty="0" smtClean="0">
                <a:solidFill>
                  <a:schemeClr val="bg1"/>
                </a:solidFill>
              </a:rPr>
              <a:t>مد نظر قراردادن </a:t>
            </a:r>
            <a:r>
              <a:rPr lang="en-US" dirty="0" smtClean="0">
                <a:solidFill>
                  <a:schemeClr val="bg1"/>
                </a:solidFill>
              </a:rPr>
              <a:t> </a:t>
            </a:r>
            <a:r>
              <a:rPr lang="fa-IR" dirty="0">
                <a:solidFill>
                  <a:schemeClr val="bg1"/>
                </a:solidFill>
              </a:rPr>
              <a:t>امنیت مناطق رها شده </a:t>
            </a:r>
            <a:endParaRPr lang="fa-IR" dirty="0" smtClean="0">
              <a:solidFill>
                <a:schemeClr val="bg1"/>
              </a:solidFill>
            </a:endParaRPr>
          </a:p>
          <a:p>
            <a:pPr rtl="1"/>
            <a:r>
              <a:rPr lang="fa-IR" dirty="0" smtClean="0">
                <a:solidFill>
                  <a:schemeClr val="bg1"/>
                </a:solidFill>
              </a:rPr>
              <a:t>در </a:t>
            </a:r>
            <a:r>
              <a:rPr lang="fa-IR" dirty="0">
                <a:solidFill>
                  <a:schemeClr val="bg1"/>
                </a:solidFill>
              </a:rPr>
              <a:t>این موارد مسایل لجستیکی و زمان مورد نیاز برای اجرای عملیات تخلیه نیز باید بخشی از طرح تخلیه اضطراری مردم باشد</a:t>
            </a:r>
            <a:r>
              <a:rPr lang="en-US" dirty="0">
                <a:solidFill>
                  <a:schemeClr val="bg1"/>
                </a:solidFill>
              </a:rPr>
              <a:t>. </a:t>
            </a:r>
            <a:r>
              <a:rPr lang="fa-IR" dirty="0">
                <a:solidFill>
                  <a:schemeClr val="bg1"/>
                </a:solidFill>
              </a:rPr>
              <a:t>البته اگر چنین طرحی پیشنهاد شود</a:t>
            </a:r>
            <a:r>
              <a:rPr lang="en-US" dirty="0">
                <a:solidFill>
                  <a:schemeClr val="bg1"/>
                </a:solidFill>
              </a:rPr>
              <a:t>. </a:t>
            </a:r>
          </a:p>
          <a:p>
            <a:pPr rtl="1"/>
            <a:r>
              <a:rPr lang="fa-IR" dirty="0" smtClean="0">
                <a:solidFill>
                  <a:schemeClr val="bg1"/>
                </a:solidFill>
              </a:rPr>
              <a:t>اهميت سرعت </a:t>
            </a:r>
            <a:r>
              <a:rPr lang="fa-IR" dirty="0">
                <a:solidFill>
                  <a:schemeClr val="bg1"/>
                </a:solidFill>
              </a:rPr>
              <a:t>و </a:t>
            </a:r>
            <a:r>
              <a:rPr lang="fa-IR" dirty="0" smtClean="0">
                <a:solidFill>
                  <a:schemeClr val="bg1"/>
                </a:solidFill>
              </a:rPr>
              <a:t>نظم </a:t>
            </a:r>
          </a:p>
          <a:p>
            <a:r>
              <a:rPr lang="fa-IR" dirty="0" smtClean="0">
                <a:solidFill>
                  <a:schemeClr val="bg1"/>
                </a:solidFill>
              </a:rPr>
              <a:t>احتمال </a:t>
            </a:r>
            <a:r>
              <a:rPr lang="fa-IR" dirty="0">
                <a:solidFill>
                  <a:schemeClr val="bg1"/>
                </a:solidFill>
              </a:rPr>
              <a:t>بروز خطرات </a:t>
            </a:r>
            <a:r>
              <a:rPr lang="fa-IR" dirty="0" smtClean="0">
                <a:solidFill>
                  <a:schemeClr val="bg1"/>
                </a:solidFill>
              </a:rPr>
              <a:t>با تخلیه سریع </a:t>
            </a:r>
          </a:p>
          <a:p>
            <a:pPr lvl="1"/>
            <a:r>
              <a:rPr lang="fa-IR" dirty="0" smtClean="0">
                <a:solidFill>
                  <a:schemeClr val="bg1"/>
                </a:solidFill>
              </a:rPr>
              <a:t>افتادن</a:t>
            </a:r>
          </a:p>
          <a:p>
            <a:pPr lvl="1"/>
            <a:r>
              <a:rPr lang="fa-IR" dirty="0" smtClean="0">
                <a:solidFill>
                  <a:schemeClr val="bg1"/>
                </a:solidFill>
              </a:rPr>
              <a:t>تصادف ترافیکی</a:t>
            </a:r>
          </a:p>
          <a:p>
            <a:pPr lvl="1"/>
            <a:r>
              <a:rPr lang="fa-IR" dirty="0" smtClean="0">
                <a:solidFill>
                  <a:schemeClr val="bg1"/>
                </a:solidFill>
              </a:rPr>
              <a:t>گم </a:t>
            </a:r>
            <a:r>
              <a:rPr lang="fa-IR" dirty="0">
                <a:solidFill>
                  <a:schemeClr val="bg1"/>
                </a:solidFill>
              </a:rPr>
              <a:t>شدن </a:t>
            </a:r>
            <a:r>
              <a:rPr lang="fa-IR" dirty="0" smtClean="0">
                <a:solidFill>
                  <a:schemeClr val="bg1"/>
                </a:solidFill>
              </a:rPr>
              <a:t>کودکان</a:t>
            </a:r>
          </a:p>
          <a:p>
            <a:pPr lvl="1"/>
            <a:r>
              <a:rPr lang="fa-IR" dirty="0" smtClean="0">
                <a:solidFill>
                  <a:schemeClr val="bg1"/>
                </a:solidFill>
              </a:rPr>
              <a:t> </a:t>
            </a:r>
            <a:r>
              <a:rPr lang="fa-IR" dirty="0">
                <a:solidFill>
                  <a:schemeClr val="bg1"/>
                </a:solidFill>
              </a:rPr>
              <a:t>اختلالات سلامتی برای افراد بیمار و افراد مسن و افراد </a:t>
            </a:r>
            <a:r>
              <a:rPr lang="fa-IR" dirty="0" smtClean="0">
                <a:solidFill>
                  <a:schemeClr val="bg1"/>
                </a:solidFill>
              </a:rPr>
              <a:t>معلول</a:t>
            </a:r>
            <a:endParaRPr lang="en-US"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مرور مطالب كارگاه پايه</a:t>
            </a:r>
            <a:endParaRPr lang="en-US" dirty="0"/>
          </a:p>
        </p:txBody>
      </p:sp>
      <p:sp>
        <p:nvSpPr>
          <p:cNvPr id="3" name="Content Placeholder 2"/>
          <p:cNvSpPr>
            <a:spLocks noGrp="1"/>
          </p:cNvSpPr>
          <p:nvPr>
            <p:ph idx="1"/>
          </p:nvPr>
        </p:nvSpPr>
        <p:spPr/>
        <p:txBody>
          <a:bodyPr>
            <a:normAutofit fontScale="47500" lnSpcReduction="20000"/>
          </a:bodyPr>
          <a:lstStyle/>
          <a:p>
            <a:r>
              <a:rPr lang="fa-IR" dirty="0" smtClean="0"/>
              <a:t>علل ساختاري حوادث</a:t>
            </a:r>
          </a:p>
          <a:p>
            <a:r>
              <a:rPr lang="fa-IR" dirty="0" smtClean="0"/>
              <a:t>ارزیابی اثر سناريوهاي انتشار مواد روي سلامت انسان </a:t>
            </a:r>
          </a:p>
          <a:p>
            <a:r>
              <a:rPr lang="fa-IR" dirty="0" smtClean="0"/>
              <a:t>اطلاع رساني ریسکها</a:t>
            </a:r>
          </a:p>
          <a:p>
            <a:pPr marL="514350" indent="-514350">
              <a:buClr>
                <a:schemeClr val="bg1"/>
              </a:buClr>
              <a:buNone/>
            </a:pPr>
            <a:r>
              <a:rPr lang="fa-IR" b="1" dirty="0" smtClean="0"/>
              <a:t>سیاست ها، قوانین و دستورالعمل هاي اجرايي</a:t>
            </a:r>
          </a:p>
          <a:p>
            <a:pPr marL="914400" lvl="1" indent="-514350">
              <a:buClr>
                <a:schemeClr val="bg1"/>
              </a:buClr>
              <a:buNone/>
            </a:pPr>
            <a:r>
              <a:rPr lang="fa-IR" b="1" dirty="0" smtClean="0"/>
              <a:t>1</a:t>
            </a:r>
            <a:r>
              <a:rPr lang="fa-IR" dirty="0" smtClean="0"/>
              <a:t>- </a:t>
            </a:r>
            <a:r>
              <a:rPr lang="fa-IR" b="1" dirty="0" smtClean="0"/>
              <a:t>آمايش سرزمين</a:t>
            </a:r>
          </a:p>
          <a:p>
            <a:pPr marL="914400" lvl="1" indent="-514350">
              <a:buClr>
                <a:schemeClr val="bg1"/>
              </a:buClr>
              <a:buNone/>
            </a:pPr>
            <a:r>
              <a:rPr lang="fa-IR" b="1" dirty="0" smtClean="0"/>
              <a:t>2- صدور مجوز براي سایت های خطرناک و مسیرهای حمل ونقل</a:t>
            </a:r>
          </a:p>
          <a:p>
            <a:pPr marL="914400" lvl="1" indent="-514350">
              <a:buClr>
                <a:schemeClr val="bg1"/>
              </a:buClr>
              <a:buNone/>
            </a:pPr>
            <a:r>
              <a:rPr lang="fa-IR" b="1" dirty="0" smtClean="0"/>
              <a:t>3- مقررات ساختمان</a:t>
            </a:r>
          </a:p>
          <a:p>
            <a:pPr marL="914400" lvl="1" indent="-514350">
              <a:buClr>
                <a:schemeClr val="bg1"/>
              </a:buClr>
              <a:buNone/>
            </a:pPr>
            <a:r>
              <a:rPr lang="fa-IR" b="1" dirty="0" smtClean="0"/>
              <a:t>4- کنترل حمل و نقل مواد شیمیائی و ذخیره سازی</a:t>
            </a:r>
          </a:p>
          <a:p>
            <a:pPr marL="914400" lvl="1" indent="-514350">
              <a:buClr>
                <a:schemeClr val="bg1"/>
              </a:buClr>
              <a:buNone/>
            </a:pPr>
            <a:r>
              <a:rPr lang="fa-IR" b="1" dirty="0" smtClean="0"/>
              <a:t>5- بهداشت کار و ایمنی</a:t>
            </a:r>
          </a:p>
          <a:p>
            <a:pPr marL="914400" lvl="1" indent="-514350">
              <a:buClr>
                <a:schemeClr val="bg1"/>
              </a:buClr>
              <a:buNone/>
            </a:pPr>
            <a:r>
              <a:rPr lang="fa-IR" b="1" dirty="0" smtClean="0"/>
              <a:t>6- ایجاد یک پایگاه داده سایت های خطرناک</a:t>
            </a:r>
          </a:p>
          <a:p>
            <a:pPr marL="914400" lvl="1" indent="-514350">
              <a:buClr>
                <a:schemeClr val="bg1"/>
              </a:buClr>
              <a:buNone/>
            </a:pPr>
            <a:r>
              <a:rPr lang="fa-IR" b="1" dirty="0" smtClean="0"/>
              <a:t>7- کنترل بخشهای های دفع زباله</a:t>
            </a:r>
          </a:p>
          <a:p>
            <a:pPr marL="914400" lvl="1" indent="-514350">
              <a:buClr>
                <a:schemeClr val="bg1"/>
              </a:buClr>
              <a:buNone/>
            </a:pPr>
            <a:r>
              <a:rPr lang="fa-IR" b="1" dirty="0" smtClean="0"/>
              <a:t>8- کنترل محیط آلوده</a:t>
            </a:r>
          </a:p>
          <a:p>
            <a:pPr marL="914400" lvl="1" indent="-514350">
              <a:buClr>
                <a:schemeClr val="bg1"/>
              </a:buClr>
              <a:buNone/>
            </a:pPr>
            <a:r>
              <a:rPr lang="fa-IR" b="1" dirty="0" smtClean="0"/>
              <a:t>9- بازرسی از سایت های خطرناک و حمل ونقل</a:t>
            </a:r>
          </a:p>
          <a:p>
            <a:pPr marL="914400" lvl="1" indent="-514350">
              <a:buClr>
                <a:schemeClr val="bg1"/>
              </a:buClr>
              <a:buNone/>
            </a:pPr>
            <a:r>
              <a:rPr lang="fa-IR" b="1" dirty="0" smtClean="0"/>
              <a:t>10- برنامه پاسخ اضطراری</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2400" dirty="0" smtClean="0"/>
              <a:t>تصمیم گیری برای تخلیه و یا ایجاد پناهگاه در محل حادثه</a:t>
            </a:r>
            <a:endParaRPr lang="en-US" sz="1800" dirty="0"/>
          </a:p>
        </p:txBody>
      </p:sp>
      <p:sp>
        <p:nvSpPr>
          <p:cNvPr id="3" name="Content Placeholder 2"/>
          <p:cNvSpPr>
            <a:spLocks noGrp="1"/>
          </p:cNvSpPr>
          <p:nvPr>
            <p:ph idx="1"/>
          </p:nvPr>
        </p:nvSpPr>
        <p:spPr/>
        <p:txBody>
          <a:bodyPr>
            <a:noAutofit/>
          </a:bodyPr>
          <a:lstStyle/>
          <a:p>
            <a:pPr rtl="1"/>
            <a:r>
              <a:rPr lang="fa-IR" sz="2000" dirty="0" smtClean="0">
                <a:solidFill>
                  <a:schemeClr val="bg1"/>
                </a:solidFill>
              </a:rPr>
              <a:t>با </a:t>
            </a:r>
            <a:r>
              <a:rPr lang="fa-IR" sz="2000" dirty="0">
                <a:solidFill>
                  <a:schemeClr val="bg1"/>
                </a:solidFill>
              </a:rPr>
              <a:t>فرض این که هر دو گزینه امکان پذیر </a:t>
            </a:r>
            <a:r>
              <a:rPr lang="fa-IR" sz="2000" dirty="0" smtClean="0">
                <a:solidFill>
                  <a:schemeClr val="bg1"/>
                </a:solidFill>
              </a:rPr>
              <a:t>است؛  </a:t>
            </a:r>
            <a:r>
              <a:rPr lang="fa-IR" sz="2000" dirty="0">
                <a:solidFill>
                  <a:schemeClr val="bg1"/>
                </a:solidFill>
              </a:rPr>
              <a:t>تصمیم گیری </a:t>
            </a:r>
            <a:r>
              <a:rPr lang="fa-IR" sz="2000" dirty="0" smtClean="0">
                <a:solidFill>
                  <a:schemeClr val="bg1"/>
                </a:solidFill>
              </a:rPr>
              <a:t>باید </a:t>
            </a:r>
            <a:r>
              <a:rPr lang="fa-IR" sz="2000" dirty="0">
                <a:solidFill>
                  <a:schemeClr val="bg1"/>
                </a:solidFill>
              </a:rPr>
              <a:t>براساس میزان وجود خطر نسبت به هر گزینه انجام </a:t>
            </a:r>
            <a:r>
              <a:rPr lang="fa-IR" sz="2000" dirty="0" smtClean="0">
                <a:solidFill>
                  <a:schemeClr val="bg1"/>
                </a:solidFill>
              </a:rPr>
              <a:t>شود</a:t>
            </a:r>
          </a:p>
          <a:p>
            <a:pPr rtl="1"/>
            <a:r>
              <a:rPr lang="fa-IR" sz="2000" dirty="0" smtClean="0">
                <a:solidFill>
                  <a:schemeClr val="bg1"/>
                </a:solidFill>
              </a:rPr>
              <a:t>تخلیه </a:t>
            </a:r>
            <a:r>
              <a:rPr lang="fa-IR" sz="2000" dirty="0">
                <a:solidFill>
                  <a:schemeClr val="bg1"/>
                </a:solidFill>
              </a:rPr>
              <a:t>زمانی بهترین گزینه محسوب می شود که </a:t>
            </a:r>
            <a:r>
              <a:rPr lang="en-US" sz="2000" dirty="0">
                <a:solidFill>
                  <a:schemeClr val="bg1"/>
                </a:solidFill>
              </a:rPr>
              <a:t>:</a:t>
            </a:r>
          </a:p>
          <a:p>
            <a:pPr lvl="1"/>
            <a:r>
              <a:rPr lang="fa-IR" sz="1600" dirty="0">
                <a:solidFill>
                  <a:schemeClr val="bg1"/>
                </a:solidFill>
              </a:rPr>
              <a:t>منطقه هنوز آلوده نشده باشد اما بعد از مثلا زمان مشخصی و یا تغییرات پیش بینی نشده در جهت حرکت وزش باد آلودگی به آنجا هم سرایت کند </a:t>
            </a:r>
            <a:r>
              <a:rPr lang="fa-IR" sz="1600" dirty="0" smtClean="0">
                <a:solidFill>
                  <a:schemeClr val="bg1"/>
                </a:solidFill>
              </a:rPr>
              <a:t>(</a:t>
            </a:r>
            <a:r>
              <a:rPr lang="en-US" sz="1600" dirty="0" smtClean="0">
                <a:solidFill>
                  <a:schemeClr val="bg1"/>
                </a:solidFill>
              </a:rPr>
              <a:t> </a:t>
            </a:r>
            <a:r>
              <a:rPr lang="fa-IR" sz="1600" dirty="0">
                <a:solidFill>
                  <a:schemeClr val="bg1"/>
                </a:solidFill>
              </a:rPr>
              <a:t>زمان آلوده شدن بیشتر از زمان مود نیاز برای تخلیه </a:t>
            </a:r>
            <a:r>
              <a:rPr lang="fa-IR" sz="1600" dirty="0" smtClean="0">
                <a:solidFill>
                  <a:schemeClr val="bg1"/>
                </a:solidFill>
              </a:rPr>
              <a:t>است)</a:t>
            </a:r>
            <a:endParaRPr lang="en-US" sz="1600" dirty="0">
              <a:solidFill>
                <a:schemeClr val="bg1"/>
              </a:solidFill>
            </a:endParaRPr>
          </a:p>
          <a:p>
            <a:pPr lvl="1"/>
            <a:r>
              <a:rPr lang="fa-IR" sz="1600" dirty="0">
                <a:solidFill>
                  <a:schemeClr val="bg1"/>
                </a:solidFill>
              </a:rPr>
              <a:t>به احتمال زیاد مدت زمان قرارگیری در معرض آلودگی با پناه گرفتن در یک مکان، ایمنی لازم را ایجاد </a:t>
            </a:r>
            <a:r>
              <a:rPr lang="fa-IR" sz="1600" dirty="0" smtClean="0">
                <a:solidFill>
                  <a:schemeClr val="bg1"/>
                </a:solidFill>
              </a:rPr>
              <a:t>نکند</a:t>
            </a:r>
            <a:r>
              <a:rPr lang="en-US" sz="1600" dirty="0">
                <a:solidFill>
                  <a:schemeClr val="bg1"/>
                </a:solidFill>
              </a:rPr>
              <a:t>. </a:t>
            </a:r>
          </a:p>
          <a:p>
            <a:pPr lvl="1"/>
            <a:r>
              <a:rPr lang="fa-IR" sz="1600" dirty="0" smtClean="0">
                <a:solidFill>
                  <a:schemeClr val="bg1"/>
                </a:solidFill>
              </a:rPr>
              <a:t>آلودگی </a:t>
            </a:r>
            <a:r>
              <a:rPr lang="fa-IR" sz="1600" dirty="0">
                <a:solidFill>
                  <a:schemeClr val="bg1"/>
                </a:solidFill>
              </a:rPr>
              <a:t>شیمیایی بطور گسترده پراکنده شده و بطور مداوم و گسترده ادامه دارد</a:t>
            </a:r>
            <a:r>
              <a:rPr lang="en-US" sz="1600" dirty="0">
                <a:solidFill>
                  <a:schemeClr val="bg1"/>
                </a:solidFill>
              </a:rPr>
              <a:t>. </a:t>
            </a:r>
          </a:p>
          <a:p>
            <a:pPr lvl="1"/>
            <a:r>
              <a:rPr lang="fa-IR" sz="1600" dirty="0">
                <a:solidFill>
                  <a:schemeClr val="bg1"/>
                </a:solidFill>
              </a:rPr>
              <a:t>آلودگی شیمیایی مشکوک به زیان آوری است اما نمی توان به راحتی تشخیص داد </a:t>
            </a:r>
            <a:r>
              <a:rPr lang="en-US" sz="1600" dirty="0">
                <a:solidFill>
                  <a:schemeClr val="bg1"/>
                </a:solidFill>
              </a:rPr>
              <a:t>.</a:t>
            </a:r>
          </a:p>
          <a:p>
            <a:pPr lvl="1"/>
            <a:r>
              <a:rPr lang="fa-IR" sz="1600" dirty="0">
                <a:solidFill>
                  <a:schemeClr val="bg1"/>
                </a:solidFill>
              </a:rPr>
              <a:t>مواد شیمیایی بسیار خطر آفرین هستند </a:t>
            </a:r>
            <a:r>
              <a:rPr lang="en-US" sz="1600" dirty="0">
                <a:solidFill>
                  <a:schemeClr val="bg1"/>
                </a:solidFill>
              </a:rPr>
              <a:t>.</a:t>
            </a:r>
          </a:p>
          <a:p>
            <a:pPr lvl="1"/>
            <a:r>
              <a:rPr lang="fa-IR" sz="1600" dirty="0">
                <a:solidFill>
                  <a:schemeClr val="bg1"/>
                </a:solidFill>
              </a:rPr>
              <a:t>غلظت آلودگی در هوا برای مدت طولانی خطر آفرین خواهد بود </a:t>
            </a:r>
            <a:r>
              <a:rPr lang="en-US" sz="1600" dirty="0">
                <a:solidFill>
                  <a:schemeClr val="bg1"/>
                </a:solidFill>
              </a:rPr>
              <a:t>.</a:t>
            </a:r>
          </a:p>
          <a:p>
            <a:pPr lvl="1"/>
            <a:r>
              <a:rPr lang="fa-IR" sz="1600" dirty="0" smtClean="0">
                <a:solidFill>
                  <a:schemeClr val="bg1"/>
                </a:solidFill>
              </a:rPr>
              <a:t>تعداد </a:t>
            </a:r>
            <a:r>
              <a:rPr lang="fa-IR" sz="1600" dirty="0">
                <a:solidFill>
                  <a:schemeClr val="bg1"/>
                </a:solidFill>
              </a:rPr>
              <a:t>افرادی که نیاز به تخلیه از محل شان دارند کم است</a:t>
            </a:r>
            <a:r>
              <a:rPr lang="en-US" sz="1600" dirty="0">
                <a:solidFill>
                  <a:schemeClr val="bg1"/>
                </a:solidFill>
              </a:rPr>
              <a:t>. </a:t>
            </a:r>
          </a:p>
          <a:p>
            <a:endParaRPr lang="en-US" sz="2000" dirty="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هشداردهي</a:t>
            </a:r>
            <a:endParaRPr lang="en-US" dirty="0"/>
          </a:p>
        </p:txBody>
      </p:sp>
      <p:sp>
        <p:nvSpPr>
          <p:cNvPr id="3" name="Content Placeholder 2"/>
          <p:cNvSpPr>
            <a:spLocks noGrp="1"/>
          </p:cNvSpPr>
          <p:nvPr>
            <p:ph idx="1"/>
          </p:nvPr>
        </p:nvSpPr>
        <p:spPr/>
        <p:txBody>
          <a:bodyPr>
            <a:normAutofit/>
          </a:bodyPr>
          <a:lstStyle/>
          <a:p>
            <a:pPr rtl="1"/>
            <a:r>
              <a:rPr lang="fa-IR" dirty="0" smtClean="0">
                <a:solidFill>
                  <a:schemeClr val="bg1"/>
                </a:solidFill>
              </a:rPr>
              <a:t>اهميت جمع آوری اطلاعات </a:t>
            </a:r>
          </a:p>
          <a:p>
            <a:pPr rtl="1"/>
            <a:r>
              <a:rPr lang="fa-IR" dirty="0" smtClean="0">
                <a:solidFill>
                  <a:schemeClr val="bg1"/>
                </a:solidFill>
              </a:rPr>
              <a:t>ماهیت مواد شیمیایی و هرگونه اقدامات احتیاطی در مورد آلودگی ثانویه و چگو نگی پاکسازی عمومی مردم و یا در صورت لزوم کارکنان و تجهیزات</a:t>
            </a:r>
          </a:p>
          <a:p>
            <a:r>
              <a:rPr lang="fa-IR" dirty="0" smtClean="0">
                <a:solidFill>
                  <a:schemeClr val="bg1"/>
                </a:solidFill>
              </a:rPr>
              <a:t>هشدار به پایگاههای مناطق دورتر</a:t>
            </a:r>
          </a:p>
          <a:p>
            <a:r>
              <a:rPr lang="fa-IR" dirty="0" smtClean="0">
                <a:solidFill>
                  <a:schemeClr val="bg1"/>
                </a:solidFill>
              </a:rPr>
              <a:t>آگاه نمودن امدادگران از خطرات احتمالی حادثه</a:t>
            </a:r>
            <a:endParaRPr lang="en-US" dirty="0">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ارتباط بین سازمانی</a:t>
            </a:r>
            <a:endParaRPr lang="en-US" dirty="0"/>
          </a:p>
        </p:txBody>
      </p:sp>
      <p:sp>
        <p:nvSpPr>
          <p:cNvPr id="3" name="Content Placeholder 2"/>
          <p:cNvSpPr>
            <a:spLocks noGrp="1"/>
          </p:cNvSpPr>
          <p:nvPr>
            <p:ph idx="1"/>
          </p:nvPr>
        </p:nvSpPr>
        <p:spPr/>
        <p:txBody>
          <a:bodyPr>
            <a:normAutofit fontScale="92500" lnSpcReduction="20000"/>
          </a:bodyPr>
          <a:lstStyle/>
          <a:p>
            <a:r>
              <a:rPr lang="fa-IR" dirty="0" smtClean="0">
                <a:solidFill>
                  <a:schemeClr val="bg1"/>
                </a:solidFill>
              </a:rPr>
              <a:t>هماهنگی موثر بین سازمان ها باید در مرحله آمادگی برنامه ریزی شده باشد.</a:t>
            </a:r>
          </a:p>
          <a:p>
            <a:r>
              <a:rPr lang="fa-IR" dirty="0">
                <a:solidFill>
                  <a:schemeClr val="bg1"/>
                </a:solidFill>
              </a:rPr>
              <a:t>علاوه بر امدادهای محلی، سازمان هایی که نیاز به مطلع شدن از حادثه را دارند:</a:t>
            </a:r>
            <a:endParaRPr lang="en-US" dirty="0">
              <a:solidFill>
                <a:schemeClr val="bg1"/>
              </a:solidFill>
            </a:endParaRPr>
          </a:p>
          <a:p>
            <a:pPr lvl="1"/>
            <a:r>
              <a:rPr lang="fa-IR" dirty="0">
                <a:solidFill>
                  <a:schemeClr val="bg1"/>
                </a:solidFill>
              </a:rPr>
              <a:t>سازمان هاي دولتی دیگر</a:t>
            </a:r>
            <a:endParaRPr lang="en-US" dirty="0">
              <a:solidFill>
                <a:schemeClr val="bg1"/>
              </a:solidFill>
            </a:endParaRPr>
          </a:p>
          <a:p>
            <a:pPr lvl="1"/>
            <a:r>
              <a:rPr lang="fa-IR" dirty="0">
                <a:solidFill>
                  <a:schemeClr val="bg1"/>
                </a:solidFill>
              </a:rPr>
              <a:t>سازمانهای بین المللی</a:t>
            </a:r>
            <a:endParaRPr lang="en-US" dirty="0">
              <a:solidFill>
                <a:schemeClr val="bg1"/>
              </a:solidFill>
            </a:endParaRPr>
          </a:p>
          <a:p>
            <a:pPr lvl="1"/>
            <a:r>
              <a:rPr lang="fa-IR" dirty="0">
                <a:solidFill>
                  <a:schemeClr val="bg1"/>
                </a:solidFill>
              </a:rPr>
              <a:t>همسایگان و دیگر کشور ها</a:t>
            </a:r>
            <a:endParaRPr lang="en-US" dirty="0">
              <a:solidFill>
                <a:schemeClr val="bg1"/>
              </a:solidFill>
            </a:endParaRPr>
          </a:p>
          <a:p>
            <a:pPr lvl="1"/>
            <a:r>
              <a:rPr lang="fa-IR" dirty="0">
                <a:solidFill>
                  <a:schemeClr val="bg1"/>
                </a:solidFill>
              </a:rPr>
              <a:t>سازمان های غیر دولتی/شركت هاي خصوصي</a:t>
            </a:r>
            <a:endParaRPr lang="en-US" dirty="0">
              <a:solidFill>
                <a:schemeClr val="bg1"/>
              </a:solidFill>
            </a:endParaRPr>
          </a:p>
          <a:p>
            <a:endParaRPr lang="en-US" dirty="0">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a:t>انجام ارزیابی و توصیه به افراد </a:t>
            </a:r>
            <a:r>
              <a:rPr lang="fa-IR" sz="3200" dirty="0" smtClean="0"/>
              <a:t>درگیر</a:t>
            </a:r>
            <a:endParaRPr lang="en-US" sz="3200" dirty="0"/>
          </a:p>
        </p:txBody>
      </p:sp>
      <p:sp>
        <p:nvSpPr>
          <p:cNvPr id="3" name="Content Placeholder 2"/>
          <p:cNvSpPr>
            <a:spLocks noGrp="1"/>
          </p:cNvSpPr>
          <p:nvPr>
            <p:ph idx="1"/>
          </p:nvPr>
        </p:nvSpPr>
        <p:spPr/>
        <p:txBody>
          <a:bodyPr>
            <a:normAutofit fontScale="92500" lnSpcReduction="20000"/>
          </a:bodyPr>
          <a:lstStyle/>
          <a:p>
            <a:pPr rtl="1"/>
            <a:r>
              <a:rPr lang="fa-IR" dirty="0" smtClean="0">
                <a:solidFill>
                  <a:schemeClr val="bg1"/>
                </a:solidFill>
              </a:rPr>
              <a:t>ارزیابی خطرات در مقیاس مناسب در طول یک حادثه می تواند در تعیین این که آیا افراد در معرض آلودگی هستند  یا نه، مورد استفاده قرار بگیرد البته در این مورد که با چه اثرات بهداشتی کو تاه یا بلند مدت ممکن است مواجه باشیم</a:t>
            </a:r>
            <a:r>
              <a:rPr lang="en-US" dirty="0" smtClean="0">
                <a:solidFill>
                  <a:schemeClr val="bg1"/>
                </a:solidFill>
              </a:rPr>
              <a:t>. </a:t>
            </a:r>
            <a:r>
              <a:rPr lang="fa-IR" dirty="0" smtClean="0">
                <a:solidFill>
                  <a:schemeClr val="bg1"/>
                </a:solidFill>
              </a:rPr>
              <a:t>این ارزیابی می تواند توسط خدمات اورژانس برای افرادی که در نزدیکی محل حادثه هستند یا تیم های سلامتی عمومی برای افراد دور از محل حادثه انجام شود</a:t>
            </a:r>
          </a:p>
          <a:p>
            <a:pPr rtl="1"/>
            <a:r>
              <a:rPr lang="en-US" dirty="0" smtClean="0">
                <a:solidFill>
                  <a:schemeClr val="bg1"/>
                </a:solidFill>
              </a:rPr>
              <a:t> </a:t>
            </a:r>
            <a:endParaRPr lang="en-US" dirty="0">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مدلهای پیش بینی شده برای شناسایی افرادی که تحت تاثیر حادثه</a:t>
            </a:r>
            <a:endParaRPr lang="en-US" sz="2400" dirty="0"/>
          </a:p>
        </p:txBody>
      </p:sp>
      <p:sp>
        <p:nvSpPr>
          <p:cNvPr id="3" name="Content Placeholder 2"/>
          <p:cNvSpPr>
            <a:spLocks noGrp="1"/>
          </p:cNvSpPr>
          <p:nvPr>
            <p:ph idx="1"/>
          </p:nvPr>
        </p:nvSpPr>
        <p:spPr/>
        <p:txBody>
          <a:bodyPr>
            <a:normAutofit fontScale="85000" lnSpcReduction="20000"/>
          </a:bodyPr>
          <a:lstStyle/>
          <a:p>
            <a:pPr algn="l" rtl="0"/>
            <a:r>
              <a:rPr lang="en-US" dirty="0" smtClean="0"/>
              <a:t>ALOHA (Areal Locations of Hazardous Atmospheres)</a:t>
            </a:r>
            <a:endParaRPr lang="fa-IR" dirty="0" smtClean="0">
              <a:solidFill>
                <a:schemeClr val="bg1"/>
              </a:solidFill>
            </a:endParaRPr>
          </a:p>
          <a:p>
            <a:pPr lvl="1"/>
            <a:r>
              <a:rPr lang="en-US" dirty="0" smtClean="0">
                <a:solidFill>
                  <a:schemeClr val="bg1"/>
                </a:solidFill>
              </a:rPr>
              <a:t> </a:t>
            </a:r>
            <a:r>
              <a:rPr lang="fa-IR" dirty="0" smtClean="0">
                <a:solidFill>
                  <a:schemeClr val="bg1"/>
                </a:solidFill>
              </a:rPr>
              <a:t>یکی از رايج ترین مدل ها برای استفاده مدل انتشار اتفاقی است </a:t>
            </a:r>
          </a:p>
          <a:p>
            <a:pPr lvl="1"/>
            <a:r>
              <a:rPr lang="fa-IR" dirty="0" smtClean="0">
                <a:solidFill>
                  <a:schemeClr val="bg1"/>
                </a:solidFill>
              </a:rPr>
              <a:t>در سراسر جهان برای امداد رسانی، طراحی و آموزش و اهداف عملی از آن استفاده می شود</a:t>
            </a:r>
          </a:p>
          <a:p>
            <a:pPr lvl="1"/>
            <a:r>
              <a:rPr lang="fa-IR" dirty="0" smtClean="0">
                <a:solidFill>
                  <a:schemeClr val="bg1"/>
                </a:solidFill>
              </a:rPr>
              <a:t>پراکندگی مواد با چگالی مشابه چگالی هوای معمولی و موادی که متراکم تر از هوا هستند را پیش بینی کند (مثل کلر)</a:t>
            </a:r>
          </a:p>
          <a:p>
            <a:pPr rtl="1"/>
            <a:r>
              <a:rPr lang="fa-IR" dirty="0" smtClean="0">
                <a:solidFill>
                  <a:schemeClr val="bg1"/>
                </a:solidFill>
              </a:rPr>
              <a:t>مدلهای ديگر براي گازها؛ </a:t>
            </a:r>
            <a:r>
              <a:rPr lang="en-US" dirty="0" smtClean="0">
                <a:solidFill>
                  <a:schemeClr val="bg1"/>
                </a:solidFill>
              </a:rPr>
              <a:t>SLAB</a:t>
            </a:r>
            <a:r>
              <a:rPr lang="fa-IR" dirty="0" smtClean="0">
                <a:solidFill>
                  <a:schemeClr val="bg1"/>
                </a:solidFill>
              </a:rPr>
              <a:t> و </a:t>
            </a:r>
            <a:r>
              <a:rPr lang="en-US" dirty="0" smtClean="0">
                <a:solidFill>
                  <a:schemeClr val="bg1"/>
                </a:solidFill>
              </a:rPr>
              <a:t>AUSTOX </a:t>
            </a:r>
            <a:endParaRPr lang="fa-IR" dirty="0" smtClean="0">
              <a:solidFill>
                <a:schemeClr val="bg1"/>
              </a:solidFill>
            </a:endParaRPr>
          </a:p>
          <a:p>
            <a:r>
              <a:rPr lang="fa-IR" dirty="0" smtClean="0">
                <a:solidFill>
                  <a:schemeClr val="bg1"/>
                </a:solidFill>
              </a:rPr>
              <a:t>اگر گازها سبکتر از هوا باشد از مدل پراکندگی استفاده می شود</a:t>
            </a:r>
            <a:r>
              <a:rPr lang="en-US" dirty="0" smtClean="0">
                <a:solidFill>
                  <a:schemeClr val="bg1"/>
                </a:solidFill>
              </a:rPr>
              <a:t>.</a:t>
            </a:r>
            <a:r>
              <a:rPr lang="fa-IR" dirty="0" smtClean="0">
                <a:solidFill>
                  <a:schemeClr val="bg1"/>
                </a:solidFill>
              </a:rPr>
              <a:t> (مثل آمونیاک )</a:t>
            </a:r>
            <a:endParaRPr lang="en-US" dirty="0" smtClean="0">
              <a:solidFill>
                <a:schemeClr val="bg1"/>
              </a:solidFill>
            </a:endParaRPr>
          </a:p>
          <a:p>
            <a:endParaRPr lang="en-US" dirty="0">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smtClean="0"/>
              <a:t>What are AEGLS?</a:t>
            </a:r>
            <a:endParaRPr lang="en-US" dirty="0"/>
          </a:p>
        </p:txBody>
      </p:sp>
      <p:sp>
        <p:nvSpPr>
          <p:cNvPr id="3" name="Content Placeholder 2"/>
          <p:cNvSpPr>
            <a:spLocks noGrp="1"/>
          </p:cNvSpPr>
          <p:nvPr>
            <p:ph idx="1"/>
          </p:nvPr>
        </p:nvSpPr>
        <p:spPr/>
        <p:txBody>
          <a:bodyPr>
            <a:normAutofit fontScale="62500" lnSpcReduction="20000"/>
          </a:bodyPr>
          <a:lstStyle/>
          <a:p>
            <a:pPr algn="l" rtl="0"/>
            <a:r>
              <a:rPr lang="en-US" dirty="0" smtClean="0">
                <a:solidFill>
                  <a:schemeClr val="bg1"/>
                </a:solidFill>
              </a:rPr>
              <a:t>Acute Exposure Guidelines Levels (AEGLs)</a:t>
            </a:r>
            <a:endParaRPr lang="fa-IR" dirty="0" smtClean="0">
              <a:solidFill>
                <a:schemeClr val="bg1"/>
              </a:solidFill>
            </a:endParaRPr>
          </a:p>
          <a:p>
            <a:pPr algn="l" rtl="0"/>
            <a:r>
              <a:rPr lang="en-US" dirty="0" smtClean="0">
                <a:solidFill>
                  <a:schemeClr val="bg1"/>
                </a:solidFill>
              </a:rPr>
              <a:t> indicate the </a:t>
            </a:r>
            <a:r>
              <a:rPr lang="fa-IR" dirty="0" smtClean="0">
                <a:solidFill>
                  <a:schemeClr val="bg1"/>
                </a:solidFill>
              </a:rPr>
              <a:t> </a:t>
            </a:r>
            <a:r>
              <a:rPr lang="en-US" dirty="0" smtClean="0">
                <a:solidFill>
                  <a:schemeClr val="bg1"/>
                </a:solidFill>
              </a:rPr>
              <a:t>concentrations of a chemical in air above which different types of health effects could begin to occur in an unprotected civilian population. </a:t>
            </a:r>
          </a:p>
          <a:p>
            <a:pPr algn="l" rtl="0"/>
            <a:r>
              <a:rPr lang="en-US" dirty="0" smtClean="0">
                <a:solidFill>
                  <a:schemeClr val="bg1"/>
                </a:solidFill>
              </a:rPr>
              <a:t>A National Advisory Committee, managed by the U.S. EPA, is currently developing AEGLs for hundreds of toxic industrial chemicals (e.g., chlorine and ammonia) as well as for chemical warfare agents. </a:t>
            </a:r>
          </a:p>
          <a:p>
            <a:pPr algn="l" rtl="0"/>
            <a:r>
              <a:rPr lang="en-US" dirty="0" smtClean="0">
                <a:solidFill>
                  <a:schemeClr val="bg1"/>
                </a:solidFill>
              </a:rPr>
              <a:t>A separate committee (the National Research Council) provides a final review and  then publishes the AEGLs. </a:t>
            </a:r>
          </a:p>
          <a:p>
            <a:pPr algn="l" rtl="0"/>
            <a:r>
              <a:rPr lang="en-US" dirty="0" smtClean="0">
                <a:solidFill>
                  <a:schemeClr val="bg1"/>
                </a:solidFill>
              </a:rPr>
              <a:t>AEGLs include three concentration levels for specified time durations; these show the range of toxic effects caused by each chemical. </a:t>
            </a:r>
          </a:p>
          <a:p>
            <a:pPr algn="l" rtl="0"/>
            <a:endParaRPr lang="en-US" dirty="0">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AEGLS</a:t>
            </a:r>
            <a:endParaRPr lang="en-US" dirty="0"/>
          </a:p>
        </p:txBody>
      </p:sp>
      <p:sp>
        <p:nvSpPr>
          <p:cNvPr id="3" name="Content Placeholder 2"/>
          <p:cNvSpPr>
            <a:spLocks noGrp="1"/>
          </p:cNvSpPr>
          <p:nvPr>
            <p:ph idx="1"/>
          </p:nvPr>
        </p:nvSpPr>
        <p:spPr/>
        <p:txBody>
          <a:bodyPr/>
          <a:lstStyle/>
          <a:p>
            <a:endParaRPr lang="en-US" dirty="0"/>
          </a:p>
        </p:txBody>
      </p:sp>
      <p:pic>
        <p:nvPicPr>
          <p:cNvPr id="332803" name="Picture 3"/>
          <p:cNvPicPr>
            <a:picLocks noChangeAspect="1" noChangeArrowheads="1"/>
          </p:cNvPicPr>
          <p:nvPr/>
        </p:nvPicPr>
        <p:blipFill>
          <a:blip r:embed="rId2" cstate="print"/>
          <a:srcRect/>
          <a:stretch>
            <a:fillRect/>
          </a:stretch>
        </p:blipFill>
        <p:spPr bwMode="auto">
          <a:xfrm>
            <a:off x="533400" y="1219200"/>
            <a:ext cx="3895725" cy="5105400"/>
          </a:xfrm>
          <a:prstGeom prst="rect">
            <a:avLst/>
          </a:prstGeom>
          <a:noFill/>
          <a:ln w="9525">
            <a:noFill/>
            <a:miter lim="800000"/>
            <a:headEnd/>
            <a:tailEnd/>
          </a:ln>
        </p:spPr>
      </p:pic>
      <p:pic>
        <p:nvPicPr>
          <p:cNvPr id="332804" name="Picture 4"/>
          <p:cNvPicPr>
            <a:picLocks noChangeAspect="1" noChangeArrowheads="1"/>
          </p:cNvPicPr>
          <p:nvPr/>
        </p:nvPicPr>
        <p:blipFill>
          <a:blip r:embed="rId3" cstate="print"/>
          <a:srcRect/>
          <a:stretch>
            <a:fillRect/>
          </a:stretch>
        </p:blipFill>
        <p:spPr bwMode="auto">
          <a:xfrm>
            <a:off x="4648200" y="2209800"/>
            <a:ext cx="4267200" cy="333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AEGLS</a:t>
            </a:r>
          </a:p>
        </p:txBody>
      </p:sp>
      <p:pic>
        <p:nvPicPr>
          <p:cNvPr id="6" name="Content Placeholder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828800" y="1371600"/>
            <a:ext cx="6088746" cy="5105400"/>
          </a:xfrm>
        </p:spPr>
      </p:pic>
    </p:spTree>
    <p:extLst>
      <p:ext uri="{BB962C8B-B14F-4D97-AF65-F5344CB8AC3E}">
        <p14:creationId xmlns="" xmlns:p14="http://schemas.microsoft.com/office/powerpoint/2010/main" val="32086825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685800" y="76200"/>
            <a:ext cx="7772400" cy="1143000"/>
          </a:xfrm>
        </p:spPr>
        <p:txBody>
          <a:bodyPr/>
          <a:lstStyle/>
          <a:p>
            <a:r>
              <a:rPr lang="en-US" b="1" i="1" u="sng"/>
              <a:t>Use Emergency Response Guide</a:t>
            </a:r>
          </a:p>
        </p:txBody>
      </p:sp>
      <p:sp>
        <p:nvSpPr>
          <p:cNvPr id="216067" name="Rectangle 3"/>
          <p:cNvSpPr>
            <a:spLocks noGrp="1" noChangeArrowheads="1"/>
          </p:cNvSpPr>
          <p:nvPr>
            <p:ph type="body" idx="1"/>
          </p:nvPr>
        </p:nvSpPr>
        <p:spPr>
          <a:xfrm>
            <a:off x="228600" y="1371600"/>
            <a:ext cx="8539163" cy="4114800"/>
          </a:xfrm>
        </p:spPr>
        <p:txBody>
          <a:bodyPr>
            <a:normAutofit/>
          </a:bodyPr>
          <a:lstStyle/>
          <a:p>
            <a:pPr algn="l" rtl="0"/>
            <a:r>
              <a:rPr lang="en-US" sz="2400" dirty="0">
                <a:solidFill>
                  <a:schemeClr val="bg1"/>
                </a:solidFill>
              </a:rPr>
              <a:t>First responders guide developed jointly by transportation departments of Canada, United States and Mexico</a:t>
            </a:r>
          </a:p>
          <a:p>
            <a:pPr lvl="1" algn="l" rtl="0"/>
            <a:r>
              <a:rPr lang="en-US" sz="2400" dirty="0">
                <a:solidFill>
                  <a:schemeClr val="bg1"/>
                </a:solidFill>
              </a:rPr>
              <a:t>Includes United Nations dangerous goods list</a:t>
            </a:r>
          </a:p>
          <a:p>
            <a:pPr algn="l" rtl="0"/>
            <a:endParaRPr lang="en-US" sz="700" dirty="0">
              <a:solidFill>
                <a:schemeClr val="bg1"/>
              </a:solidFill>
            </a:endParaRPr>
          </a:p>
          <a:p>
            <a:pPr algn="l" rtl="0"/>
            <a:r>
              <a:rPr lang="en-US" sz="2400" dirty="0">
                <a:solidFill>
                  <a:schemeClr val="bg1"/>
                </a:solidFill>
              </a:rPr>
              <a:t>Assist first responders in making initial decisions</a:t>
            </a:r>
          </a:p>
        </p:txBody>
      </p:sp>
      <p:pic>
        <p:nvPicPr>
          <p:cNvPr id="216068" name="Picture 4" descr="cd20"/>
          <p:cNvPicPr>
            <a:picLocks noChangeAspect="1" noChangeArrowheads="1"/>
          </p:cNvPicPr>
          <p:nvPr/>
        </p:nvPicPr>
        <p:blipFill>
          <a:blip r:embed="rId3" cstate="print"/>
          <a:srcRect/>
          <a:stretch>
            <a:fillRect/>
          </a:stretch>
        </p:blipFill>
        <p:spPr bwMode="auto">
          <a:xfrm>
            <a:off x="3352800" y="4343400"/>
            <a:ext cx="1524000" cy="2370666"/>
          </a:xfrm>
          <a:prstGeom prst="rect">
            <a:avLst/>
          </a:prstGeom>
          <a:noFill/>
        </p:spPr>
      </p:pic>
      <p:pic>
        <p:nvPicPr>
          <p:cNvPr id="216069" name="Picture 5" descr="untitled"/>
          <p:cNvPicPr>
            <a:picLocks noChangeAspect="1" noChangeArrowheads="1"/>
          </p:cNvPicPr>
          <p:nvPr/>
        </p:nvPicPr>
        <p:blipFill>
          <a:blip r:embed="rId4" cstate="print"/>
          <a:srcRect/>
          <a:stretch>
            <a:fillRect/>
          </a:stretch>
        </p:blipFill>
        <p:spPr bwMode="auto">
          <a:xfrm>
            <a:off x="5715000" y="4419600"/>
            <a:ext cx="2247900" cy="2247900"/>
          </a:xfrm>
          <a:prstGeom prst="rect">
            <a:avLst/>
          </a:prstGeom>
          <a:noFill/>
        </p:spPr>
      </p:pic>
    </p:spTree>
    <p:extLst>
      <p:ext uri="{BB962C8B-B14F-4D97-AF65-F5344CB8AC3E}">
        <p14:creationId xmlns="" xmlns:p14="http://schemas.microsoft.com/office/powerpoint/2010/main" val="14764984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ChangeArrowheads="1"/>
          </p:cNvSpPr>
          <p:nvPr/>
        </p:nvSpPr>
        <p:spPr bwMode="auto">
          <a:xfrm>
            <a:off x="711200" y="6248400"/>
            <a:ext cx="1897063" cy="457200"/>
          </a:xfrm>
          <a:prstGeom prst="rect">
            <a:avLst/>
          </a:prstGeom>
          <a:noFill/>
          <a:ln w="12700">
            <a:noFill/>
            <a:miter lim="800000"/>
            <a:headEnd/>
            <a:tailEnd/>
          </a:ln>
          <a:effectLst/>
        </p:spPr>
        <p:txBody>
          <a:bodyPr wrap="none" anchor="ctr"/>
          <a:lstStyle/>
          <a:p>
            <a:endParaRPr lang="en-US"/>
          </a:p>
        </p:txBody>
      </p:sp>
      <p:sp>
        <p:nvSpPr>
          <p:cNvPr id="224259" name="Rectangle 3"/>
          <p:cNvSpPr>
            <a:spLocks noGrp="1" noChangeArrowheads="1"/>
          </p:cNvSpPr>
          <p:nvPr>
            <p:ph type="title"/>
          </p:nvPr>
        </p:nvSpPr>
        <p:spPr>
          <a:xfrm>
            <a:off x="457200" y="0"/>
            <a:ext cx="8229600" cy="1143000"/>
          </a:xfrm>
        </p:spPr>
        <p:txBody>
          <a:bodyPr/>
          <a:lstStyle/>
          <a:p>
            <a:r>
              <a:rPr lang="en-US" sz="4800" b="1" u="sng" dirty="0"/>
              <a:t>Guidebook Contents </a:t>
            </a:r>
          </a:p>
        </p:txBody>
      </p:sp>
      <p:sp>
        <p:nvSpPr>
          <p:cNvPr id="224260" name="Rectangle 4"/>
          <p:cNvSpPr>
            <a:spLocks noGrp="1" noChangeArrowheads="1"/>
          </p:cNvSpPr>
          <p:nvPr>
            <p:ph type="body" idx="1"/>
          </p:nvPr>
        </p:nvSpPr>
        <p:spPr>
          <a:xfrm>
            <a:off x="228600" y="1219200"/>
            <a:ext cx="8539163" cy="1937133"/>
          </a:xfrm>
          <a:solidFill>
            <a:schemeClr val="bg1"/>
          </a:solidFill>
        </p:spPr>
        <p:txBody>
          <a:bodyPr>
            <a:spAutoFit/>
          </a:bodyPr>
          <a:lstStyle/>
          <a:p>
            <a:pPr algn="l" rtl="0"/>
            <a:r>
              <a:rPr lang="en-US" sz="2800" dirty="0">
                <a:solidFill>
                  <a:schemeClr val="accent2">
                    <a:lumMod val="50000"/>
                  </a:schemeClr>
                </a:solidFill>
              </a:rPr>
              <a:t>White pages</a:t>
            </a:r>
          </a:p>
          <a:p>
            <a:pPr lvl="1" algn="l" rtl="0"/>
            <a:r>
              <a:rPr lang="en-US" sz="2400" dirty="0">
                <a:solidFill>
                  <a:schemeClr val="accent2">
                    <a:lumMod val="50000"/>
                  </a:schemeClr>
                </a:solidFill>
              </a:rPr>
              <a:t>How to use the guidebook during a dangerous goods incident</a:t>
            </a:r>
          </a:p>
          <a:p>
            <a:pPr lvl="1" algn="l" rtl="0"/>
            <a:r>
              <a:rPr lang="en-US" sz="2400" dirty="0">
                <a:solidFill>
                  <a:schemeClr val="accent2">
                    <a:lumMod val="50000"/>
                  </a:schemeClr>
                </a:solidFill>
              </a:rPr>
              <a:t>General information</a:t>
            </a:r>
          </a:p>
        </p:txBody>
      </p:sp>
      <p:sp>
        <p:nvSpPr>
          <p:cNvPr id="224261" name="Rectangle 5"/>
          <p:cNvSpPr>
            <a:spLocks noChangeArrowheads="1"/>
          </p:cNvSpPr>
          <p:nvPr/>
        </p:nvSpPr>
        <p:spPr bwMode="auto">
          <a:xfrm>
            <a:off x="228600" y="3200400"/>
            <a:ext cx="8539163" cy="719556"/>
          </a:xfrm>
          <a:prstGeom prst="rect">
            <a:avLst/>
          </a:prstGeom>
          <a:solidFill>
            <a:srgbClr val="FFFF00"/>
          </a:solidFill>
          <a:ln w="9525">
            <a:noFill/>
            <a:miter lim="800000"/>
            <a:headEnd/>
            <a:tailEnd/>
          </a:ln>
          <a:effectLst/>
        </p:spPr>
        <p:txBody>
          <a:bodyPr>
            <a:spAutoFit/>
          </a:bodyPr>
          <a:lstStyle/>
          <a:p>
            <a:pPr marL="342900" indent="-342900">
              <a:lnSpc>
                <a:spcPct val="80000"/>
              </a:lnSpc>
              <a:spcBef>
                <a:spcPct val="20000"/>
              </a:spcBef>
              <a:buFontTx/>
              <a:buChar char="•"/>
            </a:pPr>
            <a:r>
              <a:rPr lang="en-US" sz="2800" dirty="0">
                <a:solidFill>
                  <a:schemeClr val="accent2">
                    <a:lumMod val="50000"/>
                  </a:schemeClr>
                </a:solidFill>
              </a:rPr>
              <a:t>Yellow-bordered pages</a:t>
            </a:r>
          </a:p>
          <a:p>
            <a:pPr marL="742950" lvl="1" indent="-285750">
              <a:lnSpc>
                <a:spcPct val="80000"/>
              </a:lnSpc>
              <a:spcBef>
                <a:spcPct val="20000"/>
              </a:spcBef>
              <a:buFontTx/>
              <a:buChar char="–"/>
            </a:pPr>
            <a:r>
              <a:rPr lang="en-US" dirty="0">
                <a:solidFill>
                  <a:schemeClr val="accent2">
                    <a:lumMod val="50000"/>
                  </a:schemeClr>
                </a:solidFill>
              </a:rPr>
              <a:t>Index list of dangerous goods in numerical order of four-digit ID number</a:t>
            </a:r>
          </a:p>
        </p:txBody>
      </p:sp>
      <p:sp>
        <p:nvSpPr>
          <p:cNvPr id="224263" name="Rectangle 7"/>
          <p:cNvSpPr>
            <a:spLocks noChangeArrowheads="1"/>
          </p:cNvSpPr>
          <p:nvPr/>
        </p:nvSpPr>
        <p:spPr bwMode="auto">
          <a:xfrm>
            <a:off x="228600" y="3962400"/>
            <a:ext cx="8539163" cy="719556"/>
          </a:xfrm>
          <a:prstGeom prst="rect">
            <a:avLst/>
          </a:prstGeom>
          <a:solidFill>
            <a:srgbClr val="00CCFF"/>
          </a:solidFill>
          <a:ln w="9525">
            <a:noFill/>
            <a:miter lim="800000"/>
            <a:headEnd/>
            <a:tailEnd/>
          </a:ln>
          <a:effectLst/>
        </p:spPr>
        <p:txBody>
          <a:bodyPr>
            <a:spAutoFit/>
          </a:bodyPr>
          <a:lstStyle/>
          <a:p>
            <a:pPr marL="342900" indent="-342900">
              <a:lnSpc>
                <a:spcPct val="80000"/>
              </a:lnSpc>
              <a:spcBef>
                <a:spcPct val="20000"/>
              </a:spcBef>
              <a:buFontTx/>
              <a:buChar char="•"/>
            </a:pPr>
            <a:r>
              <a:rPr lang="en-US" sz="2800" dirty="0">
                <a:solidFill>
                  <a:schemeClr val="accent2">
                    <a:lumMod val="50000"/>
                  </a:schemeClr>
                </a:solidFill>
              </a:rPr>
              <a:t>Blue-bordered pages</a:t>
            </a:r>
          </a:p>
          <a:p>
            <a:pPr marL="742950" lvl="1" indent="-285750">
              <a:lnSpc>
                <a:spcPct val="80000"/>
              </a:lnSpc>
              <a:spcBef>
                <a:spcPct val="20000"/>
              </a:spcBef>
              <a:buFontTx/>
              <a:buChar char="–"/>
            </a:pPr>
            <a:r>
              <a:rPr lang="en-US" dirty="0">
                <a:solidFill>
                  <a:schemeClr val="accent2">
                    <a:lumMod val="50000"/>
                  </a:schemeClr>
                </a:solidFill>
              </a:rPr>
              <a:t>Index list of dangerous goods in alphabetical order of material name</a:t>
            </a:r>
          </a:p>
        </p:txBody>
      </p:sp>
      <p:pic>
        <p:nvPicPr>
          <p:cNvPr id="313345" name="Picture 1"/>
          <p:cNvPicPr>
            <a:picLocks noChangeAspect="1" noChangeArrowheads="1"/>
          </p:cNvPicPr>
          <p:nvPr/>
        </p:nvPicPr>
        <p:blipFill>
          <a:blip r:embed="rId3" cstate="print"/>
          <a:srcRect/>
          <a:stretch>
            <a:fillRect/>
          </a:stretch>
        </p:blipFill>
        <p:spPr bwMode="auto">
          <a:xfrm>
            <a:off x="7315200" y="4781550"/>
            <a:ext cx="1548276" cy="2076450"/>
          </a:xfrm>
          <a:prstGeom prst="rect">
            <a:avLst/>
          </a:prstGeom>
          <a:noFill/>
          <a:ln w="9525">
            <a:noFill/>
            <a:miter lim="800000"/>
            <a:headEnd/>
            <a:tailEnd/>
          </a:ln>
        </p:spPr>
      </p:pic>
    </p:spTree>
    <p:extLst>
      <p:ext uri="{BB962C8B-B14F-4D97-AF65-F5344CB8AC3E}">
        <p14:creationId xmlns="" xmlns:p14="http://schemas.microsoft.com/office/powerpoint/2010/main" val="420663223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مقررات و ابزارهای بین المللی</a:t>
            </a:r>
            <a:endParaRPr lang="en-US" dirty="0"/>
          </a:p>
        </p:txBody>
      </p:sp>
      <p:sp>
        <p:nvSpPr>
          <p:cNvPr id="3" name="Content Placeholder 2"/>
          <p:cNvSpPr>
            <a:spLocks noGrp="1"/>
          </p:cNvSpPr>
          <p:nvPr>
            <p:ph idx="1"/>
          </p:nvPr>
        </p:nvSpPr>
        <p:spPr/>
        <p:txBody>
          <a:bodyPr>
            <a:normAutofit/>
          </a:bodyPr>
          <a:lstStyle/>
          <a:p>
            <a:r>
              <a:rPr lang="fa-IR" sz="2000" b="1" dirty="0" smtClean="0"/>
              <a:t>توافقنامه های جهانی</a:t>
            </a:r>
            <a:endParaRPr lang="en-US" sz="2000" dirty="0" smtClean="0"/>
          </a:p>
          <a:p>
            <a:pPr lvl="1"/>
            <a:r>
              <a:rPr lang="fa-IR" sz="1600" b="1" dirty="0" smtClean="0">
                <a:solidFill>
                  <a:schemeClr val="accent6">
                    <a:lumMod val="40000"/>
                    <a:lumOff val="60000"/>
                  </a:schemeClr>
                </a:solidFill>
              </a:rPr>
              <a:t>رویکرد راهبردی برای مدیریت صحیح مواد شیمیایی(</a:t>
            </a:r>
            <a:r>
              <a:rPr lang="en-US" sz="1600" b="1" dirty="0" smtClean="0">
                <a:solidFill>
                  <a:schemeClr val="accent6">
                    <a:lumMod val="40000"/>
                    <a:lumOff val="60000"/>
                  </a:schemeClr>
                </a:solidFill>
              </a:rPr>
              <a:t>SAICM</a:t>
            </a:r>
            <a:r>
              <a:rPr lang="fa-IR" sz="1600" b="1" dirty="0" smtClean="0">
                <a:solidFill>
                  <a:schemeClr val="accent6">
                    <a:lumMod val="40000"/>
                    <a:lumOff val="60000"/>
                  </a:schemeClr>
                </a:solidFill>
              </a:rPr>
              <a:t>)؛</a:t>
            </a:r>
          </a:p>
          <a:p>
            <a:pPr lvl="2"/>
            <a:r>
              <a:rPr lang="en-US" sz="1200" i="1" dirty="0" smtClean="0"/>
              <a:t>Strategic Approach to International Chemicals Management </a:t>
            </a:r>
            <a:endParaRPr lang="fa-IR" sz="1200" i="1" dirty="0" smtClean="0"/>
          </a:p>
          <a:p>
            <a:pPr lvl="1"/>
            <a:r>
              <a:rPr lang="fa-IR" sz="1600" b="1" dirty="0" smtClean="0">
                <a:solidFill>
                  <a:schemeClr val="accent6">
                    <a:lumMod val="40000"/>
                    <a:lumOff val="60000"/>
                  </a:schemeClr>
                </a:solidFill>
              </a:rPr>
              <a:t>مقررات سلامت بین المللی 2005(</a:t>
            </a:r>
            <a:r>
              <a:rPr lang="en-US" sz="1600" b="1" dirty="0" smtClean="0">
                <a:solidFill>
                  <a:schemeClr val="accent6">
                    <a:lumMod val="40000"/>
                    <a:lumOff val="60000"/>
                  </a:schemeClr>
                </a:solidFill>
              </a:rPr>
              <a:t>IHR(2005)</a:t>
            </a:r>
            <a:r>
              <a:rPr lang="fa-IR" sz="1600" b="1" dirty="0" smtClean="0">
                <a:solidFill>
                  <a:schemeClr val="accent6">
                    <a:lumMod val="40000"/>
                    <a:lumOff val="60000"/>
                  </a:schemeClr>
                </a:solidFill>
              </a:rPr>
              <a:t>) </a:t>
            </a:r>
            <a:r>
              <a:rPr lang="en-US" sz="1600" i="1" dirty="0" smtClean="0"/>
              <a:t>International Health Regulations</a:t>
            </a:r>
            <a:endParaRPr lang="fa-IR" sz="1600" b="1" dirty="0" smtClean="0">
              <a:solidFill>
                <a:schemeClr val="accent6">
                  <a:lumMod val="40000"/>
                  <a:lumOff val="60000"/>
                </a:schemeClr>
              </a:solidFill>
            </a:endParaRPr>
          </a:p>
          <a:p>
            <a:pPr lvl="1"/>
            <a:r>
              <a:rPr lang="fa-IR" sz="1600" b="1" dirty="0" smtClean="0">
                <a:solidFill>
                  <a:schemeClr val="accent6">
                    <a:lumMod val="40000"/>
                    <a:lumOff val="60000"/>
                  </a:schemeClr>
                </a:solidFill>
              </a:rPr>
              <a:t>اجلاس 174 </a:t>
            </a:r>
            <a:r>
              <a:rPr lang="en-US" sz="1600" b="1" dirty="0" smtClean="0">
                <a:solidFill>
                  <a:schemeClr val="accent6">
                    <a:lumMod val="40000"/>
                    <a:lumOff val="60000"/>
                  </a:schemeClr>
                </a:solidFill>
              </a:rPr>
              <a:t>ILO</a:t>
            </a:r>
            <a:r>
              <a:rPr lang="fa-IR" sz="1600" b="1" dirty="0" smtClean="0">
                <a:solidFill>
                  <a:schemeClr val="accent6">
                    <a:lumMod val="40000"/>
                    <a:lumOff val="60000"/>
                  </a:schemeClr>
                </a:solidFill>
              </a:rPr>
              <a:t> (</a:t>
            </a:r>
            <a:r>
              <a:rPr lang="en-US" sz="1600" i="1" dirty="0" smtClean="0">
                <a:solidFill>
                  <a:schemeClr val="accent6">
                    <a:lumMod val="40000"/>
                    <a:lumOff val="60000"/>
                  </a:schemeClr>
                </a:solidFill>
              </a:rPr>
              <a:t>International </a:t>
            </a:r>
            <a:r>
              <a:rPr lang="en-US" sz="1600" i="1" dirty="0" err="1" smtClean="0">
                <a:solidFill>
                  <a:schemeClr val="accent6">
                    <a:lumMod val="40000"/>
                    <a:lumOff val="60000"/>
                  </a:schemeClr>
                </a:solidFill>
              </a:rPr>
              <a:t>Labour</a:t>
            </a:r>
            <a:r>
              <a:rPr lang="en-US" sz="1600" i="1" dirty="0" smtClean="0">
                <a:solidFill>
                  <a:schemeClr val="accent6">
                    <a:lumMod val="40000"/>
                    <a:lumOff val="60000"/>
                  </a:schemeClr>
                </a:solidFill>
              </a:rPr>
              <a:t> Organization</a:t>
            </a:r>
            <a:r>
              <a:rPr lang="fa-IR" sz="1600" b="1" dirty="0" smtClean="0">
                <a:solidFill>
                  <a:schemeClr val="accent6">
                    <a:lumMod val="40000"/>
                    <a:lumOff val="60000"/>
                  </a:schemeClr>
                </a:solidFill>
              </a:rPr>
              <a:t>) در مورد پیشگیری از حوادث صنعتی عظیم</a:t>
            </a:r>
            <a:endParaRPr lang="en-US" sz="1600" dirty="0" smtClean="0">
              <a:solidFill>
                <a:schemeClr val="accent6">
                  <a:lumMod val="40000"/>
                  <a:lumOff val="60000"/>
                </a:schemeClr>
              </a:solidFill>
            </a:endParaRPr>
          </a:p>
          <a:p>
            <a:pPr lvl="1"/>
            <a:r>
              <a:rPr lang="fa-IR" sz="1600" dirty="0" smtClean="0">
                <a:solidFill>
                  <a:schemeClr val="accent6">
                    <a:lumMod val="40000"/>
                    <a:lumOff val="60000"/>
                  </a:schemeClr>
                </a:solidFill>
              </a:rPr>
              <a:t>اجلاسهای بین المللی مانند اجلاسهای روتردام و بازل</a:t>
            </a:r>
          </a:p>
          <a:p>
            <a:pPr lvl="1"/>
            <a:r>
              <a:rPr lang="fa-IR" sz="1600" dirty="0" smtClean="0">
                <a:solidFill>
                  <a:schemeClr val="accent6">
                    <a:lumMod val="40000"/>
                    <a:lumOff val="60000"/>
                  </a:schemeClr>
                </a:solidFill>
              </a:rPr>
              <a:t>توصیه های </a:t>
            </a:r>
            <a:r>
              <a:rPr lang="en-US" sz="1600" dirty="0" smtClean="0">
                <a:solidFill>
                  <a:schemeClr val="accent6">
                    <a:lumMod val="40000"/>
                    <a:lumOff val="60000"/>
                  </a:schemeClr>
                </a:solidFill>
              </a:rPr>
              <a:t>UN</a:t>
            </a:r>
            <a:r>
              <a:rPr lang="fa-IR" sz="1600" dirty="0" smtClean="0">
                <a:solidFill>
                  <a:schemeClr val="accent6">
                    <a:lumMod val="40000"/>
                    <a:lumOff val="60000"/>
                  </a:schemeClr>
                </a:solidFill>
              </a:rPr>
              <a:t> در مورد حمل و نقل کالاهای خطرناک </a:t>
            </a:r>
          </a:p>
          <a:p>
            <a:pPr lvl="1"/>
            <a:r>
              <a:rPr lang="fa-IR" sz="1600" dirty="0" smtClean="0">
                <a:solidFill>
                  <a:schemeClr val="accent6">
                    <a:lumMod val="40000"/>
                    <a:lumOff val="60000"/>
                  </a:schemeClr>
                </a:solidFill>
              </a:rPr>
              <a:t>اجلاس بین المللی پیش گیری از آلودگی های دريايي (اجلاس </a:t>
            </a:r>
            <a:r>
              <a:rPr lang="en-US" sz="1600" dirty="0" smtClean="0">
                <a:solidFill>
                  <a:schemeClr val="accent6">
                    <a:lumMod val="40000"/>
                    <a:lumOff val="60000"/>
                  </a:schemeClr>
                </a:solidFill>
              </a:rPr>
              <a:t>MARPOL</a:t>
            </a:r>
            <a:r>
              <a:rPr lang="fa-IR" sz="1600" dirty="0" smtClean="0">
                <a:solidFill>
                  <a:schemeClr val="accent6">
                    <a:lumMod val="40000"/>
                    <a:lumOff val="60000"/>
                  </a:schemeClr>
                </a:solidFill>
              </a:rPr>
              <a:t>) </a:t>
            </a:r>
          </a:p>
          <a:p>
            <a:pPr lvl="1"/>
            <a:r>
              <a:rPr lang="fa-IR" sz="1600" dirty="0" smtClean="0">
                <a:solidFill>
                  <a:schemeClr val="accent6">
                    <a:lumMod val="40000"/>
                    <a:lumOff val="60000"/>
                  </a:schemeClr>
                </a:solidFill>
              </a:rPr>
              <a:t>دسته بندی و برچسب گذاری (سیستم جهانی هماهنگ دسته بندی و برچسب گذاری مواد شیمیایی، </a:t>
            </a:r>
            <a:r>
              <a:rPr lang="en-US" sz="1600" dirty="0" smtClean="0">
                <a:solidFill>
                  <a:schemeClr val="accent6">
                    <a:lumMod val="40000"/>
                    <a:lumOff val="60000"/>
                  </a:schemeClr>
                </a:solidFill>
              </a:rPr>
              <a:t>GHS</a:t>
            </a:r>
            <a:r>
              <a:rPr lang="fa-IR" sz="1600" dirty="0" smtClean="0">
                <a:solidFill>
                  <a:schemeClr val="accent6">
                    <a:lumMod val="40000"/>
                    <a:lumOff val="60000"/>
                  </a:schemeClr>
                </a:solidFill>
              </a:rPr>
              <a:t>). </a:t>
            </a:r>
          </a:p>
          <a:p>
            <a:r>
              <a:rPr lang="fa-IR" sz="2000" dirty="0" smtClean="0"/>
              <a:t>چنین رهنمون ها، توصیه ها و اجلاسهایی می بایست در تمام جهان و نظام های قانونی اجرا و عملی شوند.</a:t>
            </a:r>
            <a:endParaRPr lang="en-US" sz="2000" dirty="0" smtClean="0"/>
          </a:p>
          <a:p>
            <a:pPr lvl="2"/>
            <a:endParaRPr lang="en-US" sz="1400" dirty="0" smtClean="0"/>
          </a:p>
          <a:p>
            <a:endParaRPr lang="en-US" sz="2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انتشار اطلاعات و مشاوره به عموم مردم، رسانه ها و امدادگران</a:t>
            </a:r>
            <a:endParaRPr lang="en-US" sz="2400" dirty="0"/>
          </a:p>
        </p:txBody>
      </p:sp>
      <p:sp>
        <p:nvSpPr>
          <p:cNvPr id="3" name="Content Placeholder 2"/>
          <p:cNvSpPr>
            <a:spLocks noGrp="1"/>
          </p:cNvSpPr>
          <p:nvPr>
            <p:ph idx="1"/>
          </p:nvPr>
        </p:nvSpPr>
        <p:spPr/>
        <p:txBody>
          <a:bodyPr>
            <a:normAutofit fontScale="77500" lnSpcReduction="20000"/>
          </a:bodyPr>
          <a:lstStyle/>
          <a:p>
            <a:pPr rtl="1"/>
            <a:r>
              <a:rPr lang="fa-IR" dirty="0" smtClean="0">
                <a:solidFill>
                  <a:schemeClr val="bg1"/>
                </a:solidFill>
              </a:rPr>
              <a:t>یکی از چالش برانگیز ترین فعالیت ها در طول یک حادثه انتشار مواد شیمیایی، برقراری ارتباط مستقیم با مردم به ویژه افرادی كه در معرض مواجهه  قرار دارند؛ مي باشد</a:t>
            </a:r>
            <a:r>
              <a:rPr lang="en-US" dirty="0" smtClean="0">
                <a:solidFill>
                  <a:schemeClr val="bg1"/>
                </a:solidFill>
              </a:rPr>
              <a:t>. </a:t>
            </a:r>
            <a:endParaRPr lang="fa-IR" dirty="0" smtClean="0">
              <a:solidFill>
                <a:schemeClr val="bg1"/>
              </a:solidFill>
            </a:endParaRPr>
          </a:p>
          <a:p>
            <a:pPr rtl="1"/>
            <a:r>
              <a:rPr lang="fa-IR" dirty="0" smtClean="0">
                <a:solidFill>
                  <a:schemeClr val="bg1"/>
                </a:solidFill>
              </a:rPr>
              <a:t>مردم به اندازه کافی از خطرات واقعی مربوط به حادثه مطلع نیستند و در نتیجه اهداف و یا روش های پاسخگویی به حادثه را نمی دانند</a:t>
            </a:r>
          </a:p>
          <a:p>
            <a:pPr rtl="1"/>
            <a:r>
              <a:rPr lang="fa-IR" dirty="0" smtClean="0">
                <a:solidFill>
                  <a:schemeClr val="bg1"/>
                </a:solidFill>
              </a:rPr>
              <a:t>بسیار ضروری است که به وضوح و بطور موثر با افرادی که به این موضوع مرتبط هستند، اطلاعات کافی داده شود</a:t>
            </a:r>
            <a:r>
              <a:rPr lang="en-US" dirty="0" smtClean="0">
                <a:solidFill>
                  <a:schemeClr val="bg1"/>
                </a:solidFill>
              </a:rPr>
              <a:t>. </a:t>
            </a:r>
            <a:endParaRPr lang="fa-IR" dirty="0" smtClean="0">
              <a:solidFill>
                <a:schemeClr val="bg1"/>
              </a:solidFill>
            </a:endParaRPr>
          </a:p>
          <a:p>
            <a:pPr rtl="1"/>
            <a:r>
              <a:rPr lang="fa-IR" dirty="0" smtClean="0">
                <a:solidFill>
                  <a:schemeClr val="bg1"/>
                </a:solidFill>
              </a:rPr>
              <a:t>هدف از انتشار اطلاعات می تواند توصیه های عمومی برای اقداماتی مانند تخلیه و یا برای ترویج اقداماتی در جهت كاهش خطر باشد</a:t>
            </a:r>
            <a:r>
              <a:rPr lang="en-US" dirty="0" smtClean="0">
                <a:solidFill>
                  <a:schemeClr val="bg1"/>
                </a:solidFill>
              </a:rPr>
              <a:t>. </a:t>
            </a:r>
          </a:p>
          <a:p>
            <a:endParaRPr lang="en-US" dirty="0">
              <a:solidFill>
                <a:schemeClr val="bg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اطلاعات مورد نياز مردم</a:t>
            </a:r>
            <a:endParaRPr lang="en-US" dirty="0"/>
          </a:p>
        </p:txBody>
      </p:sp>
      <p:sp>
        <p:nvSpPr>
          <p:cNvPr id="3" name="Content Placeholder 2"/>
          <p:cNvSpPr>
            <a:spLocks noGrp="1"/>
          </p:cNvSpPr>
          <p:nvPr>
            <p:ph idx="1"/>
          </p:nvPr>
        </p:nvSpPr>
        <p:spPr/>
        <p:txBody>
          <a:bodyPr>
            <a:normAutofit fontScale="77500" lnSpcReduction="20000"/>
          </a:bodyPr>
          <a:lstStyle/>
          <a:p>
            <a:pPr rtl="1"/>
            <a:r>
              <a:rPr lang="fa-IR" dirty="0" smtClean="0">
                <a:solidFill>
                  <a:schemeClr val="bg1"/>
                </a:solidFill>
              </a:rPr>
              <a:t>در طول یک حادثه عامه مردم اغلب نیاز به آگاهی در مورد </a:t>
            </a:r>
            <a:r>
              <a:rPr lang="en-US" dirty="0" smtClean="0">
                <a:solidFill>
                  <a:schemeClr val="bg1"/>
                </a:solidFill>
              </a:rPr>
              <a:t>:</a:t>
            </a:r>
          </a:p>
          <a:p>
            <a:pPr lvl="1"/>
            <a:r>
              <a:rPr lang="fa-IR" dirty="0" smtClean="0">
                <a:solidFill>
                  <a:schemeClr val="bg1"/>
                </a:solidFill>
              </a:rPr>
              <a:t>حادثه </a:t>
            </a:r>
            <a:endParaRPr lang="en-US" dirty="0" smtClean="0">
              <a:solidFill>
                <a:schemeClr val="bg1"/>
              </a:solidFill>
            </a:endParaRPr>
          </a:p>
          <a:p>
            <a:pPr lvl="1"/>
            <a:r>
              <a:rPr lang="fa-IR" dirty="0" smtClean="0">
                <a:solidFill>
                  <a:schemeClr val="bg1"/>
                </a:solidFill>
              </a:rPr>
              <a:t>کسی که مسئول است </a:t>
            </a:r>
            <a:endParaRPr lang="en-US" dirty="0" smtClean="0">
              <a:solidFill>
                <a:schemeClr val="bg1"/>
              </a:solidFill>
            </a:endParaRPr>
          </a:p>
          <a:p>
            <a:pPr lvl="1"/>
            <a:r>
              <a:rPr lang="fa-IR" dirty="0" smtClean="0">
                <a:solidFill>
                  <a:schemeClr val="bg1"/>
                </a:solidFill>
              </a:rPr>
              <a:t>اقدامات انجام شده </a:t>
            </a:r>
          </a:p>
          <a:p>
            <a:pPr lvl="1"/>
            <a:r>
              <a:rPr lang="fa-IR" dirty="0" smtClean="0">
                <a:solidFill>
                  <a:schemeClr val="bg1"/>
                </a:solidFill>
              </a:rPr>
              <a:t>چه کسانی در معرض تهدید هستند </a:t>
            </a:r>
            <a:endParaRPr lang="en-US" dirty="0" smtClean="0">
              <a:solidFill>
                <a:schemeClr val="bg1"/>
              </a:solidFill>
            </a:endParaRPr>
          </a:p>
          <a:p>
            <a:pPr lvl="1"/>
            <a:r>
              <a:rPr lang="fa-IR" dirty="0" smtClean="0">
                <a:solidFill>
                  <a:schemeClr val="bg1"/>
                </a:solidFill>
              </a:rPr>
              <a:t>چه تاثیراتی می تواند بر سلامتی بگذارد </a:t>
            </a:r>
            <a:endParaRPr lang="en-US" dirty="0" smtClean="0">
              <a:solidFill>
                <a:schemeClr val="bg1"/>
              </a:solidFill>
            </a:endParaRPr>
          </a:p>
          <a:p>
            <a:pPr lvl="1"/>
            <a:r>
              <a:rPr lang="fa-IR" dirty="0" smtClean="0">
                <a:solidFill>
                  <a:schemeClr val="bg1"/>
                </a:solidFill>
              </a:rPr>
              <a:t>عامه مردم برای حفظ سلامت خود چه می توانند بکنند </a:t>
            </a:r>
            <a:endParaRPr lang="en-US" dirty="0" smtClean="0">
              <a:solidFill>
                <a:schemeClr val="bg1"/>
              </a:solidFill>
            </a:endParaRPr>
          </a:p>
          <a:p>
            <a:pPr lvl="1"/>
            <a:r>
              <a:rPr lang="fa-IR" dirty="0" smtClean="0">
                <a:solidFill>
                  <a:schemeClr val="bg1"/>
                </a:solidFill>
              </a:rPr>
              <a:t>چطور می توان اطلاعات بیشتری در مورد درمان و یا علائم نگران کننده بدست آورد و چه وقت و در کجا و چگونه این خدمات در دسترس قرار می گیرند</a:t>
            </a:r>
            <a:r>
              <a:rPr lang="en-US" dirty="0" smtClean="0">
                <a:solidFill>
                  <a:schemeClr val="bg1"/>
                </a:solidFill>
              </a:rPr>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starcc</a:t>
            </a:r>
            <a:endParaRPr lang="en-US" dirty="0"/>
          </a:p>
        </p:txBody>
      </p:sp>
      <p:sp>
        <p:nvSpPr>
          <p:cNvPr id="3" name="Content Placeholder 2"/>
          <p:cNvSpPr>
            <a:spLocks noGrp="1"/>
          </p:cNvSpPr>
          <p:nvPr>
            <p:ph idx="1"/>
          </p:nvPr>
        </p:nvSpPr>
        <p:spPr/>
        <p:txBody>
          <a:bodyPr>
            <a:noAutofit/>
          </a:bodyPr>
          <a:lstStyle/>
          <a:p>
            <a:r>
              <a:rPr lang="fa-IR" sz="2000" dirty="0" smtClean="0"/>
              <a:t>پیام </a:t>
            </a:r>
            <a:r>
              <a:rPr lang="fa-IR" sz="2000" dirty="0"/>
              <a:t>های عمومی در جریان یک فاجعه باید به شرح ذیل باشد:</a:t>
            </a:r>
            <a:endParaRPr lang="en-US" sz="2000" dirty="0"/>
          </a:p>
          <a:p>
            <a:pPr lvl="1"/>
            <a:r>
              <a:rPr lang="en-US" sz="1600" b="1" dirty="0">
                <a:solidFill>
                  <a:schemeClr val="bg1"/>
                </a:solidFill>
              </a:rPr>
              <a:t>S</a:t>
            </a:r>
            <a:r>
              <a:rPr lang="en-US" sz="1600" dirty="0">
                <a:solidFill>
                  <a:schemeClr val="bg1"/>
                </a:solidFill>
              </a:rPr>
              <a:t>imple</a:t>
            </a:r>
            <a:r>
              <a:rPr lang="ar-SA" sz="1600" dirty="0">
                <a:solidFill>
                  <a:schemeClr val="bg1"/>
                </a:solidFill>
              </a:rPr>
              <a:t>: ساده</a:t>
            </a:r>
            <a:endParaRPr lang="en-US" sz="1600" dirty="0">
              <a:solidFill>
                <a:schemeClr val="bg1"/>
              </a:solidFill>
            </a:endParaRPr>
          </a:p>
          <a:p>
            <a:pPr lvl="1"/>
            <a:r>
              <a:rPr lang="ar-SA" sz="1600" dirty="0">
                <a:solidFill>
                  <a:schemeClr val="bg1"/>
                </a:solidFill>
              </a:rPr>
              <a:t>مردم وحشت زده نمی خواهند کلمات بزرگ بشنوند.</a:t>
            </a:r>
            <a:endParaRPr lang="en-US" sz="1600" dirty="0">
              <a:solidFill>
                <a:schemeClr val="bg1"/>
              </a:solidFill>
            </a:endParaRPr>
          </a:p>
          <a:p>
            <a:pPr lvl="1"/>
            <a:r>
              <a:rPr lang="en-US" sz="1600" b="1" dirty="0">
                <a:solidFill>
                  <a:schemeClr val="bg1"/>
                </a:solidFill>
              </a:rPr>
              <a:t>T</a:t>
            </a:r>
            <a:r>
              <a:rPr lang="en-US" sz="1600" dirty="0">
                <a:solidFill>
                  <a:schemeClr val="bg1"/>
                </a:solidFill>
              </a:rPr>
              <a:t>imely</a:t>
            </a:r>
            <a:r>
              <a:rPr lang="ar-SA" sz="1600" dirty="0">
                <a:solidFill>
                  <a:schemeClr val="bg1"/>
                </a:solidFill>
              </a:rPr>
              <a:t>: به موقع</a:t>
            </a:r>
            <a:endParaRPr lang="en-US" sz="1600" dirty="0">
              <a:solidFill>
                <a:schemeClr val="bg1"/>
              </a:solidFill>
            </a:endParaRPr>
          </a:p>
          <a:p>
            <a:pPr lvl="1"/>
            <a:r>
              <a:rPr lang="ar-SA" sz="1600" dirty="0">
                <a:solidFill>
                  <a:schemeClr val="bg1"/>
                </a:solidFill>
              </a:rPr>
              <a:t>مردم وحشت زده همین الان اطلاعات را میخواهند.</a:t>
            </a:r>
            <a:endParaRPr lang="en-US" sz="1600" dirty="0">
              <a:solidFill>
                <a:schemeClr val="bg1"/>
              </a:solidFill>
            </a:endParaRPr>
          </a:p>
          <a:p>
            <a:pPr lvl="1"/>
            <a:r>
              <a:rPr lang="en-US" sz="1600" b="1" dirty="0">
                <a:solidFill>
                  <a:schemeClr val="bg1"/>
                </a:solidFill>
              </a:rPr>
              <a:t>A</a:t>
            </a:r>
            <a:r>
              <a:rPr lang="en-US" sz="1600" dirty="0">
                <a:solidFill>
                  <a:schemeClr val="bg1"/>
                </a:solidFill>
              </a:rPr>
              <a:t>ccurate</a:t>
            </a:r>
            <a:r>
              <a:rPr lang="ar-SA" sz="1600" dirty="0">
                <a:solidFill>
                  <a:schemeClr val="bg1"/>
                </a:solidFill>
              </a:rPr>
              <a:t>: دقیق</a:t>
            </a:r>
            <a:endParaRPr lang="en-US" sz="1600" dirty="0">
              <a:solidFill>
                <a:schemeClr val="bg1"/>
              </a:solidFill>
            </a:endParaRPr>
          </a:p>
          <a:p>
            <a:pPr lvl="1"/>
            <a:r>
              <a:rPr lang="ar-SA" sz="1600" dirty="0">
                <a:solidFill>
                  <a:schemeClr val="bg1"/>
                </a:solidFill>
              </a:rPr>
              <a:t>با دادن اطلاعات دقیق مردم را وحشت زده نمی کنید بنابراین صریح اطلاعات بدهید</a:t>
            </a:r>
            <a:endParaRPr lang="en-US" sz="1600" dirty="0">
              <a:solidFill>
                <a:schemeClr val="bg1"/>
              </a:solidFill>
            </a:endParaRPr>
          </a:p>
          <a:p>
            <a:pPr lvl="1"/>
            <a:r>
              <a:rPr lang="en-US" sz="1600" b="1" dirty="0">
                <a:solidFill>
                  <a:schemeClr val="bg1"/>
                </a:solidFill>
              </a:rPr>
              <a:t>R</a:t>
            </a:r>
            <a:r>
              <a:rPr lang="en-US" sz="1600" dirty="0">
                <a:solidFill>
                  <a:schemeClr val="bg1"/>
                </a:solidFill>
              </a:rPr>
              <a:t>elevant</a:t>
            </a:r>
            <a:r>
              <a:rPr lang="ar-SA" sz="1600" dirty="0">
                <a:solidFill>
                  <a:schemeClr val="bg1"/>
                </a:solidFill>
              </a:rPr>
              <a:t>: مرتبط</a:t>
            </a:r>
            <a:endParaRPr lang="en-US" sz="1600" dirty="0">
              <a:solidFill>
                <a:schemeClr val="bg1"/>
              </a:solidFill>
            </a:endParaRPr>
          </a:p>
          <a:p>
            <a:pPr lvl="1"/>
            <a:r>
              <a:rPr lang="ar-SA" sz="1600" dirty="0">
                <a:solidFill>
                  <a:schemeClr val="bg1"/>
                </a:solidFill>
              </a:rPr>
              <a:t>سوالاتشان را جواب دهید و مراحل عمل را بیان کنید.</a:t>
            </a:r>
            <a:endParaRPr lang="en-US" sz="1600" dirty="0">
              <a:solidFill>
                <a:schemeClr val="bg1"/>
              </a:solidFill>
            </a:endParaRPr>
          </a:p>
          <a:p>
            <a:pPr lvl="1"/>
            <a:r>
              <a:rPr lang="en-US" sz="1600" b="1" dirty="0">
                <a:solidFill>
                  <a:schemeClr val="bg1"/>
                </a:solidFill>
              </a:rPr>
              <a:t>C</a:t>
            </a:r>
            <a:r>
              <a:rPr lang="en-US" sz="1600" dirty="0">
                <a:solidFill>
                  <a:schemeClr val="bg1"/>
                </a:solidFill>
              </a:rPr>
              <a:t>redible</a:t>
            </a:r>
            <a:r>
              <a:rPr lang="ar-SA" sz="1600" dirty="0">
                <a:solidFill>
                  <a:schemeClr val="bg1"/>
                </a:solidFill>
              </a:rPr>
              <a:t>: </a:t>
            </a:r>
            <a:r>
              <a:rPr lang="ar-SA" sz="1600" dirty="0" smtClean="0">
                <a:solidFill>
                  <a:schemeClr val="bg1"/>
                </a:solidFill>
              </a:rPr>
              <a:t>معتبر</a:t>
            </a:r>
            <a:r>
              <a:rPr lang="en-US" sz="1600" dirty="0" smtClean="0">
                <a:solidFill>
                  <a:schemeClr val="bg1"/>
                </a:solidFill>
              </a:rPr>
              <a:t> </a:t>
            </a:r>
            <a:r>
              <a:rPr lang="fa-IR" sz="1600" dirty="0" smtClean="0">
                <a:solidFill>
                  <a:schemeClr val="bg1"/>
                </a:solidFill>
              </a:rPr>
              <a:t> و موثق</a:t>
            </a:r>
            <a:endParaRPr lang="en-US" sz="1600" dirty="0">
              <a:solidFill>
                <a:schemeClr val="bg1"/>
              </a:solidFill>
            </a:endParaRPr>
          </a:p>
          <a:p>
            <a:pPr lvl="1"/>
            <a:r>
              <a:rPr lang="en-US" sz="1600" b="1" dirty="0" smtClean="0">
                <a:solidFill>
                  <a:schemeClr val="bg1"/>
                </a:solidFill>
              </a:rPr>
              <a:t>C</a:t>
            </a:r>
            <a:r>
              <a:rPr lang="en-US" sz="1600" dirty="0" smtClean="0">
                <a:solidFill>
                  <a:schemeClr val="bg1"/>
                </a:solidFill>
              </a:rPr>
              <a:t>onsistent</a:t>
            </a:r>
            <a:r>
              <a:rPr lang="ar-SA" sz="1600" dirty="0">
                <a:solidFill>
                  <a:schemeClr val="bg1"/>
                </a:solidFill>
              </a:rPr>
              <a:t>: </a:t>
            </a:r>
            <a:r>
              <a:rPr lang="fa-IR" sz="1600" dirty="0" smtClean="0">
                <a:solidFill>
                  <a:schemeClr val="bg1"/>
                </a:solidFill>
              </a:rPr>
              <a:t>یکسان</a:t>
            </a:r>
            <a:endParaRPr lang="en-US" sz="1600" dirty="0">
              <a:solidFill>
                <a:schemeClr val="bg1"/>
              </a:solidFill>
            </a:endParaRPr>
          </a:p>
          <a:p>
            <a:pPr lvl="1"/>
            <a:r>
              <a:rPr lang="ar-SA" sz="1600" dirty="0">
                <a:solidFill>
                  <a:schemeClr val="bg1"/>
                </a:solidFill>
              </a:rPr>
              <a:t>کوچکترین تغییر در پیام ناراحت کننده است و بوسیله همه موشکافی می </a:t>
            </a:r>
            <a:r>
              <a:rPr lang="ar-SA" sz="1600" dirty="0" smtClean="0">
                <a:solidFill>
                  <a:schemeClr val="bg1"/>
                </a:solidFill>
              </a:rPr>
              <a:t>شود</a:t>
            </a:r>
            <a:endParaRPr lang="en-US" sz="1600" dirty="0">
              <a:solidFill>
                <a:schemeClr val="bg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ثبت وقایع</a:t>
            </a:r>
            <a:endParaRPr lang="en-US" dirty="0"/>
          </a:p>
        </p:txBody>
      </p:sp>
      <p:sp>
        <p:nvSpPr>
          <p:cNvPr id="3" name="Content Placeholder 2"/>
          <p:cNvSpPr>
            <a:spLocks noGrp="1"/>
          </p:cNvSpPr>
          <p:nvPr>
            <p:ph idx="1"/>
          </p:nvPr>
        </p:nvSpPr>
        <p:spPr/>
        <p:txBody>
          <a:bodyPr>
            <a:normAutofit fontScale="62500" lnSpcReduction="20000"/>
          </a:bodyPr>
          <a:lstStyle/>
          <a:p>
            <a:pPr rtl="1"/>
            <a:r>
              <a:rPr lang="fa-IR" dirty="0" smtClean="0">
                <a:solidFill>
                  <a:schemeClr val="bg1"/>
                </a:solidFill>
              </a:rPr>
              <a:t>ثبت اسامي تمام افرادی که در معرض آلودگی هستند </a:t>
            </a:r>
          </a:p>
          <a:p>
            <a:pPr rtl="1"/>
            <a:r>
              <a:rPr lang="fa-IR" dirty="0" smtClean="0">
                <a:solidFill>
                  <a:schemeClr val="bg1"/>
                </a:solidFill>
              </a:rPr>
              <a:t>سرعت ثبت وقایع به چند دلیل مهم است </a:t>
            </a:r>
            <a:r>
              <a:rPr lang="en-US" dirty="0" smtClean="0">
                <a:solidFill>
                  <a:schemeClr val="bg1"/>
                </a:solidFill>
              </a:rPr>
              <a:t>:</a:t>
            </a:r>
          </a:p>
          <a:p>
            <a:pPr lvl="1"/>
            <a:r>
              <a:rPr lang="fa-IR" dirty="0" smtClean="0">
                <a:solidFill>
                  <a:schemeClr val="bg1"/>
                </a:solidFill>
              </a:rPr>
              <a:t>جمع آوری دوباره علائم و نشانه های محلی می تواند در طول زمان اشتباهاتی به همراه داشته باشد</a:t>
            </a:r>
            <a:r>
              <a:rPr lang="en-US" dirty="0" smtClean="0">
                <a:solidFill>
                  <a:schemeClr val="bg1"/>
                </a:solidFill>
              </a:rPr>
              <a:t>. </a:t>
            </a:r>
          </a:p>
          <a:p>
            <a:pPr lvl="1"/>
            <a:r>
              <a:rPr lang="fa-IR" dirty="0" smtClean="0">
                <a:solidFill>
                  <a:schemeClr val="bg1"/>
                </a:solidFill>
              </a:rPr>
              <a:t>بدليل تعدد سازمان هاي امدادي ممكن است ثبت اسامي بيماران بطور ناقص انجام شود.</a:t>
            </a:r>
            <a:endParaRPr lang="en-US" dirty="0" smtClean="0">
              <a:solidFill>
                <a:schemeClr val="bg1"/>
              </a:solidFill>
            </a:endParaRPr>
          </a:p>
          <a:p>
            <a:pPr lvl="1"/>
            <a:r>
              <a:rPr lang="fa-IR" dirty="0" smtClean="0">
                <a:solidFill>
                  <a:schemeClr val="bg1"/>
                </a:solidFill>
              </a:rPr>
              <a:t>اسامي داوطلبان ممكن است ثبت نشود</a:t>
            </a:r>
          </a:p>
          <a:p>
            <a:r>
              <a:rPr lang="fa-IR" dirty="0" smtClean="0">
                <a:solidFill>
                  <a:schemeClr val="bg1"/>
                </a:solidFill>
              </a:rPr>
              <a:t>موارد نيازمند ثبت: </a:t>
            </a:r>
            <a:endParaRPr lang="en-US" dirty="0" smtClean="0">
              <a:solidFill>
                <a:schemeClr val="bg1"/>
              </a:solidFill>
            </a:endParaRPr>
          </a:p>
          <a:p>
            <a:pPr lvl="1"/>
            <a:r>
              <a:rPr lang="fa-IR" dirty="0" smtClean="0">
                <a:solidFill>
                  <a:schemeClr val="bg1"/>
                </a:solidFill>
              </a:rPr>
              <a:t>جزئیات مشخصات افراد (نام، سن </a:t>
            </a:r>
            <a:r>
              <a:rPr lang="en-US" dirty="0" smtClean="0">
                <a:solidFill>
                  <a:schemeClr val="bg1"/>
                </a:solidFill>
              </a:rPr>
              <a:t>, </a:t>
            </a:r>
            <a:r>
              <a:rPr lang="fa-IR" dirty="0" smtClean="0">
                <a:solidFill>
                  <a:schemeClr val="bg1"/>
                </a:solidFill>
              </a:rPr>
              <a:t>جنسیت، آدرس، سابقه بیماری)</a:t>
            </a:r>
            <a:endParaRPr lang="en-US" dirty="0" smtClean="0">
              <a:solidFill>
                <a:schemeClr val="bg1"/>
              </a:solidFill>
            </a:endParaRPr>
          </a:p>
          <a:p>
            <a:pPr lvl="1"/>
            <a:r>
              <a:rPr lang="fa-IR" dirty="0" smtClean="0">
                <a:solidFill>
                  <a:schemeClr val="bg1"/>
                </a:solidFill>
              </a:rPr>
              <a:t>از چه طریقی تحت تاثیر حادثه قرار گرفته اند (انفجار شیمیایی، از دست دادن خانه، شغل</a:t>
            </a:r>
            <a:r>
              <a:rPr lang="en-US" dirty="0" smtClean="0">
                <a:solidFill>
                  <a:schemeClr val="bg1"/>
                </a:solidFill>
              </a:rPr>
              <a:t>. </a:t>
            </a:r>
            <a:r>
              <a:rPr lang="fa-IR" dirty="0" smtClean="0">
                <a:solidFill>
                  <a:schemeClr val="bg1"/>
                </a:solidFill>
              </a:rPr>
              <a:t>یا بستگان)</a:t>
            </a:r>
          </a:p>
          <a:p>
            <a:pPr lvl="1"/>
            <a:r>
              <a:rPr lang="en-US" dirty="0" smtClean="0">
                <a:solidFill>
                  <a:schemeClr val="bg1"/>
                </a:solidFill>
              </a:rPr>
              <a:t> </a:t>
            </a:r>
            <a:r>
              <a:rPr lang="fa-IR" dirty="0" smtClean="0">
                <a:solidFill>
                  <a:schemeClr val="bg1"/>
                </a:solidFill>
              </a:rPr>
              <a:t>مدت زمان مواجهه </a:t>
            </a:r>
            <a:endParaRPr lang="en-US" dirty="0" smtClean="0">
              <a:solidFill>
                <a:schemeClr val="bg1"/>
              </a:solidFill>
            </a:endParaRPr>
          </a:p>
          <a:p>
            <a:pPr lvl="1"/>
            <a:r>
              <a:rPr lang="fa-IR" dirty="0" smtClean="0">
                <a:solidFill>
                  <a:schemeClr val="bg1"/>
                </a:solidFill>
              </a:rPr>
              <a:t>مسیر آلودگی (هوا، خاک، اب)</a:t>
            </a:r>
            <a:endParaRPr lang="en-US" dirty="0" smtClean="0">
              <a:solidFill>
                <a:schemeClr val="bg1"/>
              </a:solidFill>
            </a:endParaRPr>
          </a:p>
          <a:p>
            <a:pPr lvl="1"/>
            <a:r>
              <a:rPr lang="fa-IR" dirty="0" smtClean="0">
                <a:solidFill>
                  <a:schemeClr val="bg1"/>
                </a:solidFill>
              </a:rPr>
              <a:t>علائم</a:t>
            </a:r>
            <a:endParaRPr lang="en-US" dirty="0" smtClean="0">
              <a:solidFill>
                <a:schemeClr val="bg1"/>
              </a:solidFill>
            </a:endParaRPr>
          </a:p>
          <a:p>
            <a:pPr lvl="1"/>
            <a:r>
              <a:rPr lang="fa-IR" dirty="0" smtClean="0">
                <a:solidFill>
                  <a:schemeClr val="bg1"/>
                </a:solidFill>
              </a:rPr>
              <a:t>درمان هاي انجام شده</a:t>
            </a:r>
            <a:endParaRPr lang="en-US" dirty="0" smtClean="0">
              <a:solidFill>
                <a:schemeClr val="bg1"/>
              </a:solidFill>
            </a:endParaRPr>
          </a:p>
          <a:p>
            <a:endParaRPr lang="en-US" dirty="0">
              <a:solidFill>
                <a:schemeClr val="bg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152579"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152580"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152581"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152582" name="Rectangle 6"/>
          <p:cNvSpPr>
            <a:spLocks noGrp="1" noChangeArrowheads="1"/>
          </p:cNvSpPr>
          <p:nvPr>
            <p:ph type="body" idx="1"/>
          </p:nvPr>
        </p:nvSpPr>
        <p:spPr>
          <a:xfrm>
            <a:off x="1524000" y="1905000"/>
            <a:ext cx="6477000" cy="4152900"/>
          </a:xfrm>
          <a:noFill/>
          <a:ln/>
        </p:spPr>
        <p:txBody>
          <a:bodyPr lIns="92075" tIns="46038" rIns="92075" bIns="46038">
            <a:normAutofit lnSpcReduction="10000"/>
          </a:bodyPr>
          <a:lstStyle/>
          <a:p>
            <a:pPr algn="ctr">
              <a:buFontTx/>
              <a:buNone/>
            </a:pPr>
            <a:r>
              <a:rPr lang="en-US" sz="6000" dirty="0">
                <a:solidFill>
                  <a:schemeClr val="bg1"/>
                </a:solidFill>
              </a:rPr>
              <a:t>“Think of safety with every breath you take.”</a:t>
            </a:r>
          </a:p>
        </p:txBody>
      </p:sp>
      <p:sp>
        <p:nvSpPr>
          <p:cNvPr id="152583" name="Rectangle 7"/>
          <p:cNvSpPr>
            <a:spLocks noGrp="1" noChangeArrowheads="1"/>
          </p:cNvSpPr>
          <p:nvPr>
            <p:ph type="title"/>
          </p:nvPr>
        </p:nvSpPr>
        <p:spPr>
          <a:noFill/>
          <a:ln/>
        </p:spPr>
        <p:txBody>
          <a:bodyPr lIns="92075" tIns="46038" rIns="92075" bIns="46038"/>
          <a:lstStyle/>
          <a:p>
            <a:r>
              <a:rPr lang="en-US" i="1" u="sng" dirty="0"/>
              <a:t>Safety </a:t>
            </a:r>
            <a:r>
              <a:rPr lang="en-US" i="1" u="sng" dirty="0" err="1" smtClean="0"/>
              <a:t>Keypoint</a:t>
            </a:r>
            <a:endParaRPr lang="en-US" i="1" u="sng"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Text Box 3"/>
          <p:cNvSpPr txBox="1">
            <a:spLocks noChangeArrowheads="1"/>
          </p:cNvSpPr>
          <p:nvPr/>
        </p:nvSpPr>
        <p:spPr bwMode="auto">
          <a:xfrm>
            <a:off x="228600" y="1487487"/>
            <a:ext cx="8610600" cy="4760913"/>
          </a:xfrm>
          <a:prstGeom prst="rect">
            <a:avLst/>
          </a:prstGeom>
          <a:noFill/>
          <a:ln w="9525">
            <a:noFill/>
            <a:miter lim="800000"/>
            <a:headEnd/>
            <a:tailEnd/>
          </a:ln>
          <a:effectLst/>
        </p:spPr>
        <p:txBody>
          <a:bodyPr>
            <a:spAutoFit/>
          </a:bodyPr>
          <a:lstStyle/>
          <a:p>
            <a:pPr algn="ctr">
              <a:spcBef>
                <a:spcPct val="50000"/>
              </a:spcBef>
            </a:pPr>
            <a:r>
              <a:rPr lang="en-US" sz="3600" b="1" i="1" dirty="0">
                <a:solidFill>
                  <a:schemeClr val="bg2"/>
                </a:solidFill>
                <a:latin typeface="Castellar" pitchFamily="18" charset="0"/>
              </a:rPr>
              <a:t>We Can’t do Everything </a:t>
            </a:r>
          </a:p>
          <a:p>
            <a:pPr algn="ctr">
              <a:spcBef>
                <a:spcPct val="50000"/>
              </a:spcBef>
            </a:pPr>
            <a:r>
              <a:rPr lang="en-US" sz="3600" b="1" i="1" dirty="0">
                <a:solidFill>
                  <a:schemeClr val="bg2"/>
                </a:solidFill>
                <a:latin typeface="Castellar" pitchFamily="18" charset="0"/>
              </a:rPr>
              <a:t>But </a:t>
            </a:r>
          </a:p>
          <a:p>
            <a:pPr algn="ctr">
              <a:spcBef>
                <a:spcPct val="50000"/>
              </a:spcBef>
            </a:pPr>
            <a:r>
              <a:rPr lang="en-US" sz="3600" b="1" i="1" dirty="0">
                <a:solidFill>
                  <a:schemeClr val="bg2"/>
                </a:solidFill>
                <a:latin typeface="Castellar" pitchFamily="18" charset="0"/>
              </a:rPr>
              <a:t>We Can Do Some thing</a:t>
            </a:r>
          </a:p>
          <a:p>
            <a:pPr algn="ctr">
              <a:spcBef>
                <a:spcPct val="50000"/>
              </a:spcBef>
            </a:pPr>
            <a:r>
              <a:rPr lang="en-US" sz="3600" b="1" i="1" dirty="0">
                <a:solidFill>
                  <a:schemeClr val="bg2"/>
                </a:solidFill>
                <a:latin typeface="Castellar" pitchFamily="18" charset="0"/>
              </a:rPr>
              <a:t> and </a:t>
            </a:r>
          </a:p>
          <a:p>
            <a:pPr algn="ctr">
              <a:spcBef>
                <a:spcPct val="50000"/>
              </a:spcBef>
            </a:pPr>
            <a:r>
              <a:rPr lang="en-US" sz="3600" b="1" i="1" dirty="0">
                <a:solidFill>
                  <a:schemeClr val="bg2"/>
                </a:solidFill>
                <a:latin typeface="Castellar" pitchFamily="18" charset="0"/>
              </a:rPr>
              <a:t>We Intend to </a:t>
            </a:r>
          </a:p>
          <a:p>
            <a:pPr algn="ctr">
              <a:spcBef>
                <a:spcPct val="50000"/>
              </a:spcBef>
            </a:pPr>
            <a:r>
              <a:rPr lang="en-US" sz="3600" b="1" i="1" dirty="0">
                <a:solidFill>
                  <a:schemeClr val="bg2"/>
                </a:solidFill>
                <a:latin typeface="Castellar" pitchFamily="18" charset="0"/>
              </a:rPr>
              <a:t>do Them Very Well</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685800" y="0"/>
            <a:ext cx="7772400" cy="1371600"/>
          </a:xfrm>
        </p:spPr>
        <p:txBody>
          <a:bodyPr/>
          <a:lstStyle/>
          <a:p>
            <a:r>
              <a:rPr lang="en-US" sz="4800" b="1" u="sng" dirty="0"/>
              <a:t>PLAN!  TRAIN!  PRACTICE</a:t>
            </a:r>
            <a:r>
              <a:rPr lang="en-US" sz="4800" b="1" dirty="0"/>
              <a:t>!</a:t>
            </a:r>
          </a:p>
        </p:txBody>
      </p:sp>
      <p:pic>
        <p:nvPicPr>
          <p:cNvPr id="244740" name="Picture 4" descr="untitled"/>
          <p:cNvPicPr>
            <a:picLocks noChangeAspect="1" noChangeArrowheads="1"/>
          </p:cNvPicPr>
          <p:nvPr/>
        </p:nvPicPr>
        <p:blipFill>
          <a:blip r:embed="rId3" cstate="print"/>
          <a:srcRect/>
          <a:stretch>
            <a:fillRect/>
          </a:stretch>
        </p:blipFill>
        <p:spPr bwMode="auto">
          <a:xfrm>
            <a:off x="1447800" y="1676400"/>
            <a:ext cx="6070600" cy="4552950"/>
          </a:xfrm>
          <a:prstGeom prst="rect">
            <a:avLst/>
          </a:prstGeom>
          <a:noFill/>
        </p:spPr>
      </p:pic>
      <p:sp>
        <p:nvSpPr>
          <p:cNvPr id="2" name="Content Placeholder 1"/>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noFill/>
          <a:ln/>
        </p:spPr>
        <p:txBody>
          <a:bodyPr lIns="92075" tIns="46038" rIns="92075" bIns="46038">
            <a:normAutofit fontScale="90000"/>
          </a:bodyPr>
          <a:lstStyle/>
          <a:p>
            <a:r>
              <a:rPr lang="en-US" sz="8000" b="1" u="sng" dirty="0">
                <a:latin typeface="Brush Script MT" pitchFamily="66" charset="0"/>
              </a:rPr>
              <a:t>Any Questions</a:t>
            </a:r>
          </a:p>
        </p:txBody>
      </p:sp>
      <p:pic>
        <p:nvPicPr>
          <p:cNvPr id="3" name="Object 3"/>
          <p:cNvPicPr>
            <a:picLocks noGrp="1" noChangeAspect="1" noChangeArrowheads="1"/>
          </p:cNvPicPr>
          <p:nvPr>
            <p:ph idx="1"/>
          </p:nvPr>
        </p:nvPicPr>
        <p:blipFill>
          <a:blip r:embed="rId3" cstate="print">
            <a:lum contrast="-6000"/>
            <a:extLst>
              <a:ext uri="{28A0092B-C50C-407E-A947-70E740481C1C}">
                <a14:useLocalDpi xmlns="" xmlns:a14="http://schemas.microsoft.com/office/drawing/2010/main" val="0"/>
              </a:ext>
            </a:extLst>
          </a:blip>
          <a:srcRect/>
          <a:stretch>
            <a:fillRect/>
          </a:stretch>
        </p:blipFill>
        <p:spPr>
          <a:xfrm>
            <a:off x="2743200" y="1981200"/>
            <a:ext cx="4648200" cy="39624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Desktop\New Folder (3)\flower-trees-wisteria-tunnel-1024x575.jpeg"/>
          <p:cNvPicPr>
            <a:picLocks noChangeAspect="1" noChangeArrowheads="1"/>
          </p:cNvPicPr>
          <p:nvPr/>
        </p:nvPicPr>
        <p:blipFill>
          <a:blip r:embed="rId2" cstate="print"/>
          <a:srcRect/>
          <a:stretch>
            <a:fillRect/>
          </a:stretch>
        </p:blipFill>
        <p:spPr bwMode="auto">
          <a:xfrm>
            <a:off x="0" y="6927"/>
            <a:ext cx="9144000" cy="6858000"/>
          </a:xfrm>
          <a:prstGeom prst="rect">
            <a:avLst/>
          </a:prstGeom>
          <a:noFill/>
        </p:spPr>
      </p:pic>
      <p:sp>
        <p:nvSpPr>
          <p:cNvPr id="2" name="Title 1"/>
          <p:cNvSpPr>
            <a:spLocks noGrp="1"/>
          </p:cNvSpPr>
          <p:nvPr>
            <p:ph type="title"/>
          </p:nvPr>
        </p:nvSpPr>
        <p:spPr>
          <a:xfrm>
            <a:off x="228600" y="5334000"/>
            <a:ext cx="3810000" cy="1143000"/>
          </a:xfrm>
        </p:spPr>
        <p:txBody>
          <a:bodyPr/>
          <a:lstStyle/>
          <a:p>
            <a:r>
              <a:rPr lang="fa-IR" dirty="0" smtClean="0"/>
              <a:t>با تشکر از توجه شما</a:t>
            </a:r>
            <a:endParaRPr lang="en-US" dirty="0"/>
          </a:p>
        </p:txBody>
      </p:sp>
    </p:spTree>
    <p:extLst>
      <p:ext uri="{BB962C8B-B14F-4D97-AF65-F5344CB8AC3E}">
        <p14:creationId xmlns="" xmlns:p14="http://schemas.microsoft.com/office/powerpoint/2010/main" val="39880169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body" idx="1"/>
          </p:nvPr>
        </p:nvSpPr>
        <p:spPr>
          <a:xfrm>
            <a:off x="685800" y="2259013"/>
            <a:ext cx="7772400" cy="1800225"/>
          </a:xfrm>
        </p:spPr>
        <p:txBody>
          <a:bodyPr/>
          <a:lstStyle/>
          <a:p>
            <a:pPr algn="ctr">
              <a:lnSpc>
                <a:spcPct val="90000"/>
              </a:lnSpc>
              <a:buFontTx/>
              <a:buNone/>
            </a:pPr>
            <a:r>
              <a:rPr lang="en-US" sz="12400" b="1" i="1">
                <a:solidFill>
                  <a:schemeClr val="bg1"/>
                </a:solidFill>
              </a:rPr>
              <a:t>THE END</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سناريو</a:t>
            </a:r>
            <a:endParaRPr lang="en-US" dirty="0"/>
          </a:p>
        </p:txBody>
      </p:sp>
      <p:sp>
        <p:nvSpPr>
          <p:cNvPr id="3" name="Content Placeholder 2"/>
          <p:cNvSpPr>
            <a:spLocks noGrp="1"/>
          </p:cNvSpPr>
          <p:nvPr>
            <p:ph idx="1"/>
          </p:nvPr>
        </p:nvSpPr>
        <p:spPr/>
        <p:txBody>
          <a:bodyPr>
            <a:normAutofit/>
          </a:bodyPr>
          <a:lstStyle/>
          <a:p>
            <a:pPr algn="r" rtl="1"/>
            <a:r>
              <a:rPr lang="fa-IR" dirty="0" smtClean="0">
                <a:solidFill>
                  <a:schemeClr val="bg1"/>
                </a:solidFill>
                <a:cs typeface="B Lotus"/>
              </a:rPr>
              <a:t>شما مسول </a:t>
            </a:r>
            <a:r>
              <a:rPr lang="en-US" dirty="0" err="1" smtClean="0">
                <a:solidFill>
                  <a:schemeClr val="bg1"/>
                </a:solidFill>
                <a:cs typeface="B Lotus"/>
              </a:rPr>
              <a:t>eoc</a:t>
            </a:r>
            <a:r>
              <a:rPr lang="en-US" dirty="0" smtClean="0">
                <a:solidFill>
                  <a:schemeClr val="bg1"/>
                </a:solidFill>
                <a:cs typeface="B Lotus"/>
              </a:rPr>
              <a:t> </a:t>
            </a:r>
            <a:r>
              <a:rPr lang="fa-IR" dirty="0" smtClean="0">
                <a:solidFill>
                  <a:schemeClr val="bg1"/>
                </a:solidFill>
                <a:cs typeface="B Lotus"/>
              </a:rPr>
              <a:t> دانشگاه هستيد </a:t>
            </a:r>
          </a:p>
          <a:p>
            <a:pPr algn="r" rtl="1"/>
            <a:r>
              <a:rPr lang="fa-IR" dirty="0" smtClean="0">
                <a:solidFill>
                  <a:schemeClr val="bg1"/>
                </a:solidFill>
                <a:cs typeface="B Lotus"/>
              </a:rPr>
              <a:t>گزارشي دريافت مي كنيد كه در يك كارخانه چند نفر به طور همزمان دچار تنگي نفس و درد سينه شده اند</a:t>
            </a:r>
            <a:endParaRPr lang="en-US" dirty="0" smtClean="0">
              <a:solidFill>
                <a:schemeClr val="bg1"/>
              </a:solidFill>
              <a:cs typeface="B Lotus"/>
            </a:endParaRPr>
          </a:p>
          <a:p>
            <a:endParaRPr lang="en-US" dirty="0">
              <a:solidFill>
                <a:schemeClr val="bg1"/>
              </a:solidFill>
              <a:cs typeface="B Lotus"/>
            </a:endParaRPr>
          </a:p>
          <a:p>
            <a:pPr algn="r" rtl="1"/>
            <a:endParaRPr lang="en-US" dirty="0">
              <a:solidFill>
                <a:schemeClr val="bg1"/>
              </a:solidFill>
              <a:cs typeface="B Lotu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سوالات</a:t>
            </a:r>
            <a:endParaRPr lang="en-US" dirty="0"/>
          </a:p>
        </p:txBody>
      </p:sp>
      <p:sp>
        <p:nvSpPr>
          <p:cNvPr id="3" name="Content Placeholder 2"/>
          <p:cNvSpPr>
            <a:spLocks noGrp="1"/>
          </p:cNvSpPr>
          <p:nvPr>
            <p:ph idx="1"/>
          </p:nvPr>
        </p:nvSpPr>
        <p:spPr/>
        <p:txBody>
          <a:bodyPr>
            <a:normAutofit/>
          </a:bodyPr>
          <a:lstStyle/>
          <a:p>
            <a:pPr algn="r" rtl="1"/>
            <a:r>
              <a:rPr lang="fa-IR" dirty="0" smtClean="0">
                <a:solidFill>
                  <a:schemeClr val="bg1"/>
                </a:solidFill>
              </a:rPr>
              <a:t>چه اتفاقي افتاده است؟</a:t>
            </a:r>
          </a:p>
          <a:p>
            <a:pPr algn="r" rtl="1"/>
            <a:r>
              <a:rPr lang="fa-IR" dirty="0" smtClean="0">
                <a:solidFill>
                  <a:schemeClr val="bg1"/>
                </a:solidFill>
              </a:rPr>
              <a:t>اين موارد علايم يك حمله قلبي است؟</a:t>
            </a:r>
          </a:p>
          <a:p>
            <a:pPr algn="r" rtl="1"/>
            <a:r>
              <a:rPr lang="fa-IR" dirty="0" smtClean="0">
                <a:solidFill>
                  <a:schemeClr val="bg1"/>
                </a:solidFill>
              </a:rPr>
              <a:t>احتمال دارد كه 5 نفر در آن واحد در يك مكان و زمان دچار حمله قلبي شوند؟</a:t>
            </a:r>
            <a:endParaRPr lang="en-US" dirty="0" smtClean="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گزارش دوم</a:t>
            </a:r>
            <a:endParaRPr lang="en-US" dirty="0"/>
          </a:p>
        </p:txBody>
      </p:sp>
      <p:sp>
        <p:nvSpPr>
          <p:cNvPr id="3" name="Content Placeholder 2"/>
          <p:cNvSpPr>
            <a:spLocks noGrp="1"/>
          </p:cNvSpPr>
          <p:nvPr>
            <p:ph idx="1"/>
          </p:nvPr>
        </p:nvSpPr>
        <p:spPr/>
        <p:txBody>
          <a:bodyPr/>
          <a:lstStyle/>
          <a:p>
            <a:r>
              <a:rPr lang="fa-IR" dirty="0">
                <a:solidFill>
                  <a:schemeClr val="bg1"/>
                </a:solidFill>
                <a:cs typeface="B Lotus"/>
              </a:rPr>
              <a:t>در حال حاضر مردمي كه دور از محل هستند همه از قرمزي چشم و تاري ديد شكايت دارند.</a:t>
            </a:r>
            <a:endParaRPr lang="en-US" dirty="0">
              <a:solidFill>
                <a:schemeClr val="bg1"/>
              </a:solidFill>
              <a:cs typeface="B Lotus"/>
            </a:endParaRPr>
          </a:p>
          <a:p>
            <a:r>
              <a:rPr lang="fa-IR" dirty="0">
                <a:solidFill>
                  <a:schemeClr val="bg1"/>
                </a:solidFill>
                <a:cs typeface="B Lotus"/>
              </a:rPr>
              <a:t>مردم وحشت زده شدن و در حال فرار از صحنه هستند</a:t>
            </a:r>
          </a:p>
          <a:p>
            <a:endParaRPr lang="en-US" dirty="0"/>
          </a:p>
        </p:txBody>
      </p:sp>
    </p:spTree>
    <p:extLst>
      <p:ext uri="{BB962C8B-B14F-4D97-AF65-F5344CB8AC3E}">
        <p14:creationId xmlns="" xmlns:p14="http://schemas.microsoft.com/office/powerpoint/2010/main" val="369029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2576</TotalTime>
  <Words>3484</Words>
  <Application>Microsoft Office PowerPoint</Application>
  <PresentationFormat>On-screen Show (4:3)</PresentationFormat>
  <Paragraphs>451</Paragraphs>
  <Slides>69</Slides>
  <Notes>21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69</vt:i4>
      </vt:variant>
    </vt:vector>
  </HeadingPairs>
  <TitlesOfParts>
    <vt:vector size="74" baseType="lpstr">
      <vt:lpstr>Office Theme</vt:lpstr>
      <vt:lpstr>Default Design</vt:lpstr>
      <vt:lpstr>1_Office Theme</vt:lpstr>
      <vt:lpstr>2_Office Theme</vt:lpstr>
      <vt:lpstr>Image</vt:lpstr>
      <vt:lpstr>Slide 1</vt:lpstr>
      <vt:lpstr>اصول پاسخ به حوادث شيميايي</vt:lpstr>
      <vt:lpstr>مرور مطالب كارگاه پايه</vt:lpstr>
      <vt:lpstr>چرخه مدیریت بحران</vt:lpstr>
      <vt:lpstr>مرور مطالب كارگاه پايه</vt:lpstr>
      <vt:lpstr>مقررات و ابزارهای بین المللی</vt:lpstr>
      <vt:lpstr>سناريو</vt:lpstr>
      <vt:lpstr>سوالات</vt:lpstr>
      <vt:lpstr>گزارش دوم</vt:lpstr>
      <vt:lpstr>سوالات</vt:lpstr>
      <vt:lpstr>سرنخ هاي عملياتي</vt:lpstr>
      <vt:lpstr>علت حادثه</vt:lpstr>
      <vt:lpstr>مخاطره (Hazard)</vt:lpstr>
      <vt:lpstr>مواد خطرناك</vt:lpstr>
      <vt:lpstr>حوادث شيميايي خطرناك</vt:lpstr>
      <vt:lpstr>Major Goals of the Initial Response</vt:lpstr>
      <vt:lpstr>مهمترين نقش نظام سلامت</vt:lpstr>
      <vt:lpstr>Safety Key point</vt:lpstr>
      <vt:lpstr>Multiple Hazard Characteristics</vt:lpstr>
      <vt:lpstr>Safety Keypoint</vt:lpstr>
      <vt:lpstr>ارزیابی صحنه (قانون STOP)</vt:lpstr>
      <vt:lpstr>    Actions</vt:lpstr>
      <vt:lpstr>Scene Safety</vt:lpstr>
      <vt:lpstr>مناطق کنترل حادثه شیمیایی</vt:lpstr>
      <vt:lpstr>مناطق کنترل حادثه شیمیایی</vt:lpstr>
      <vt:lpstr>The Hot Zone</vt:lpstr>
      <vt:lpstr>Control Zones</vt:lpstr>
      <vt:lpstr>The Warm Zone</vt:lpstr>
      <vt:lpstr>The Cold Zone</vt:lpstr>
      <vt:lpstr>Operations for Chemical Accidents</vt:lpstr>
      <vt:lpstr>Safety Keypoint</vt:lpstr>
      <vt:lpstr>Safety Keypoint</vt:lpstr>
      <vt:lpstr>Safe Deployment of Resources</vt:lpstr>
      <vt:lpstr>Safety Keypoint</vt:lpstr>
      <vt:lpstr>محدود كردن مواجهه</vt:lpstr>
      <vt:lpstr>تجهیزات حفاظت شخصی (personal protective equipment)</vt:lpstr>
      <vt:lpstr>Protective Equipment Types</vt:lpstr>
      <vt:lpstr>Level A</vt:lpstr>
      <vt:lpstr>Level A</vt:lpstr>
      <vt:lpstr>Level B</vt:lpstr>
      <vt:lpstr>Level C</vt:lpstr>
      <vt:lpstr>Level D</vt:lpstr>
      <vt:lpstr>NFPA 473</vt:lpstr>
      <vt:lpstr>EMS HAZMAT Training Levels</vt:lpstr>
      <vt:lpstr>Awareness</vt:lpstr>
      <vt:lpstr>EMS Level I</vt:lpstr>
      <vt:lpstr>EMS Level II</vt:lpstr>
      <vt:lpstr>ایجاد پناهگاه در محل آلودگی (sip)</vt:lpstr>
      <vt:lpstr>تخلیه</vt:lpstr>
      <vt:lpstr>تصمیم گیری برای تخلیه و یا ایجاد پناهگاه در محل حادثه</vt:lpstr>
      <vt:lpstr>هشداردهي</vt:lpstr>
      <vt:lpstr>ارتباط بین سازمانی</vt:lpstr>
      <vt:lpstr>انجام ارزیابی و توصیه به افراد درگیر</vt:lpstr>
      <vt:lpstr>مدلهای پیش بینی شده برای شناسایی افرادی که تحت تاثیر حادثه</vt:lpstr>
      <vt:lpstr>What are AEGLS?</vt:lpstr>
      <vt:lpstr>AEGLS</vt:lpstr>
      <vt:lpstr>AEGLS</vt:lpstr>
      <vt:lpstr>Use Emergency Response Guide</vt:lpstr>
      <vt:lpstr>Guidebook Contents </vt:lpstr>
      <vt:lpstr>انتشار اطلاعات و مشاوره به عموم مردم، رسانه ها و امدادگران</vt:lpstr>
      <vt:lpstr>اطلاعات مورد نياز مردم</vt:lpstr>
      <vt:lpstr>starcc</vt:lpstr>
      <vt:lpstr>ثبت وقایع</vt:lpstr>
      <vt:lpstr>Safety Keypoint</vt:lpstr>
      <vt:lpstr>Slide 65</vt:lpstr>
      <vt:lpstr>PLAN!  TRAIN!  PRACTICE!</vt:lpstr>
      <vt:lpstr>Any Questions</vt:lpstr>
      <vt:lpstr>با تشکر از توجه شما</vt:lpstr>
      <vt:lpstr>Slide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HeMaT</dc:creator>
  <cp:lastModifiedBy>IT Unit</cp:lastModifiedBy>
  <cp:revision>141</cp:revision>
  <dcterms:created xsi:type="dcterms:W3CDTF">2006-08-16T00:00:00Z</dcterms:created>
  <dcterms:modified xsi:type="dcterms:W3CDTF">2016-05-24T03:15:31Z</dcterms:modified>
</cp:coreProperties>
</file>