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8"/>
  </p:notesMasterIdLst>
  <p:sldIdLst>
    <p:sldId id="265" r:id="rId2"/>
    <p:sldId id="350" r:id="rId3"/>
    <p:sldId id="351" r:id="rId4"/>
    <p:sldId id="349" r:id="rId5"/>
    <p:sldId id="256" r:id="rId6"/>
    <p:sldId id="302" r:id="rId7"/>
    <p:sldId id="303" r:id="rId8"/>
    <p:sldId id="301" r:id="rId9"/>
    <p:sldId id="258" r:id="rId10"/>
    <p:sldId id="345" r:id="rId11"/>
    <p:sldId id="346" r:id="rId12"/>
    <p:sldId id="344" r:id="rId13"/>
    <p:sldId id="262" r:id="rId14"/>
    <p:sldId id="325" r:id="rId15"/>
    <p:sldId id="315" r:id="rId16"/>
    <p:sldId id="316" r:id="rId17"/>
    <p:sldId id="327" r:id="rId18"/>
    <p:sldId id="328" r:id="rId19"/>
    <p:sldId id="329" r:id="rId20"/>
    <p:sldId id="317" r:id="rId21"/>
    <p:sldId id="330" r:id="rId22"/>
    <p:sldId id="319" r:id="rId23"/>
    <p:sldId id="318" r:id="rId24"/>
    <p:sldId id="320" r:id="rId25"/>
    <p:sldId id="321" r:id="rId26"/>
    <p:sldId id="322" r:id="rId27"/>
    <p:sldId id="323" r:id="rId28"/>
    <p:sldId id="324" r:id="rId29"/>
    <p:sldId id="331" r:id="rId30"/>
    <p:sldId id="332" r:id="rId31"/>
    <p:sldId id="333" r:id="rId32"/>
    <p:sldId id="337" r:id="rId33"/>
    <p:sldId id="339" r:id="rId34"/>
    <p:sldId id="338" r:id="rId35"/>
    <p:sldId id="340" r:id="rId36"/>
    <p:sldId id="312" r:id="rId3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14B2C0-4830-47AA-B84C-E8FE75E9E63D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ADD5AE-4CF6-4132-9476-C632479F1D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3810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7A4DC67-7334-41B3-A6F3-FA5ED3DB3FCE}" type="datetimeFigureOut">
              <a:rPr lang="fa-IR" smtClean="0"/>
              <a:pPr/>
              <a:t>04/20/1436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23AE3-8FD9-4390-ACAF-BDB093B4037E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85720" y="6286519"/>
            <a:ext cx="8572560" cy="45719"/>
          </a:xfrm>
        </p:spPr>
        <p:txBody>
          <a:bodyPr>
            <a:normAutofit fontScale="25000" lnSpcReduction="20000"/>
          </a:bodyPr>
          <a:lstStyle/>
          <a:p>
            <a:pPr rtl="0"/>
            <a:endParaRPr lang="fa-IR" dirty="0" smtClean="0">
              <a:solidFill>
                <a:schemeClr val="tx1"/>
              </a:solidFill>
              <a:latin typeface="Arial" pitchFamily="34" charset="0"/>
            </a:endParaRPr>
          </a:p>
          <a:p>
            <a:pPr rtl="0"/>
            <a:endParaRPr lang="fa-IR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16832"/>
            <a:ext cx="7786742" cy="4392488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مروری بر</a:t>
            </a:r>
            <a:b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برنامه کاهش آسیب در ایران</a:t>
            </a: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دکتر علیرضا نوروزی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روانپزشک، سرپرست اداره پیشگیری و درمان اعتیاد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دکتر سیدابراهیم قدوسی</a:t>
            </a:r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کارشناس ارشد پیشگیری و درمان اعتیاد</a:t>
            </a: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635896" y="332656"/>
          <a:ext cx="1872208" cy="1800200"/>
        </p:xfrm>
        <a:graphic>
          <a:graphicData uri="http://schemas.openxmlformats.org/presentationml/2006/ole">
            <p:oleObj spid="_x0000_s1026" name="Picture" r:id="rId3" imgW="1645920" imgH="15336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44624"/>
            <a:ext cx="8964488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8999538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6" y="188640"/>
            <a:ext cx="885552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Needle Syringe, Programs (NSPs)</a:t>
            </a:r>
            <a:endParaRPr lang="fa-I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Needle and syringe </a:t>
            </a:r>
            <a:r>
              <a:rPr lang="en-US" sz="2000" b="1" dirty="0" err="1" smtClean="0">
                <a:latin typeface="Bell MT" pitchFamily="18" charset="0"/>
                <a:cs typeface="Andalus" pitchFamily="2" charset="-78"/>
              </a:rPr>
              <a:t>programmes</a:t>
            </a:r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 (NSP) are a critical component of harm reduction interventions to reduce transmission of BBVs among IDUs.</a:t>
            </a:r>
            <a:endParaRPr lang="en-GB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NSPs usually consist of fixed-site specialist services, although alternative access is offered through, for example, pharmacies, vending machines and outreach.</a:t>
            </a: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In Iran, primary NSPs are mainly delivered as part of a package of services through Drop 0n Center and outreach teams.</a:t>
            </a:r>
          </a:p>
          <a:p>
            <a:pPr algn="l" rtl="0"/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>
              <a:buNone/>
            </a:pPr>
            <a:endParaRPr lang="en-GB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en-GB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en-US" sz="2000" b="1" dirty="0">
              <a:latin typeface="Bell MT" pitchFamily="18" charset="0"/>
              <a:cs typeface="Andalus" pitchFamily="2" charset="-78"/>
            </a:endParaRPr>
          </a:p>
          <a:p>
            <a:pPr algn="l" rtl="0">
              <a:buNone/>
            </a:pPr>
            <a:endParaRPr lang="en-US" sz="2000" b="1" dirty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>
              <a:latin typeface="Bell MT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24"/>
            <a:ext cx="9119753" cy="669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Needle, Syringes Programs in 1384 (2005)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index22addiction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57298"/>
            <a:ext cx="7429552" cy="51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5357818" y="4429132"/>
            <a:ext cx="3071834" cy="1714512"/>
          </a:xfrm>
          <a:prstGeom prst="wedgeRoundRectCallout">
            <a:avLst>
              <a:gd name="adj1" fmla="val -58740"/>
              <a:gd name="adj2" fmla="val -919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DIC: 8</a:t>
            </a:r>
          </a:p>
          <a:p>
            <a:pPr algn="ctr" rt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Teams: 14</a:t>
            </a:r>
          </a:p>
          <a:p>
            <a:pPr algn="ctr" rt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No. of New Client per Month in Each DIC: 152.5</a:t>
            </a:r>
          </a:p>
          <a:p>
            <a:pPr algn="ctr" rt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Number of Clients on MMT in Each DIC: 888.5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NSP Program 1386 (2007)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dx.emf"/>
          <p:cNvPicPr/>
          <p:nvPr/>
        </p:nvPicPr>
        <p:blipFill>
          <a:blip r:embed="rId2" cstate="print"/>
          <a:srcRect l="8393" t="5573" r="7914" b="6192"/>
          <a:stretch>
            <a:fillRect/>
          </a:stretch>
        </p:blipFill>
        <p:spPr>
          <a:xfrm>
            <a:off x="714348" y="1214422"/>
            <a:ext cx="7715304" cy="5929354"/>
          </a:xfrm>
          <a:prstGeom prst="rect">
            <a:avLst/>
          </a:prstGeom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169850"/>
            <a:ext cx="8858312" cy="758952"/>
          </a:xfrm>
          <a:prstGeom prst="rect">
            <a:avLst/>
          </a:prstGeom>
          <a:solidFill>
            <a:schemeClr val="bg2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Number of DICs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d.emf"/>
          <p:cNvPicPr/>
          <p:nvPr/>
        </p:nvPicPr>
        <p:blipFill>
          <a:blip r:embed="rId2" cstate="print"/>
          <a:srcRect l="8393" t="5882" r="8153" b="6502"/>
          <a:stretch>
            <a:fillRect/>
          </a:stretch>
        </p:blipFill>
        <p:spPr>
          <a:xfrm>
            <a:off x="428596" y="285728"/>
            <a:ext cx="8072494" cy="65008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 of DIC per 100,000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Population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g.emf"/>
          <p:cNvPicPr/>
          <p:nvPr/>
        </p:nvPicPr>
        <p:blipFill>
          <a:blip r:embed="rId2" cstate="print"/>
          <a:srcRect l="8393" t="5877" r="8153" b="6274"/>
          <a:stretch>
            <a:fillRect/>
          </a:stretch>
        </p:blipFill>
        <p:spPr>
          <a:xfrm>
            <a:off x="285720" y="285728"/>
            <a:ext cx="8072494" cy="65008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06" y="285728"/>
            <a:ext cx="900115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 of No. of Clients to Population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a_dy_dz.emf"/>
          <p:cNvPicPr/>
          <p:nvPr/>
        </p:nvPicPr>
        <p:blipFill>
          <a:blip r:embed="rId2" cstate="print"/>
          <a:srcRect l="7914" t="5882" r="8633" b="6192"/>
          <a:stretch>
            <a:fillRect/>
          </a:stretch>
        </p:blipFill>
        <p:spPr>
          <a:xfrm>
            <a:off x="500034" y="357166"/>
            <a:ext cx="8143932" cy="64294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 of Female to Male Clients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:\DIC-خانه خورشيد\IMG_3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683" y="1600200"/>
            <a:ext cx="5998633" cy="44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.em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8214" t="5797" r="7407" b="6280"/>
          <a:stretch>
            <a:fillRect/>
          </a:stretch>
        </p:blipFill>
        <p:spPr>
          <a:xfrm>
            <a:off x="785786" y="214291"/>
            <a:ext cx="7572428" cy="66437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No. of Clients for Each DIC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e.em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9" t="5801" r="8526" b="6223"/>
          <a:stretch>
            <a:fillRect/>
          </a:stretch>
        </p:blipFill>
        <p:spPr>
          <a:xfrm>
            <a:off x="285720" y="285729"/>
            <a:ext cx="8501122" cy="65008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20" y="214290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 of MMT@DIC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Clients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h.emf"/>
          <p:cNvPicPr>
            <a:picLocks noGrp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1" t="5797" r="8153" b="6280"/>
          <a:stretch>
            <a:fillRect/>
          </a:stretch>
        </p:blipFill>
        <p:spPr>
          <a:xfrm>
            <a:off x="500035" y="214290"/>
            <a:ext cx="7715304" cy="65722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No.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Identifies HBV+ Clients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.em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1" t="4348" r="8296" b="5314"/>
          <a:stretch>
            <a:fillRect/>
          </a:stretch>
        </p:blipFill>
        <p:spPr>
          <a:xfrm>
            <a:off x="428628" y="285728"/>
            <a:ext cx="8429652" cy="68580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 of Identified HCV+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Clients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i.em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4" t="5797" r="8153" b="6280"/>
          <a:stretch>
            <a:fillRect/>
          </a:stretch>
        </p:blipFill>
        <p:spPr>
          <a:xfrm>
            <a:off x="285752" y="142852"/>
            <a:ext cx="8358214" cy="657229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 of Identifies HIV+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Clients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k.emf"/>
          <p:cNvPicPr/>
          <p:nvPr/>
        </p:nvPicPr>
        <p:blipFill>
          <a:blip r:embed="rId2" cstate="print"/>
          <a:srcRect l="8214" t="5797" r="8153" b="6280"/>
          <a:stretch>
            <a:fillRect/>
          </a:stretch>
        </p:blipFill>
        <p:spPr>
          <a:xfrm>
            <a:off x="142875" y="142852"/>
            <a:ext cx="8786843" cy="72866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 of Distributed Syringes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t.emf"/>
          <p:cNvPicPr/>
          <p:nvPr/>
        </p:nvPicPr>
        <p:blipFill>
          <a:blip r:embed="rId2" cstate="print"/>
          <a:srcRect l="7841" t="5314" r="8153" b="6280"/>
          <a:stretch>
            <a:fillRect/>
          </a:stretch>
        </p:blipFill>
        <p:spPr>
          <a:xfrm>
            <a:off x="214283" y="71414"/>
            <a:ext cx="8643998" cy="70009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Average No. of Distributed Syringes per Client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m.emf"/>
          <p:cNvPicPr/>
          <p:nvPr/>
        </p:nvPicPr>
        <p:blipFill>
          <a:blip r:embed="rId2" cstate="print"/>
          <a:srcRect l="8214" t="5797" r="8153" b="6280"/>
          <a:stretch>
            <a:fillRect/>
          </a:stretch>
        </p:blipFill>
        <p:spPr>
          <a:xfrm>
            <a:off x="71438" y="142876"/>
            <a:ext cx="8929718" cy="72866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No. of Distributed Condoms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w.emf"/>
          <p:cNvPicPr/>
          <p:nvPr/>
        </p:nvPicPr>
        <p:blipFill>
          <a:blip r:embed="rId2" cstate="print"/>
          <a:srcRect l="7841" t="4831" r="7780" b="5797"/>
          <a:stretch>
            <a:fillRect/>
          </a:stretch>
        </p:blipFill>
        <p:spPr>
          <a:xfrm>
            <a:off x="214282" y="71414"/>
            <a:ext cx="8682638" cy="70009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44" y="142852"/>
            <a:ext cx="8715436" cy="925662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Proportion of Referral to Behavioral Counseling Centers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 &amp; Outreach Services 1387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538316"/>
            <a:ext cx="7358114" cy="42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lireza\Desktop\BDRRC\Pictures\IRAS\IMG_1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99" y="1752600"/>
            <a:ext cx="2358101" cy="1768475"/>
          </a:xfrm>
          <a:prstGeom prst="rect">
            <a:avLst/>
          </a:prstGeom>
          <a:noFill/>
        </p:spPr>
      </p:pic>
      <p:pic>
        <p:nvPicPr>
          <p:cNvPr id="8195" name="Picture 3" descr="C:\Users\Alireza\Desktop\BDRRC\Pictures\IRAS\IMG_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799"/>
            <a:ext cx="2514600" cy="1885841"/>
          </a:xfrm>
          <a:prstGeom prst="rect">
            <a:avLst/>
          </a:prstGeom>
          <a:noFill/>
        </p:spPr>
      </p:pic>
      <p:pic>
        <p:nvPicPr>
          <p:cNvPr id="8196" name="Picture 4" descr="C:\Users\Alireza\Desktop\BDRRC\Pictures\IRAS\IMG_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752600"/>
            <a:ext cx="2662919" cy="1997075"/>
          </a:xfrm>
          <a:prstGeom prst="rect">
            <a:avLst/>
          </a:prstGeom>
          <a:noFill/>
        </p:spPr>
      </p:pic>
      <p:pic>
        <p:nvPicPr>
          <p:cNvPr id="8197" name="Picture 5" descr="C:\Users\Alireza\Desktop\BDRRC\Pictures\IRAS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76600"/>
            <a:ext cx="2641750" cy="1981200"/>
          </a:xfrm>
          <a:prstGeom prst="rect">
            <a:avLst/>
          </a:prstGeom>
          <a:noFill/>
        </p:spPr>
      </p:pic>
      <p:pic>
        <p:nvPicPr>
          <p:cNvPr id="8198" name="Picture 6" descr="C:\Users\Alireza\Desktop\BDRRC\Pictures\IRAS\IMG_1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98580"/>
            <a:ext cx="2713783" cy="203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4697" y="1785926"/>
            <a:ext cx="4906195" cy="41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5875" y="1830386"/>
            <a:ext cx="8632405" cy="30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2214546" y="5286388"/>
            <a:ext cx="3071834" cy="1143008"/>
          </a:xfrm>
          <a:prstGeom prst="wedgeRoundRectCallout">
            <a:avLst>
              <a:gd name="adj1" fmla="val 109788"/>
              <a:gd name="adj2" fmla="val -862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 syringes distributed per client per year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chemeClr val="accent1"/>
                </a:solidFill>
              </a:rPr>
              <a:t>Number of Syringes distributed per person who injects drugs per year by Needle and Syringe </a:t>
            </a:r>
            <a:r>
              <a:rPr lang="en-US" sz="2000" b="1" dirty="0" err="1" smtClean="0">
                <a:solidFill>
                  <a:schemeClr val="accent1"/>
                </a:solidFill>
              </a:rPr>
              <a:t>Programmes</a:t>
            </a:r>
            <a:r>
              <a:rPr lang="en-US" sz="2000" b="1" dirty="0" smtClean="0">
                <a:solidFill>
                  <a:schemeClr val="accent1"/>
                </a:solidFill>
              </a:rPr>
              <a:t>, 2011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Over a one-year period ending in September 2011, 6,022,834 free needles and syringes have been distributed.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Between 26 to 35 needle and syringe per IDU per year were distributed.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chemeClr val="accent1"/>
                </a:solidFill>
              </a:rPr>
              <a:t>People who inject drugs: Safe injecting practices Definition of indicator, 2011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800" b="1" dirty="0" smtClean="0"/>
              <a:t>1463 out of 1595 (91.7%) of study population used sterile injecting equipment the last time they injected. </a:t>
            </a:r>
          </a:p>
          <a:p>
            <a:pPr algn="l" rtl="0">
              <a:buNone/>
            </a:pPr>
            <a:endParaRPr lang="en-US" sz="1800" b="1" dirty="0" smtClean="0"/>
          </a:p>
          <a:p>
            <a:pPr algn="l" rtl="0">
              <a:buNone/>
            </a:pPr>
            <a:endParaRPr lang="en-US" sz="1800" b="1" dirty="0" smtClean="0"/>
          </a:p>
          <a:p>
            <a:pPr algn="l" rtl="0"/>
            <a:r>
              <a:rPr lang="en-US" sz="1800" b="1" dirty="0" smtClean="0"/>
              <a:t>The figure was 91.9% (1439 out of 1566) in male IDUs, 82.8% (24 out of 29) in female IDUs and 91.1% (173 out of 190) in those IDUs under 25 years old.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chemeClr val="accent1"/>
                </a:solidFill>
              </a:rPr>
              <a:t>Percentage of people who inject drugs reporting the use of a condom the last time they had sexual intercourse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15.1% (240 out of 1595) used condom in their last intercourse with their wife,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16.2% (258 out of 1595) used condom in their last intercourse with their non-paid sexual partner,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15.3% (244 out of 1595) used condom in their last intercourse with their paid partner.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accent1"/>
                </a:solidFill>
              </a:rPr>
              <a:t>HIV prevalence in people who inject drugs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13.6% of IDUs (338 out of 2479) was HIV positive.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/>
              <a:t>The prevalence of HIV among male IDUs were 13.8% (332 out of 2417), 9.7 %( 6 out of 62) in female IDUs and 6.6% for those less than 25 years old.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a-I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ممنون از توجه شما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5656" y="1916832"/>
            <a:ext cx="2646363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اختصاصات مرکز گذری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فضای فیزیکی مراکز گذری</a:t>
            </a:r>
          </a:p>
          <a:p>
            <a:r>
              <a:rPr lang="fa-IR" dirty="0" smtClean="0"/>
              <a:t>جانمایی مراکز گذری</a:t>
            </a:r>
          </a:p>
          <a:p>
            <a:r>
              <a:rPr lang="fa-IR" dirty="0" smtClean="0"/>
              <a:t>خدمات مرکز گذری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تعویض سرنگ و سرسوزن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تحویل کاندوم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خدمات سیاری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مشاوره مختصر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سرپناه روزانه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تغذیه مختصر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استحمام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تحویل مختصر البسه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متادون آستانه پایین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ارجاع بیماران برای ادامه درمان نگهدارنده با متادون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ارجاع برای </a:t>
            </a:r>
            <a:r>
              <a:rPr lang="en-US" dirty="0" smtClean="0">
                <a:solidFill>
                  <a:schemeClr val="tx1"/>
                </a:solidFill>
              </a:rPr>
              <a:t>VCT</a:t>
            </a:r>
            <a:r>
              <a:rPr lang="fa-IR" dirty="0" smtClean="0">
                <a:solidFill>
                  <a:schemeClr val="tx1"/>
                </a:solidFill>
              </a:rPr>
              <a:t> به مراکز مشاوره بیماریهای رفتاری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Scope of The Problem</a:t>
            </a:r>
            <a:endParaRPr lang="fa-IR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4572000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It is estimated that there are 15.9 million (11.0 to 21.2 million) people who inject drugs (PWIDs) worldwide and 3 million (18.9%) of them live with HIV.</a:t>
            </a: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 The prevalence of hepatitis C and hepatitis B among injecting drug users are 46.7 and 14.6 percent respectively.</a:t>
            </a: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With the exception of sub-Saharan Africa, injecting drug use accounted for approximately one third of all new HIV infections reported globally in 2010 (UNAIDS, 2011). </a:t>
            </a:r>
          </a:p>
          <a:p>
            <a:pPr algn="l" rtl="0"/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>
              <a:buNone/>
            </a:pPr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endParaRPr lang="fa-IR" sz="2000" b="1" dirty="0" smtClean="0">
              <a:latin typeface="Bell MT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75" y="-27384"/>
            <a:ext cx="91688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585789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UNODC 2009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6408712"/>
          </a:xfrm>
        </p:spPr>
        <p:txBody>
          <a:bodyPr/>
          <a:lstStyle/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HIV infection can rapidly turn into an epidemic among injection drug users especially in areas where extensive prevention activities are not delivered (De </a:t>
            </a:r>
            <a:r>
              <a:rPr lang="en-US" sz="2000" b="1" dirty="0" err="1" smtClean="0">
                <a:latin typeface="Bell MT" pitchFamily="18" charset="0"/>
                <a:cs typeface="Andalus" pitchFamily="2" charset="-78"/>
              </a:rPr>
              <a:t>Jarlais</a:t>
            </a:r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 and Friedman, 1991). </a:t>
            </a:r>
          </a:p>
          <a:p>
            <a:pPr algn="l" rtl="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768" y="5929330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/>
            <a:r>
              <a:rPr lang="en-US" sz="1400" b="1" dirty="0" smtClean="0"/>
              <a:t>Lowndes 2003</a:t>
            </a:r>
            <a:endParaRPr lang="en-US" sz="1400" b="1" dirty="0"/>
          </a:p>
        </p:txBody>
      </p:sp>
      <p:pic>
        <p:nvPicPr>
          <p:cNvPr id="3074" name="Picture 2" descr="C:\Users\Alireza\Desktop\1-s2.0-S0955395902002086-g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71604" y="2571744"/>
            <a:ext cx="617230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latin typeface="Bell MT" pitchFamily="18" charset="0"/>
                <a:cs typeface="Andalus" pitchFamily="2" charset="-78"/>
              </a:rPr>
              <a:t>The “Rapid Situational Analysis of Drug Abuse in Iran” (2007) revealed that: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%18.1 of 1.2 million drug users reported injection as their main route of administration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26.1% had a lifetime history of IV drug use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22% had a last year history of injecting drug use and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u="sng" dirty="0" smtClean="0">
                <a:latin typeface="Bell MT" pitchFamily="18" charset="0"/>
                <a:cs typeface="Andalus" pitchFamily="2" charset="-78"/>
              </a:rPr>
              <a:t>6.7% reported using needle, syringe or paraphernalia previously used by other drug users </a:t>
            </a:r>
          </a:p>
          <a:p>
            <a:pPr algn="l" rtl="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627966" cy="4572000"/>
          </a:xfrm>
        </p:spPr>
        <p:txBody>
          <a:bodyPr>
            <a:noAutofit/>
          </a:bodyPr>
          <a:lstStyle/>
          <a:p>
            <a:pPr algn="l" rtl="0"/>
            <a:r>
              <a:rPr lang="en-GB" sz="2000" b="1" dirty="0" smtClean="0">
                <a:latin typeface="Bell MT" pitchFamily="18" charset="0"/>
                <a:cs typeface="Andalus" pitchFamily="2" charset="-78"/>
              </a:rPr>
              <a:t>In the first round of bio-behavioural surveillance survey in 2007, prevalence of HIV infection amongst IDUs recruited from 10 urban areas averaged 15.3%. </a:t>
            </a: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In Iran the HIV surveillance system in 2010 showed the main rout of HIV transmission in 67% of identified cases was IV drug use.</a:t>
            </a:r>
          </a:p>
          <a:p>
            <a:pPr algn="l" rtl="0">
              <a:buNone/>
            </a:pPr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lvl="0" algn="l" rtl="0"/>
            <a:r>
              <a:rPr lang="en-US" sz="2000" b="1" dirty="0" smtClean="0">
                <a:latin typeface="Bell MT" pitchFamily="18" charset="0"/>
                <a:cs typeface="Andalus" pitchFamily="2" charset="-78"/>
              </a:rPr>
              <a:t> In the field of HCV studies, the prevalence of HCV infection in IDUs has been reported from 11.2 up to 89.5%.</a:t>
            </a:r>
          </a:p>
          <a:p>
            <a:pPr algn="l" rtl="0"/>
            <a:endParaRPr lang="en-US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 smtClean="0">
              <a:latin typeface="Bell MT" pitchFamily="18" charset="0"/>
              <a:cs typeface="Andalus" pitchFamily="2" charset="-78"/>
            </a:endParaRPr>
          </a:p>
          <a:p>
            <a:pPr algn="l" rtl="0"/>
            <a:endParaRPr lang="fa-IR" sz="2000" b="1" dirty="0">
              <a:latin typeface="Bell MT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4649</TotalTime>
  <Words>800</Words>
  <Application>Microsoft Office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Civic</vt:lpstr>
      <vt:lpstr>Picture</vt:lpstr>
      <vt:lpstr>مروری بر برنامه کاهش آسیب در ایران   دکتر علیرضا نوروزی روانپزشک، سرپرست اداره پیشگیری و درمان اعتیاد دکتر سیدابراهیم قدوسی کارشناس ارشد پیشگیری و درمان اعتیاد</vt:lpstr>
      <vt:lpstr>Slide 2</vt:lpstr>
      <vt:lpstr>Slide 3</vt:lpstr>
      <vt:lpstr>اختصاصات مرکز گذری</vt:lpstr>
      <vt:lpstr>Scope of The Problem</vt:lpstr>
      <vt:lpstr>Slide 6</vt:lpstr>
      <vt:lpstr>Slide 7</vt:lpstr>
      <vt:lpstr>Slide 8</vt:lpstr>
      <vt:lpstr>Introduction</vt:lpstr>
      <vt:lpstr>Slide 10</vt:lpstr>
      <vt:lpstr>Slide 11</vt:lpstr>
      <vt:lpstr>Slide 12</vt:lpstr>
      <vt:lpstr>Needle Syringe, Programs (NSPs)</vt:lpstr>
      <vt:lpstr>Slide 14</vt:lpstr>
      <vt:lpstr>Needle, Syringes Programs in 1384 (2005)</vt:lpstr>
      <vt:lpstr>NSP Program 1386 (2007)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DIC &amp; Outreach Services 1387</vt:lpstr>
      <vt:lpstr>Slide 30</vt:lpstr>
      <vt:lpstr>Slide 31</vt:lpstr>
      <vt:lpstr>Number of Syringes distributed per person who injects drugs per year by Needle and Syringe Programmes, 2011</vt:lpstr>
      <vt:lpstr>People who inject drugs: Safe injecting practices Definition of indicator, 2011</vt:lpstr>
      <vt:lpstr>Percentage of people who inject drugs reporting the use of a condom the last time they had sexual intercourse</vt:lpstr>
      <vt:lpstr>HIV prevalence in people who inject drugs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Mahdi</cp:lastModifiedBy>
  <cp:revision>197</cp:revision>
  <dcterms:created xsi:type="dcterms:W3CDTF">2011-03-17T03:38:22Z</dcterms:created>
  <dcterms:modified xsi:type="dcterms:W3CDTF">2015-02-09T10:11:17Z</dcterms:modified>
</cp:coreProperties>
</file>