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81" r:id="rId3"/>
    <p:sldId id="256" r:id="rId4"/>
    <p:sldId id="257" r:id="rId5"/>
    <p:sldId id="258" r:id="rId6"/>
    <p:sldId id="277" r:id="rId7"/>
    <p:sldId id="259" r:id="rId8"/>
    <p:sldId id="279" r:id="rId9"/>
    <p:sldId id="283" r:id="rId10"/>
    <p:sldId id="260" r:id="rId11"/>
    <p:sldId id="280" r:id="rId12"/>
    <p:sldId id="261" r:id="rId13"/>
    <p:sldId id="262" r:id="rId14"/>
    <p:sldId id="285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1" r:id="rId23"/>
    <p:sldId id="272" r:id="rId24"/>
    <p:sldId id="282" r:id="rId25"/>
    <p:sldId id="284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8251" autoAdjust="0"/>
    <p:restoredTop sz="94660"/>
  </p:normalViewPr>
  <p:slideViewPr>
    <p:cSldViewPr>
      <p:cViewPr varScale="1">
        <p:scale>
          <a:sx n="74" d="100"/>
          <a:sy n="74" d="100"/>
        </p:scale>
        <p:origin x="-6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0AE7A-9CEC-4639-9110-C5879913C226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376D-3162-4F47-9060-D42693343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0AE7A-9CEC-4639-9110-C5879913C226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376D-3162-4F47-9060-D42693343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0AE7A-9CEC-4639-9110-C5879913C226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376D-3162-4F47-9060-D42693343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0AE7A-9CEC-4639-9110-C5879913C226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376D-3162-4F47-9060-D42693343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0AE7A-9CEC-4639-9110-C5879913C226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376D-3162-4F47-9060-D42693343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0AE7A-9CEC-4639-9110-C5879913C226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376D-3162-4F47-9060-D42693343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0AE7A-9CEC-4639-9110-C5879913C226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376D-3162-4F47-9060-D42693343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0AE7A-9CEC-4639-9110-C5879913C226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376D-3162-4F47-9060-D42693343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0AE7A-9CEC-4639-9110-C5879913C226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376D-3162-4F47-9060-D42693343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0AE7A-9CEC-4639-9110-C5879913C226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376D-3162-4F47-9060-D42693343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0AE7A-9CEC-4639-9110-C5879913C226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376D-3162-4F47-9060-D42693343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0AE7A-9CEC-4639-9110-C5879913C226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2376D-3162-4F47-9060-D42693343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ll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sz="7200" dirty="0" smtClean="0">
                <a:solidFill>
                  <a:srgbClr val="00B050"/>
                </a:solidFill>
                <a:cs typeface="B Jadid" pitchFamily="2" charset="-78"/>
              </a:rPr>
              <a:t>به نام خدا</a:t>
            </a:r>
            <a:endParaRPr lang="en-US" sz="7200" dirty="0">
              <a:solidFill>
                <a:srgbClr val="00B050"/>
              </a:solidFill>
              <a:cs typeface="B Jadid" pitchFamily="2" charset="-78"/>
            </a:endParaRPr>
          </a:p>
        </p:txBody>
      </p:sp>
    </p:spTree>
  </p:cSld>
  <p:clrMapOvr>
    <a:masterClrMapping/>
  </p:clrMapOvr>
  <p:transition spd="slow">
    <p:pull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en-US" dirty="0">
                <a:solidFill>
                  <a:srgbClr val="FF0000"/>
                </a:solidFill>
                <a:cs typeface="B Jadid" pitchFamily="2" charset="-78"/>
              </a:rPr>
              <a:t/>
            </a:r>
            <a:br>
              <a:rPr lang="en-US" dirty="0">
                <a:solidFill>
                  <a:srgbClr val="FF0000"/>
                </a:solidFill>
                <a:cs typeface="B Jadid" pitchFamily="2" charset="-78"/>
              </a:rPr>
            </a:br>
            <a:r>
              <a:rPr lang="fa-IR" dirty="0" smtClean="0">
                <a:solidFill>
                  <a:srgbClr val="FFC000"/>
                </a:solidFill>
                <a:cs typeface="B Jadid" pitchFamily="2" charset="-78"/>
              </a:rPr>
              <a:t>2-پسماندهای آسیب شناختی</a:t>
            </a:r>
            <a:r>
              <a:rPr lang="en-US" dirty="0">
                <a:solidFill>
                  <a:srgbClr val="FF0000"/>
                </a:solidFill>
                <a:cs typeface="B Jadid" pitchFamily="2" charset="-78"/>
              </a:rPr>
              <a:t/>
            </a:r>
            <a:br>
              <a:rPr lang="en-US" dirty="0">
                <a:solidFill>
                  <a:srgbClr val="FF0000"/>
                </a:solidFill>
                <a:cs typeface="B Jadid" pitchFamily="2" charset="-78"/>
              </a:rPr>
            </a:br>
            <a:r>
              <a:rPr lang="ar-SA" dirty="0">
                <a:solidFill>
                  <a:srgbClr val="00B050"/>
                </a:solidFill>
                <a:cs typeface="B Jadid" pitchFamily="2" charset="-78"/>
              </a:rPr>
              <a:t>شامل بافت ها، اندام ها، اجزاي بدن، جنین انسان، جسد جانوران، خون و آبگونه هاي </a:t>
            </a:r>
            <a:r>
              <a:rPr lang="ar-SA" dirty="0" smtClean="0">
                <a:solidFill>
                  <a:srgbClr val="00B050"/>
                </a:solidFill>
                <a:cs typeface="B Jadid" pitchFamily="2" charset="-78"/>
              </a:rPr>
              <a:t>بدن</a:t>
            </a:r>
            <a:r>
              <a:rPr lang="en-US" dirty="0" smtClean="0">
                <a:solidFill>
                  <a:srgbClr val="00B050"/>
                </a:solidFill>
                <a:cs typeface="B Jadid" pitchFamily="2" charset="-78"/>
              </a:rPr>
              <a:t>   </a:t>
            </a:r>
            <a:r>
              <a:rPr lang="fa-IR" dirty="0" smtClean="0">
                <a:solidFill>
                  <a:srgbClr val="00B050"/>
                </a:solidFill>
                <a:cs typeface="B Jadid" pitchFamily="2" charset="-78"/>
              </a:rPr>
              <a:t>پسماندهای عفونی وآسیب شناختی 15%زباله های ویژه وخطرناک هستند</a:t>
            </a:r>
            <a:r>
              <a:rPr lang="en-US" dirty="0">
                <a:solidFill>
                  <a:srgbClr val="FF0000"/>
                </a:solidFill>
                <a:cs typeface="B Jadid" pitchFamily="2" charset="-78"/>
              </a:rPr>
              <a:t/>
            </a:r>
            <a:br>
              <a:rPr lang="en-US" dirty="0">
                <a:solidFill>
                  <a:srgbClr val="FF0000"/>
                </a:solidFill>
                <a:cs typeface="B Jadid" pitchFamily="2" charset="-78"/>
              </a:rPr>
            </a:br>
            <a:r>
              <a:rPr lang="en-US" dirty="0">
                <a:solidFill>
                  <a:srgbClr val="FF0000"/>
                </a:solidFill>
                <a:cs typeface="B Jadid" pitchFamily="2" charset="-78"/>
              </a:rPr>
              <a:t/>
            </a:r>
            <a:br>
              <a:rPr lang="en-US" dirty="0">
                <a:solidFill>
                  <a:srgbClr val="FF0000"/>
                </a:solidFill>
                <a:cs typeface="B Jadid" pitchFamily="2" charset="-78"/>
              </a:rPr>
            </a:br>
            <a:endParaRPr lang="en-US" dirty="0">
              <a:solidFill>
                <a:srgbClr val="FF0000"/>
              </a:solidFill>
              <a:cs typeface="B Jadid" pitchFamily="2" charset="-78"/>
            </a:endParaRPr>
          </a:p>
        </p:txBody>
      </p:sp>
    </p:spTree>
  </p:cSld>
  <p:clrMapOvr>
    <a:masterClrMapping/>
  </p:clrMapOvr>
  <p:transition spd="slow">
    <p:pull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71600" y="5714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a-IR" sz="6000" dirty="0" smtClean="0">
                <a:solidFill>
                  <a:srgbClr val="FFC000"/>
                </a:solidFill>
                <a:cs typeface="B Jadid" pitchFamily="2" charset="-78"/>
              </a:rPr>
              <a:t>برنده</a:t>
            </a:r>
            <a:r>
              <a:rPr lang="en-US" sz="6000" dirty="0" smtClean="0">
                <a:solidFill>
                  <a:srgbClr val="FFC000"/>
                </a:solidFill>
                <a:cs typeface="B Jadid" pitchFamily="2" charset="-78"/>
              </a:rPr>
              <a:t> </a:t>
            </a:r>
            <a:r>
              <a:rPr lang="fa-IR" sz="6000" dirty="0" smtClean="0">
                <a:solidFill>
                  <a:srgbClr val="FFC000"/>
                </a:solidFill>
                <a:cs typeface="B Jadid" pitchFamily="2" charset="-78"/>
              </a:rPr>
              <a:t>3-</a:t>
            </a:r>
            <a:r>
              <a:rPr lang="ar-SA" sz="6000" dirty="0" smtClean="0">
                <a:solidFill>
                  <a:srgbClr val="FFC000"/>
                </a:solidFill>
                <a:cs typeface="B Jadid" pitchFamily="2" charset="-78"/>
              </a:rPr>
              <a:t>پسماندهاي تیز و</a:t>
            </a:r>
            <a:r>
              <a:rPr lang="en-US" dirty="0" smtClean="0">
                <a:solidFill>
                  <a:srgbClr val="FF0000"/>
                </a:solidFill>
                <a:cs typeface="B Jadid" pitchFamily="2" charset="-78"/>
              </a:rPr>
              <a:t/>
            </a:r>
            <a:br>
              <a:rPr lang="en-US" dirty="0" smtClean="0">
                <a:solidFill>
                  <a:srgbClr val="FF0000"/>
                </a:solidFill>
                <a:cs typeface="B Jadid" pitchFamily="2" charset="-78"/>
              </a:rPr>
            </a:br>
            <a:r>
              <a:rPr lang="en-US" dirty="0" smtClean="0">
                <a:solidFill>
                  <a:srgbClr val="FF0000"/>
                </a:solidFill>
                <a:cs typeface="B Jadid" pitchFamily="2" charset="-78"/>
              </a:rPr>
              <a:t/>
            </a:r>
            <a:br>
              <a:rPr lang="en-US" dirty="0" smtClean="0">
                <a:solidFill>
                  <a:srgbClr val="FF0000"/>
                </a:solidFill>
                <a:cs typeface="B Jadid" pitchFamily="2" charset="-78"/>
              </a:rPr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928794" y="2143116"/>
            <a:ext cx="6400800" cy="1752600"/>
          </a:xfrm>
        </p:spPr>
        <p:txBody>
          <a:bodyPr>
            <a:normAutofit fontScale="92500" lnSpcReduction="10000"/>
          </a:bodyPr>
          <a:lstStyle/>
          <a:p>
            <a:r>
              <a:rPr lang="fa-IR" sz="6000" dirty="0" smtClean="0">
                <a:solidFill>
                  <a:srgbClr val="002060"/>
                </a:solidFill>
              </a:rPr>
              <a:t>حدود 1% پسماندهای ویژه وخطرناک</a:t>
            </a:r>
            <a:endParaRPr lang="en-US" sz="6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pull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SA" dirty="0">
                <a:solidFill>
                  <a:srgbClr val="00B050"/>
                </a:solidFill>
                <a:cs typeface="B Jadid" pitchFamily="2" charset="-78"/>
              </a:rPr>
              <a:t>شامل اقلامی هستند که می توانند موجب زخم از قبیل بریدگی یا سوراخ شدگی شوند مانند</a:t>
            </a:r>
            <a:r>
              <a:rPr lang="en-US" dirty="0">
                <a:solidFill>
                  <a:srgbClr val="00B050"/>
                </a:solidFill>
                <a:cs typeface="B Jadid" pitchFamily="2" charset="-78"/>
              </a:rPr>
              <a:t>:</a:t>
            </a:r>
            <a:br>
              <a:rPr lang="en-US" dirty="0">
                <a:solidFill>
                  <a:srgbClr val="00B050"/>
                </a:solidFill>
                <a:cs typeface="B Jadid" pitchFamily="2" charset="-78"/>
              </a:rPr>
            </a:br>
            <a:r>
              <a:rPr lang="en-US" sz="5300" dirty="0">
                <a:solidFill>
                  <a:srgbClr val="FF0000"/>
                </a:solidFill>
                <a:cs typeface="B Jadid" pitchFamily="2" charset="-78"/>
              </a:rPr>
              <a:t>-</a:t>
            </a:r>
            <a:r>
              <a:rPr lang="ar-SA" sz="5300" dirty="0">
                <a:solidFill>
                  <a:srgbClr val="FF0000"/>
                </a:solidFill>
                <a:cs typeface="B Jadid" pitchFamily="2" charset="-78"/>
              </a:rPr>
              <a:t>سوزن ها، سوزن هاي زیر جلدي</a:t>
            </a:r>
            <a:r>
              <a:rPr lang="en-US" sz="5300" dirty="0">
                <a:solidFill>
                  <a:srgbClr val="FF0000"/>
                </a:solidFill>
                <a:cs typeface="B Jadid" pitchFamily="2" charset="-78"/>
              </a:rPr>
              <a:t/>
            </a:r>
            <a:br>
              <a:rPr lang="en-US" sz="5300" dirty="0">
                <a:solidFill>
                  <a:srgbClr val="FF0000"/>
                </a:solidFill>
                <a:cs typeface="B Jadid" pitchFamily="2" charset="-78"/>
              </a:rPr>
            </a:br>
            <a:r>
              <a:rPr lang="en-US" sz="5300" dirty="0">
                <a:solidFill>
                  <a:srgbClr val="FF0000"/>
                </a:solidFill>
                <a:cs typeface="B Jadid" pitchFamily="2" charset="-78"/>
              </a:rPr>
              <a:t>-</a:t>
            </a:r>
            <a:r>
              <a:rPr lang="ar-SA" sz="5300" dirty="0">
                <a:solidFill>
                  <a:srgbClr val="FF0000"/>
                </a:solidFill>
                <a:cs typeface="B Jadid" pitchFamily="2" charset="-78"/>
              </a:rPr>
              <a:t>تیغه چاقوي جراحی و دیگر تیغه ها</a:t>
            </a:r>
            <a:r>
              <a:rPr lang="en-US" sz="5300" dirty="0">
                <a:solidFill>
                  <a:srgbClr val="FF0000"/>
                </a:solidFill>
                <a:cs typeface="B Jadid" pitchFamily="2" charset="-78"/>
              </a:rPr>
              <a:t/>
            </a:r>
            <a:br>
              <a:rPr lang="en-US" sz="5300" dirty="0">
                <a:solidFill>
                  <a:srgbClr val="FF0000"/>
                </a:solidFill>
                <a:cs typeface="B Jadid" pitchFamily="2" charset="-78"/>
              </a:rPr>
            </a:br>
            <a:r>
              <a:rPr lang="en-US" sz="5300" dirty="0">
                <a:solidFill>
                  <a:srgbClr val="FF0000"/>
                </a:solidFill>
                <a:cs typeface="B Jadid" pitchFamily="2" charset="-78"/>
              </a:rPr>
              <a:t>-</a:t>
            </a:r>
            <a:r>
              <a:rPr lang="ar-SA" sz="5300" dirty="0">
                <a:solidFill>
                  <a:srgbClr val="FF0000"/>
                </a:solidFill>
                <a:cs typeface="B Jadid" pitchFamily="2" charset="-78"/>
              </a:rPr>
              <a:t>چاقو</a:t>
            </a:r>
            <a:r>
              <a:rPr lang="en-US" dirty="0">
                <a:solidFill>
                  <a:srgbClr val="FF0000"/>
                </a:solidFill>
                <a:cs typeface="B Jadid" pitchFamily="2" charset="-78"/>
              </a:rPr>
              <a:t/>
            </a:r>
            <a:br>
              <a:rPr lang="en-US" dirty="0">
                <a:solidFill>
                  <a:srgbClr val="FF0000"/>
                </a:solidFill>
                <a:cs typeface="B Jadid" pitchFamily="2" charset="-78"/>
              </a:rPr>
            </a:br>
            <a:endParaRPr lang="en-US" dirty="0">
              <a:solidFill>
                <a:srgbClr val="FF0000"/>
              </a:solidFill>
              <a:cs typeface="B Jadid" pitchFamily="2" charset="-78"/>
            </a:endParaRPr>
          </a:p>
        </p:txBody>
      </p:sp>
    </p:spTree>
  </p:cSld>
  <p:clrMapOvr>
    <a:masterClrMapping/>
  </p:clrMapOvr>
  <p:transition spd="slow">
    <p:pull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2857496"/>
            <a:ext cx="7772400" cy="1470025"/>
          </a:xfrm>
        </p:spPr>
        <p:txBody>
          <a:bodyPr>
            <a:noAutofit/>
          </a:bodyPr>
          <a:lstStyle/>
          <a:p>
            <a:pPr algn="r" rtl="1"/>
            <a:r>
              <a:rPr lang="ar-SA" sz="5400" dirty="0">
                <a:solidFill>
                  <a:srgbClr val="00B050"/>
                </a:solidFill>
                <a:cs typeface="B Jadid" pitchFamily="2" charset="-78"/>
              </a:rPr>
              <a:t>ست هاي انفوزیون</a:t>
            </a:r>
            <a:r>
              <a:rPr lang="en-US" sz="5400" dirty="0">
                <a:solidFill>
                  <a:srgbClr val="00B050"/>
                </a:solidFill>
                <a:cs typeface="B Jadid" pitchFamily="2" charset="-78"/>
              </a:rPr>
              <a:t/>
            </a:r>
            <a:br>
              <a:rPr lang="en-US" sz="5400" dirty="0">
                <a:solidFill>
                  <a:srgbClr val="00B050"/>
                </a:solidFill>
                <a:cs typeface="B Jadid" pitchFamily="2" charset="-78"/>
              </a:rPr>
            </a:br>
            <a:r>
              <a:rPr lang="en-US" sz="5400" dirty="0">
                <a:solidFill>
                  <a:srgbClr val="00B050"/>
                </a:solidFill>
                <a:cs typeface="B Jadid" pitchFamily="2" charset="-78"/>
              </a:rPr>
              <a:t>-</a:t>
            </a:r>
            <a:r>
              <a:rPr lang="ar-SA" sz="5400" dirty="0">
                <a:solidFill>
                  <a:srgbClr val="00B050"/>
                </a:solidFill>
                <a:cs typeface="B Jadid" pitchFamily="2" charset="-78"/>
              </a:rPr>
              <a:t>اره ها</a:t>
            </a:r>
            <a:r>
              <a:rPr lang="en-US" sz="5400" dirty="0">
                <a:solidFill>
                  <a:srgbClr val="00B050"/>
                </a:solidFill>
                <a:cs typeface="B Jadid" pitchFamily="2" charset="-78"/>
              </a:rPr>
              <a:t/>
            </a:r>
            <a:br>
              <a:rPr lang="en-US" sz="5400" dirty="0">
                <a:solidFill>
                  <a:srgbClr val="00B050"/>
                </a:solidFill>
                <a:cs typeface="B Jadid" pitchFamily="2" charset="-78"/>
              </a:rPr>
            </a:br>
            <a:r>
              <a:rPr lang="en-US" sz="5400" dirty="0">
                <a:solidFill>
                  <a:srgbClr val="00B050"/>
                </a:solidFill>
                <a:cs typeface="B Jadid" pitchFamily="2" charset="-78"/>
              </a:rPr>
              <a:t>-</a:t>
            </a:r>
            <a:r>
              <a:rPr lang="ar-SA" sz="5400" dirty="0">
                <a:solidFill>
                  <a:srgbClr val="00B050"/>
                </a:solidFill>
                <a:cs typeface="B Jadid" pitchFamily="2" charset="-78"/>
              </a:rPr>
              <a:t>شیشه شکسته ها</a:t>
            </a:r>
            <a:r>
              <a:rPr lang="en-US" sz="5400" dirty="0">
                <a:solidFill>
                  <a:srgbClr val="00B050"/>
                </a:solidFill>
                <a:cs typeface="B Jadid" pitchFamily="2" charset="-78"/>
              </a:rPr>
              <a:t/>
            </a:r>
            <a:br>
              <a:rPr lang="en-US" sz="5400" dirty="0">
                <a:solidFill>
                  <a:srgbClr val="00B050"/>
                </a:solidFill>
                <a:cs typeface="B Jadid" pitchFamily="2" charset="-78"/>
              </a:rPr>
            </a:br>
            <a:r>
              <a:rPr lang="en-US" sz="5400" dirty="0">
                <a:solidFill>
                  <a:srgbClr val="00B050"/>
                </a:solidFill>
                <a:cs typeface="B Jadid" pitchFamily="2" charset="-78"/>
              </a:rPr>
              <a:t>-</a:t>
            </a:r>
            <a:r>
              <a:rPr lang="ar-SA" sz="5400" dirty="0">
                <a:solidFill>
                  <a:srgbClr val="00B050"/>
                </a:solidFill>
                <a:cs typeface="B Jadid" pitchFamily="2" charset="-78"/>
              </a:rPr>
              <a:t>ناخن بیماران و</a:t>
            </a:r>
            <a:r>
              <a:rPr lang="en-US" sz="5400" dirty="0" smtClean="0">
                <a:solidFill>
                  <a:srgbClr val="00B050"/>
                </a:solidFill>
                <a:cs typeface="B Jadid" pitchFamily="2" charset="-78"/>
              </a:rPr>
              <a:t>....</a:t>
            </a:r>
            <a:r>
              <a:rPr lang="fa-IR" sz="5400" dirty="0" smtClean="0">
                <a:solidFill>
                  <a:srgbClr val="00B050"/>
                </a:solidFill>
                <a:cs typeface="B Jadid" pitchFamily="2" charset="-78"/>
              </a:rPr>
              <a:t>که در محفظه محکمی به نام</a:t>
            </a:r>
            <a:r>
              <a:rPr lang="fa-IR" sz="5400" dirty="0" smtClean="0">
                <a:solidFill>
                  <a:srgbClr val="FFC000"/>
                </a:solidFill>
                <a:cs typeface="B Jadid" pitchFamily="2" charset="-78"/>
              </a:rPr>
              <a:t> سیفتی باکس </a:t>
            </a:r>
            <a:r>
              <a:rPr lang="fa-IR" sz="5400" dirty="0" smtClean="0">
                <a:solidFill>
                  <a:srgbClr val="00B050"/>
                </a:solidFill>
                <a:cs typeface="B Jadid" pitchFamily="2" charset="-78"/>
              </a:rPr>
              <a:t>جمع آوری می شوند</a:t>
            </a:r>
            <a:r>
              <a:rPr lang="en-US" sz="7200" dirty="0">
                <a:solidFill>
                  <a:srgbClr val="00B050"/>
                </a:solidFill>
                <a:cs typeface="B Jadid" pitchFamily="2" charset="-78"/>
              </a:rPr>
              <a:t/>
            </a:r>
            <a:br>
              <a:rPr lang="en-US" sz="7200" dirty="0">
                <a:solidFill>
                  <a:srgbClr val="00B050"/>
                </a:solidFill>
                <a:cs typeface="B Jadid" pitchFamily="2" charset="-78"/>
              </a:rPr>
            </a:br>
            <a:endParaRPr lang="en-US" sz="7200" dirty="0">
              <a:solidFill>
                <a:srgbClr val="00B050"/>
              </a:solidFill>
              <a:cs typeface="B Jadid" pitchFamily="2" charset="-78"/>
            </a:endParaRPr>
          </a:p>
        </p:txBody>
      </p:sp>
    </p:spTree>
  </p:cSld>
  <p:clrMapOvr>
    <a:masterClrMapping/>
  </p:clrMapOvr>
  <p:transition spd="slow">
    <p:pull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a-IR" sz="6600" dirty="0" smtClean="0">
                <a:solidFill>
                  <a:srgbClr val="0070C0"/>
                </a:solidFill>
                <a:cs typeface="B Jadid" pitchFamily="2" charset="-78"/>
              </a:rPr>
              <a:t>پسماندهای نوک تیز وبرنده منحصرا در سیفتی باکس جمع آوری میگردند</a:t>
            </a:r>
            <a:endParaRPr lang="en-US" sz="6600" dirty="0">
              <a:solidFill>
                <a:srgbClr val="0070C0"/>
              </a:solidFill>
              <a:cs typeface="B Jadid" pitchFamily="2" charset="-78"/>
            </a:endParaRPr>
          </a:p>
        </p:txBody>
      </p:sp>
    </p:spTree>
  </p:cSld>
  <p:clrMapOvr>
    <a:masterClrMapping/>
  </p:clrMapOvr>
  <p:transition spd="slow">
    <p:pull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fa-IR" dirty="0" smtClean="0">
                <a:solidFill>
                  <a:srgbClr val="FF0000"/>
                </a:solidFill>
                <a:cs typeface="B Jadid" pitchFamily="2" charset="-78"/>
              </a:rPr>
              <a:t> </a:t>
            </a:r>
            <a:r>
              <a:rPr lang="fa-IR" sz="6700" dirty="0" smtClean="0">
                <a:solidFill>
                  <a:srgbClr val="FFC000"/>
                </a:solidFill>
                <a:cs typeface="B Jadid" pitchFamily="2" charset="-78"/>
              </a:rPr>
              <a:t>4</a:t>
            </a:r>
            <a:r>
              <a:rPr lang="fa-IR" dirty="0" smtClean="0">
                <a:solidFill>
                  <a:srgbClr val="FFC000"/>
                </a:solidFill>
                <a:cs typeface="B Jadid" pitchFamily="2" charset="-78"/>
              </a:rPr>
              <a:t>-</a:t>
            </a:r>
            <a:r>
              <a:rPr lang="ar-SA" dirty="0" smtClean="0">
                <a:solidFill>
                  <a:srgbClr val="FFC000"/>
                </a:solidFill>
                <a:cs typeface="B Jadid" pitchFamily="2" charset="-78"/>
              </a:rPr>
              <a:t>پسماندهاي</a:t>
            </a:r>
            <a:r>
              <a:rPr lang="en-US" dirty="0" smtClean="0">
                <a:solidFill>
                  <a:srgbClr val="FFC000"/>
                </a:solidFill>
                <a:cs typeface="B Jadid" pitchFamily="2" charset="-78"/>
              </a:rPr>
              <a:t> </a:t>
            </a:r>
            <a:r>
              <a:rPr lang="fa-IR" dirty="0" smtClean="0">
                <a:solidFill>
                  <a:srgbClr val="FFC000"/>
                </a:solidFill>
                <a:cs typeface="B Jadid" pitchFamily="2" charset="-78"/>
              </a:rPr>
              <a:t>دارویی(3%پسماندهای ویژه رادارویی وشیمیایی تشکیل می دهد )</a:t>
            </a:r>
            <a:r>
              <a:rPr lang="en-US" dirty="0">
                <a:solidFill>
                  <a:srgbClr val="FF0000"/>
                </a:solidFill>
                <a:cs typeface="B Jadid" pitchFamily="2" charset="-78"/>
              </a:rPr>
              <a:t/>
            </a:r>
            <a:br>
              <a:rPr lang="en-US" dirty="0">
                <a:solidFill>
                  <a:srgbClr val="FF0000"/>
                </a:solidFill>
                <a:cs typeface="B Jadid" pitchFamily="2" charset="-78"/>
              </a:rPr>
            </a:br>
            <a:r>
              <a:rPr lang="en-US" dirty="0">
                <a:solidFill>
                  <a:srgbClr val="00B050"/>
                </a:solidFill>
                <a:cs typeface="B Jadid" pitchFamily="2" charset="-78"/>
              </a:rPr>
              <a:t/>
            </a:r>
            <a:br>
              <a:rPr lang="en-US" dirty="0">
                <a:solidFill>
                  <a:srgbClr val="00B050"/>
                </a:solidFill>
                <a:cs typeface="B Jadid" pitchFamily="2" charset="-78"/>
              </a:rPr>
            </a:br>
            <a:r>
              <a:rPr lang="ar-SA" dirty="0">
                <a:solidFill>
                  <a:srgbClr val="00B050"/>
                </a:solidFill>
                <a:cs typeface="B Jadid" pitchFamily="2" charset="-78"/>
              </a:rPr>
              <a:t>عبارتند از</a:t>
            </a:r>
            <a:r>
              <a:rPr lang="en-US" dirty="0">
                <a:solidFill>
                  <a:srgbClr val="00B050"/>
                </a:solidFill>
                <a:cs typeface="B Jadid" pitchFamily="2" charset="-78"/>
              </a:rPr>
              <a:t>:</a:t>
            </a:r>
            <a:br>
              <a:rPr lang="en-US" dirty="0">
                <a:solidFill>
                  <a:srgbClr val="00B050"/>
                </a:solidFill>
                <a:cs typeface="B Jadid" pitchFamily="2" charset="-78"/>
              </a:rPr>
            </a:br>
            <a:r>
              <a:rPr lang="en-US" dirty="0">
                <a:solidFill>
                  <a:srgbClr val="00B050"/>
                </a:solidFill>
                <a:cs typeface="B Jadid" pitchFamily="2" charset="-78"/>
              </a:rPr>
              <a:t>-</a:t>
            </a:r>
            <a:r>
              <a:rPr lang="ar-SA" dirty="0">
                <a:solidFill>
                  <a:srgbClr val="00B050"/>
                </a:solidFill>
                <a:cs typeface="B Jadid" pitchFamily="2" charset="-78"/>
              </a:rPr>
              <a:t>داروهاي تاریخ گذشته، مصرف نشده، تفکیک شده و آلوده</a:t>
            </a:r>
            <a:r>
              <a:rPr lang="en-US" dirty="0">
                <a:solidFill>
                  <a:srgbClr val="00B050"/>
                </a:solidFill>
                <a:cs typeface="B Jadid" pitchFamily="2" charset="-78"/>
              </a:rPr>
              <a:t/>
            </a:r>
            <a:br>
              <a:rPr lang="en-US" dirty="0">
                <a:solidFill>
                  <a:srgbClr val="00B050"/>
                </a:solidFill>
                <a:cs typeface="B Jadid" pitchFamily="2" charset="-78"/>
              </a:rPr>
            </a:br>
            <a:r>
              <a:rPr lang="en-US" dirty="0">
                <a:solidFill>
                  <a:srgbClr val="00B050"/>
                </a:solidFill>
                <a:cs typeface="B Jadid" pitchFamily="2" charset="-78"/>
              </a:rPr>
              <a:t>-</a:t>
            </a:r>
            <a:r>
              <a:rPr lang="ar-SA" dirty="0">
                <a:solidFill>
                  <a:srgbClr val="00B050"/>
                </a:solidFill>
                <a:cs typeface="B Jadid" pitchFamily="2" charset="-78"/>
              </a:rPr>
              <a:t>واکسن ها</a:t>
            </a:r>
            <a:endParaRPr lang="en-US" dirty="0">
              <a:solidFill>
                <a:srgbClr val="00B050"/>
              </a:solidFill>
              <a:cs typeface="B Jadid" pitchFamily="2" charset="-78"/>
            </a:endParaRPr>
          </a:p>
        </p:txBody>
      </p:sp>
    </p:spTree>
  </p:cSld>
  <p:clrMapOvr>
    <a:masterClrMapping/>
  </p:clrMapOvr>
  <p:transition spd="slow">
    <p:pull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en-US" dirty="0">
                <a:solidFill>
                  <a:srgbClr val="00B0F0"/>
                </a:solidFill>
                <a:cs typeface="B Jadid" pitchFamily="2" charset="-78"/>
              </a:rPr>
              <a:t>-</a:t>
            </a:r>
            <a:r>
              <a:rPr lang="ar-SA" dirty="0">
                <a:solidFill>
                  <a:srgbClr val="00B0F0"/>
                </a:solidFill>
                <a:cs typeface="B Jadid" pitchFamily="2" charset="-78"/>
              </a:rPr>
              <a:t>مواد مخدر</a:t>
            </a:r>
            <a:r>
              <a:rPr lang="en-US" dirty="0">
                <a:solidFill>
                  <a:srgbClr val="00B0F0"/>
                </a:solidFill>
                <a:cs typeface="B Jadid" pitchFamily="2" charset="-78"/>
              </a:rPr>
              <a:t/>
            </a:r>
            <a:br>
              <a:rPr lang="en-US" dirty="0">
                <a:solidFill>
                  <a:srgbClr val="00B0F0"/>
                </a:solidFill>
                <a:cs typeface="B Jadid" pitchFamily="2" charset="-78"/>
              </a:rPr>
            </a:br>
            <a:r>
              <a:rPr lang="ar-SA" dirty="0">
                <a:solidFill>
                  <a:srgbClr val="00B0F0"/>
                </a:solidFill>
                <a:cs typeface="B Jadid" pitchFamily="2" charset="-78"/>
              </a:rPr>
              <a:t>سرم هایی که دیگر به آن ها نیازي نیست</a:t>
            </a:r>
            <a:r>
              <a:rPr lang="en-US" dirty="0">
                <a:solidFill>
                  <a:srgbClr val="00B0F0"/>
                </a:solidFill>
                <a:cs typeface="B Jadid" pitchFamily="2" charset="-78"/>
              </a:rPr>
              <a:t/>
            </a:r>
            <a:br>
              <a:rPr lang="en-US" dirty="0">
                <a:solidFill>
                  <a:srgbClr val="00B0F0"/>
                </a:solidFill>
                <a:cs typeface="B Jadid" pitchFamily="2" charset="-78"/>
              </a:rPr>
            </a:br>
            <a:r>
              <a:rPr lang="en-US" dirty="0">
                <a:solidFill>
                  <a:srgbClr val="00B0F0"/>
                </a:solidFill>
                <a:cs typeface="B Jadid" pitchFamily="2" charset="-78"/>
              </a:rPr>
              <a:t>-</a:t>
            </a:r>
            <a:r>
              <a:rPr lang="ar-SA" dirty="0">
                <a:solidFill>
                  <a:srgbClr val="00B0F0"/>
                </a:solidFill>
                <a:cs typeface="B Jadid" pitchFamily="2" charset="-78"/>
              </a:rPr>
              <a:t>اقلام دور ریخته شده مورد مصرف در کارهاي دارویی مثل بطري ها و قوطی هاي داراي باقی مانده داروهاي</a:t>
            </a:r>
            <a:r>
              <a:rPr lang="en-US" dirty="0">
                <a:solidFill>
                  <a:srgbClr val="00B0F0"/>
                </a:solidFill>
                <a:cs typeface="B Jadid" pitchFamily="2" charset="-78"/>
              </a:rPr>
              <a:t/>
            </a:r>
            <a:br>
              <a:rPr lang="en-US" dirty="0">
                <a:solidFill>
                  <a:srgbClr val="00B0F0"/>
                </a:solidFill>
                <a:cs typeface="B Jadid" pitchFamily="2" charset="-78"/>
              </a:rPr>
            </a:br>
            <a:r>
              <a:rPr lang="ar-SA" dirty="0">
                <a:solidFill>
                  <a:srgbClr val="00B0F0"/>
                </a:solidFill>
                <a:cs typeface="B Jadid" pitchFamily="2" charset="-78"/>
              </a:rPr>
              <a:t>خطرناك و همچنین شیشه هاي داروها</a:t>
            </a:r>
            <a:r>
              <a:rPr lang="en-US" dirty="0">
                <a:solidFill>
                  <a:srgbClr val="00B0F0"/>
                </a:solidFill>
                <a:cs typeface="B Jadid" pitchFamily="2" charset="-78"/>
              </a:rPr>
              <a:t/>
            </a:r>
            <a:br>
              <a:rPr lang="en-US" dirty="0">
                <a:solidFill>
                  <a:srgbClr val="00B0F0"/>
                </a:solidFill>
                <a:cs typeface="B Jadid" pitchFamily="2" charset="-78"/>
              </a:rPr>
            </a:br>
            <a:endParaRPr lang="en-US" dirty="0">
              <a:solidFill>
                <a:srgbClr val="00B0F0"/>
              </a:solidFill>
              <a:cs typeface="B Jadid" pitchFamily="2" charset="-78"/>
            </a:endParaRPr>
          </a:p>
        </p:txBody>
      </p:sp>
    </p:spTree>
  </p:cSld>
  <p:clrMapOvr>
    <a:masterClrMapping/>
  </p:clrMapOvr>
  <p:transition spd="slow">
    <p:pull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fa-IR" sz="5300" dirty="0" smtClean="0">
                <a:solidFill>
                  <a:srgbClr val="FFC000"/>
                </a:solidFill>
                <a:cs typeface="B Jadid" pitchFamily="2" charset="-78"/>
              </a:rPr>
              <a:t>5-</a:t>
            </a:r>
            <a:r>
              <a:rPr lang="ar-SA" dirty="0" smtClean="0">
                <a:solidFill>
                  <a:srgbClr val="FFC000"/>
                </a:solidFill>
                <a:cs typeface="B Jadid" pitchFamily="2" charset="-78"/>
              </a:rPr>
              <a:t>پسماندهاي</a:t>
            </a:r>
            <a:r>
              <a:rPr lang="fa-IR" dirty="0" smtClean="0">
                <a:solidFill>
                  <a:srgbClr val="FFC000"/>
                </a:solidFill>
                <a:cs typeface="B Jadid" pitchFamily="2" charset="-78"/>
              </a:rPr>
              <a:t> ژنوتوکسیک</a:t>
            </a:r>
            <a:r>
              <a:rPr lang="en-US" dirty="0">
                <a:solidFill>
                  <a:srgbClr val="FF0000"/>
                </a:solidFill>
                <a:cs typeface="B Jadid" pitchFamily="2" charset="-78"/>
              </a:rPr>
              <a:t/>
            </a:r>
            <a:br>
              <a:rPr lang="en-US" dirty="0">
                <a:solidFill>
                  <a:srgbClr val="FF0000"/>
                </a:solidFill>
                <a:cs typeface="B Jadid" pitchFamily="2" charset="-78"/>
              </a:rPr>
            </a:br>
            <a:r>
              <a:rPr lang="en-US" dirty="0">
                <a:solidFill>
                  <a:srgbClr val="FF0000"/>
                </a:solidFill>
                <a:cs typeface="B Jadid" pitchFamily="2" charset="-78"/>
              </a:rPr>
              <a:t/>
            </a:r>
            <a:br>
              <a:rPr lang="en-US" dirty="0">
                <a:solidFill>
                  <a:srgbClr val="FF0000"/>
                </a:solidFill>
                <a:cs typeface="B Jadid" pitchFamily="2" charset="-78"/>
              </a:rPr>
            </a:br>
            <a:r>
              <a:rPr lang="ar-SA" dirty="0">
                <a:solidFill>
                  <a:srgbClr val="FF0000"/>
                </a:solidFill>
                <a:cs typeface="B Jadid" pitchFamily="2" charset="-78"/>
              </a:rPr>
              <a:t>این پسماندها به شدت خطرناك هستند و ممکن است خصوصیات ایجاد جهش سلولی، عجیب الخلقه زایی یا</a:t>
            </a:r>
            <a:r>
              <a:rPr lang="en-US" dirty="0">
                <a:solidFill>
                  <a:srgbClr val="FF0000"/>
                </a:solidFill>
                <a:cs typeface="B Jadid" pitchFamily="2" charset="-78"/>
              </a:rPr>
              <a:t/>
            </a:r>
            <a:br>
              <a:rPr lang="en-US" dirty="0">
                <a:solidFill>
                  <a:srgbClr val="FF0000"/>
                </a:solidFill>
                <a:cs typeface="B Jadid" pitchFamily="2" charset="-78"/>
              </a:rPr>
            </a:br>
            <a:r>
              <a:rPr lang="ar-SA" dirty="0">
                <a:solidFill>
                  <a:srgbClr val="FF0000"/>
                </a:solidFill>
                <a:cs typeface="B Jadid" pitchFamily="2" charset="-78"/>
              </a:rPr>
              <a:t>سرطان زایی داشته باشند و شامل</a:t>
            </a:r>
            <a:r>
              <a:rPr lang="en-US" dirty="0">
                <a:solidFill>
                  <a:srgbClr val="FF0000"/>
                </a:solidFill>
                <a:cs typeface="B Jadid" pitchFamily="2" charset="-78"/>
              </a:rPr>
              <a:t>: -</a:t>
            </a:r>
            <a:r>
              <a:rPr lang="ar-SA" dirty="0">
                <a:solidFill>
                  <a:srgbClr val="FF0000"/>
                </a:solidFill>
                <a:cs typeface="B Jadid" pitchFamily="2" charset="-78"/>
              </a:rPr>
              <a:t>مواد شیمیایی</a:t>
            </a:r>
            <a:r>
              <a:rPr lang="en-US" dirty="0">
                <a:solidFill>
                  <a:srgbClr val="FF0000"/>
                </a:solidFill>
                <a:cs typeface="B Jadid" pitchFamily="2" charset="-78"/>
              </a:rPr>
              <a:t> : </a:t>
            </a:r>
            <a:r>
              <a:rPr lang="ar-SA" dirty="0">
                <a:solidFill>
                  <a:srgbClr val="FF0000"/>
                </a:solidFill>
                <a:cs typeface="B Jadid" pitchFamily="2" charset="-78"/>
              </a:rPr>
              <a:t>بنزن</a:t>
            </a:r>
            <a:r>
              <a:rPr lang="en-US" dirty="0">
                <a:solidFill>
                  <a:srgbClr val="FF0000"/>
                </a:solidFill>
                <a:cs typeface="B Jadid" pitchFamily="2" charset="-78"/>
              </a:rPr>
              <a:t/>
            </a:r>
            <a:br>
              <a:rPr lang="en-US" dirty="0">
                <a:solidFill>
                  <a:srgbClr val="FF0000"/>
                </a:solidFill>
                <a:cs typeface="B Jadid" pitchFamily="2" charset="-78"/>
              </a:rPr>
            </a:br>
            <a:endParaRPr lang="en-US" dirty="0">
              <a:solidFill>
                <a:srgbClr val="FF0000"/>
              </a:solidFill>
              <a:cs typeface="B Jadid" pitchFamily="2" charset="-78"/>
            </a:endParaRPr>
          </a:p>
        </p:txBody>
      </p:sp>
    </p:spTree>
  </p:cSld>
  <p:clrMapOvr>
    <a:masterClrMapping/>
  </p:clrMapOvr>
  <p:transition spd="slow">
    <p:pull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2500306"/>
            <a:ext cx="7772400" cy="1470025"/>
          </a:xfrm>
        </p:spPr>
        <p:txBody>
          <a:bodyPr>
            <a:normAutofit fontScale="90000"/>
          </a:bodyPr>
          <a:lstStyle/>
          <a:p>
            <a:pPr rtl="1"/>
            <a:r>
              <a:rPr lang="en-US" sz="6000" dirty="0"/>
              <a:t>-</a:t>
            </a:r>
            <a:r>
              <a:rPr lang="ar-SA" sz="6000" dirty="0">
                <a:solidFill>
                  <a:srgbClr val="FFC000"/>
                </a:solidFill>
                <a:cs typeface="B Jadid" pitchFamily="2" charset="-78"/>
              </a:rPr>
              <a:t>داروهاي سایتوتوکسیک و</a:t>
            </a:r>
            <a:r>
              <a:rPr lang="en-US" sz="6000" dirty="0">
                <a:solidFill>
                  <a:srgbClr val="FFC000"/>
                </a:solidFill>
                <a:cs typeface="B Jadid" pitchFamily="2" charset="-78"/>
              </a:rPr>
              <a:t> ... ( </a:t>
            </a:r>
            <a:r>
              <a:rPr lang="ar-SA" sz="6000" dirty="0">
                <a:solidFill>
                  <a:srgbClr val="FFC000"/>
                </a:solidFill>
                <a:cs typeface="B Jadid" pitchFamily="2" charset="-78"/>
              </a:rPr>
              <a:t>آزاتیوپرین، کلرامبوسیل، کلرنفازین، سیکلوسپورین، سیکلوفسفامید، ملفالان،</a:t>
            </a:r>
            <a:r>
              <a:rPr lang="en-US" sz="6000" dirty="0">
                <a:solidFill>
                  <a:srgbClr val="FFC000"/>
                </a:solidFill>
                <a:cs typeface="B Jadid" pitchFamily="2" charset="-78"/>
              </a:rPr>
              <a:t/>
            </a:r>
            <a:br>
              <a:rPr lang="en-US" sz="6000" dirty="0">
                <a:solidFill>
                  <a:srgbClr val="FFC000"/>
                </a:solidFill>
                <a:cs typeface="B Jadid" pitchFamily="2" charset="-78"/>
              </a:rPr>
            </a:br>
            <a:r>
              <a:rPr lang="ar-SA" sz="6000" dirty="0">
                <a:solidFill>
                  <a:srgbClr val="FFC000"/>
                </a:solidFill>
                <a:cs typeface="B Jadid" pitchFamily="2" charset="-78"/>
              </a:rPr>
              <a:t>سیموستین، تاموکسیفن، تیوتپا، ترسولفان</a:t>
            </a:r>
            <a:r>
              <a:rPr lang="en-US" sz="6000" dirty="0">
                <a:solidFill>
                  <a:srgbClr val="FFC000"/>
                </a:solidFill>
                <a:cs typeface="B Jadid" pitchFamily="2" charset="-78"/>
              </a:rPr>
              <a:t>)</a:t>
            </a:r>
            <a:br>
              <a:rPr lang="en-US" sz="6000" dirty="0">
                <a:solidFill>
                  <a:srgbClr val="FFC000"/>
                </a:solidFill>
                <a:cs typeface="B Jadid" pitchFamily="2" charset="-78"/>
              </a:rPr>
            </a:br>
            <a:r>
              <a:rPr lang="en-US" sz="6000" dirty="0">
                <a:solidFill>
                  <a:srgbClr val="FFC000"/>
                </a:solidFill>
                <a:cs typeface="B Jadid" pitchFamily="2" charset="-78"/>
              </a:rPr>
              <a:t>-</a:t>
            </a:r>
            <a:r>
              <a:rPr lang="ar-SA" sz="6000" dirty="0">
                <a:solidFill>
                  <a:srgbClr val="FFC000"/>
                </a:solidFill>
                <a:cs typeface="B Jadid" pitchFamily="2" charset="-78"/>
              </a:rPr>
              <a:t>مواد پرتوساز</a:t>
            </a:r>
            <a:r>
              <a:rPr lang="en-US" sz="6000" dirty="0">
                <a:solidFill>
                  <a:srgbClr val="FFC000"/>
                </a:solidFill>
                <a:cs typeface="B Jadid" pitchFamily="2" charset="-78"/>
              </a:rPr>
              <a:t> ( </a:t>
            </a:r>
            <a:r>
              <a:rPr lang="ar-SA" sz="6000" dirty="0">
                <a:solidFill>
                  <a:srgbClr val="FFC000"/>
                </a:solidFill>
                <a:cs typeface="B Jadid" pitchFamily="2" charset="-78"/>
              </a:rPr>
              <a:t>رادیواکتیو</a:t>
            </a:r>
            <a:r>
              <a:rPr lang="en-US" dirty="0">
                <a:solidFill>
                  <a:srgbClr val="FFC000"/>
                </a:solidFill>
                <a:cs typeface="B Jadid" pitchFamily="2" charset="-78"/>
              </a:rPr>
              <a:t>)</a:t>
            </a:r>
          </a:p>
        </p:txBody>
      </p:sp>
    </p:spTree>
  </p:cSld>
  <p:clrMapOvr>
    <a:masterClrMapping/>
  </p:clrMapOvr>
  <p:transition spd="slow">
    <p:pull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fa-IR" sz="5300" dirty="0" smtClean="0">
                <a:solidFill>
                  <a:srgbClr val="FFC000"/>
                </a:solidFill>
                <a:cs typeface="B Jadid" pitchFamily="2" charset="-78"/>
              </a:rPr>
              <a:t>6</a:t>
            </a:r>
            <a:r>
              <a:rPr lang="en-US" sz="5300" dirty="0" smtClean="0">
                <a:solidFill>
                  <a:srgbClr val="FFC000"/>
                </a:solidFill>
                <a:cs typeface="B Jadid" pitchFamily="2" charset="-78"/>
              </a:rPr>
              <a:t> </a:t>
            </a:r>
            <a:r>
              <a:rPr lang="fa-IR" sz="5300" dirty="0" smtClean="0">
                <a:solidFill>
                  <a:srgbClr val="FFC000"/>
                </a:solidFill>
                <a:cs typeface="B Jadid" pitchFamily="2" charset="-78"/>
              </a:rPr>
              <a:t>-</a:t>
            </a:r>
            <a:r>
              <a:rPr lang="ar-SA" dirty="0" smtClean="0">
                <a:solidFill>
                  <a:srgbClr val="FFC000"/>
                </a:solidFill>
                <a:cs typeface="B Jadid" pitchFamily="2" charset="-78"/>
              </a:rPr>
              <a:t>پسماندهاي</a:t>
            </a:r>
            <a:r>
              <a:rPr lang="fa-IR" dirty="0" smtClean="0">
                <a:solidFill>
                  <a:srgbClr val="FFC000"/>
                </a:solidFill>
                <a:cs typeface="B Jadid" pitchFamily="2" charset="-78"/>
              </a:rPr>
              <a:t> شیمیایی</a:t>
            </a:r>
            <a:r>
              <a:rPr lang="en-US" dirty="0">
                <a:solidFill>
                  <a:srgbClr val="00B050"/>
                </a:solidFill>
                <a:cs typeface="B Jadid" pitchFamily="2" charset="-78"/>
              </a:rPr>
              <a:t/>
            </a:r>
            <a:br>
              <a:rPr lang="en-US" dirty="0">
                <a:solidFill>
                  <a:srgbClr val="00B050"/>
                </a:solidFill>
                <a:cs typeface="B Jadid" pitchFamily="2" charset="-78"/>
              </a:rPr>
            </a:br>
            <a:r>
              <a:rPr lang="en-US" dirty="0">
                <a:solidFill>
                  <a:srgbClr val="FF0000"/>
                </a:solidFill>
                <a:cs typeface="B Jadid" pitchFamily="2" charset="-78"/>
              </a:rPr>
              <a:t/>
            </a:r>
            <a:br>
              <a:rPr lang="en-US" dirty="0">
                <a:solidFill>
                  <a:srgbClr val="FF0000"/>
                </a:solidFill>
                <a:cs typeface="B Jadid" pitchFamily="2" charset="-78"/>
              </a:rPr>
            </a:br>
            <a:r>
              <a:rPr lang="ar-SA" dirty="0">
                <a:solidFill>
                  <a:srgbClr val="FF0000"/>
                </a:solidFill>
                <a:cs typeface="B Jadid" pitchFamily="2" charset="-78"/>
              </a:rPr>
              <a:t>مواد جامد و گازهاي شیمیایی که به عنوان مثال براي کارهاي تشخیصی و تجربی و کارهاي نظافت، خانه داري و</a:t>
            </a:r>
            <a:r>
              <a:rPr lang="en-US" dirty="0">
                <a:solidFill>
                  <a:srgbClr val="FF0000"/>
                </a:solidFill>
                <a:cs typeface="B Jadid" pitchFamily="2" charset="-78"/>
              </a:rPr>
              <a:t/>
            </a:r>
            <a:br>
              <a:rPr lang="en-US" dirty="0">
                <a:solidFill>
                  <a:srgbClr val="FF0000"/>
                </a:solidFill>
                <a:cs typeface="B Jadid" pitchFamily="2" charset="-78"/>
              </a:rPr>
            </a:br>
            <a:r>
              <a:rPr lang="ar-SA" dirty="0">
                <a:solidFill>
                  <a:srgbClr val="FF0000"/>
                </a:solidFill>
                <a:cs typeface="B Jadid" pitchFamily="2" charset="-78"/>
              </a:rPr>
              <a:t>گندزدایی به کار می روند و شامل</a:t>
            </a:r>
            <a:r>
              <a:rPr lang="en-US" dirty="0">
                <a:solidFill>
                  <a:srgbClr val="FF0000"/>
                </a:solidFill>
                <a:cs typeface="B Jadid" pitchFamily="2" charset="-78"/>
              </a:rPr>
              <a:t>:</a:t>
            </a:r>
          </a:p>
        </p:txBody>
      </p:sp>
    </p:spTree>
  </p:cSld>
  <p:clrMapOvr>
    <a:masterClrMapping/>
  </p:clrMapOvr>
  <p:transition spd="slow">
    <p:pull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r"/>
            <a:r>
              <a:rPr lang="fa-IR" sz="6600" dirty="0" smtClean="0">
                <a:solidFill>
                  <a:srgbClr val="C00000"/>
                </a:solidFill>
                <a:cs typeface="B Jadid" pitchFamily="2" charset="-78"/>
              </a:rPr>
              <a:t>طبقه بندی پسماندهای تولیدی بیمارستان :</a:t>
            </a:r>
            <a:r>
              <a:rPr lang="fa-IR" sz="6600" dirty="0" smtClean="0"/>
              <a:t/>
            </a:r>
            <a:br>
              <a:rPr lang="fa-IR" sz="6600" dirty="0" smtClean="0"/>
            </a:br>
            <a:r>
              <a:rPr lang="en-US" sz="6600" dirty="0" smtClean="0">
                <a:solidFill>
                  <a:srgbClr val="FFC000"/>
                </a:solidFill>
              </a:rPr>
              <a:t>20%</a:t>
            </a:r>
            <a:r>
              <a:rPr lang="fa-IR" sz="6600" dirty="0" smtClean="0">
                <a:solidFill>
                  <a:srgbClr val="FFC000"/>
                </a:solidFill>
              </a:rPr>
              <a:t> </a:t>
            </a:r>
            <a:r>
              <a:rPr lang="fa-IR" sz="6600" dirty="0" smtClean="0">
                <a:solidFill>
                  <a:srgbClr val="FFC000"/>
                </a:solidFill>
                <a:cs typeface="B Jadid" pitchFamily="2" charset="-78"/>
              </a:rPr>
              <a:t>1-پسماندهای ویژه وخطرناک</a:t>
            </a:r>
            <a:r>
              <a:rPr lang="fa-IR" sz="6600" dirty="0" smtClean="0"/>
              <a:t/>
            </a:r>
            <a:br>
              <a:rPr lang="fa-IR" sz="6600" dirty="0" smtClean="0"/>
            </a:br>
            <a:r>
              <a:rPr lang="en-US" sz="6600" dirty="0" smtClean="0">
                <a:solidFill>
                  <a:srgbClr val="FFC000"/>
                </a:solidFill>
              </a:rPr>
              <a:t>80%</a:t>
            </a:r>
            <a:r>
              <a:rPr lang="fa-IR" sz="6600" dirty="0" smtClean="0">
                <a:solidFill>
                  <a:srgbClr val="FFC000"/>
                </a:solidFill>
                <a:cs typeface="B Jadid" pitchFamily="2" charset="-78"/>
              </a:rPr>
              <a:t>2-پسماندهای عادی</a:t>
            </a:r>
            <a:endParaRPr lang="en-US" sz="6600" dirty="0">
              <a:solidFill>
                <a:srgbClr val="FFC000"/>
              </a:solidFill>
              <a:cs typeface="B Jadid" pitchFamily="2" charset="-78"/>
            </a:endParaRPr>
          </a:p>
        </p:txBody>
      </p:sp>
    </p:spTree>
  </p:cSld>
  <p:clrMapOvr>
    <a:masterClrMapping/>
  </p:clrMapOvr>
  <p:transition spd="slow">
    <p:pull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2786058"/>
            <a:ext cx="7772400" cy="1470025"/>
          </a:xfrm>
        </p:spPr>
        <p:txBody>
          <a:bodyPr>
            <a:normAutofit fontScale="90000"/>
          </a:bodyPr>
          <a:lstStyle/>
          <a:p>
            <a:pPr algn="r" rtl="1"/>
            <a:r>
              <a:rPr lang="en-US" dirty="0">
                <a:solidFill>
                  <a:srgbClr val="C00000"/>
                </a:solidFill>
                <a:cs typeface="B Jadid" pitchFamily="2" charset="-78"/>
              </a:rPr>
              <a:t>-</a:t>
            </a:r>
            <a:r>
              <a:rPr lang="ar-SA" sz="6000" dirty="0">
                <a:solidFill>
                  <a:srgbClr val="C00000"/>
                </a:solidFill>
                <a:cs typeface="B Jadid" pitchFamily="2" charset="-78"/>
              </a:rPr>
              <a:t>معرف هاي آزمایشگاهی</a:t>
            </a:r>
            <a:r>
              <a:rPr lang="en-US" sz="6000" dirty="0">
                <a:solidFill>
                  <a:srgbClr val="C00000"/>
                </a:solidFill>
                <a:cs typeface="B Jadid" pitchFamily="2" charset="-78"/>
              </a:rPr>
              <a:t/>
            </a:r>
            <a:br>
              <a:rPr lang="en-US" sz="6000" dirty="0">
                <a:solidFill>
                  <a:srgbClr val="C00000"/>
                </a:solidFill>
                <a:cs typeface="B Jadid" pitchFamily="2" charset="-78"/>
              </a:rPr>
            </a:br>
            <a:r>
              <a:rPr lang="en-US" sz="6000" dirty="0">
                <a:solidFill>
                  <a:srgbClr val="C00000"/>
                </a:solidFill>
                <a:cs typeface="B Jadid" pitchFamily="2" charset="-78"/>
              </a:rPr>
              <a:t>-</a:t>
            </a:r>
            <a:r>
              <a:rPr lang="ar-SA" sz="6000" dirty="0">
                <a:solidFill>
                  <a:srgbClr val="C00000"/>
                </a:solidFill>
                <a:cs typeface="B Jadid" pitchFamily="2" charset="-78"/>
              </a:rPr>
              <a:t>داروهاي ظهور و ثبوت فیلم</a:t>
            </a:r>
            <a:r>
              <a:rPr lang="en-US" sz="6000" dirty="0">
                <a:solidFill>
                  <a:srgbClr val="C00000"/>
                </a:solidFill>
                <a:cs typeface="B Jadid" pitchFamily="2" charset="-78"/>
              </a:rPr>
              <a:t/>
            </a:r>
            <a:br>
              <a:rPr lang="en-US" sz="6000" dirty="0">
                <a:solidFill>
                  <a:srgbClr val="C00000"/>
                </a:solidFill>
                <a:cs typeface="B Jadid" pitchFamily="2" charset="-78"/>
              </a:rPr>
            </a:br>
            <a:r>
              <a:rPr lang="en-US" sz="6000" dirty="0">
                <a:solidFill>
                  <a:srgbClr val="C00000"/>
                </a:solidFill>
                <a:cs typeface="B Jadid" pitchFamily="2" charset="-78"/>
              </a:rPr>
              <a:t>-</a:t>
            </a:r>
            <a:r>
              <a:rPr lang="ar-SA" sz="6000" dirty="0">
                <a:solidFill>
                  <a:srgbClr val="C00000"/>
                </a:solidFill>
                <a:cs typeface="B Jadid" pitchFamily="2" charset="-78"/>
              </a:rPr>
              <a:t>مواد ضد عفونی کننده و گندزداي تاریخ گذشته یا غیر لازم</a:t>
            </a:r>
            <a:r>
              <a:rPr lang="en-US" sz="6000" dirty="0">
                <a:solidFill>
                  <a:srgbClr val="C00000"/>
                </a:solidFill>
                <a:cs typeface="B Jadid" pitchFamily="2" charset="-78"/>
              </a:rPr>
              <a:t/>
            </a:r>
            <a:br>
              <a:rPr lang="en-US" sz="6000" dirty="0">
                <a:solidFill>
                  <a:srgbClr val="C00000"/>
                </a:solidFill>
                <a:cs typeface="B Jadid" pitchFamily="2" charset="-78"/>
              </a:rPr>
            </a:br>
            <a:r>
              <a:rPr lang="en-US" sz="6000" dirty="0">
                <a:solidFill>
                  <a:srgbClr val="C00000"/>
                </a:solidFill>
                <a:cs typeface="B Jadid" pitchFamily="2" charset="-78"/>
              </a:rPr>
              <a:t>-</a:t>
            </a:r>
            <a:r>
              <a:rPr lang="ar-SA" sz="6000" dirty="0">
                <a:solidFill>
                  <a:srgbClr val="C00000"/>
                </a:solidFill>
                <a:cs typeface="B Jadid" pitchFamily="2" charset="-78"/>
              </a:rPr>
              <a:t>حلال ها</a:t>
            </a:r>
            <a:r>
              <a:rPr lang="en-US" sz="6000" dirty="0">
                <a:solidFill>
                  <a:srgbClr val="C00000"/>
                </a:solidFill>
                <a:cs typeface="B Jadid" pitchFamily="2" charset="-78"/>
              </a:rPr>
              <a:t/>
            </a:r>
            <a:br>
              <a:rPr lang="en-US" sz="6000" dirty="0">
                <a:solidFill>
                  <a:srgbClr val="C00000"/>
                </a:solidFill>
                <a:cs typeface="B Jadid" pitchFamily="2" charset="-78"/>
              </a:rPr>
            </a:br>
            <a:endParaRPr lang="en-US" sz="6000" dirty="0">
              <a:solidFill>
                <a:srgbClr val="C00000"/>
              </a:solidFill>
              <a:cs typeface="B Jadid" pitchFamily="2" charset="-78"/>
            </a:endParaRPr>
          </a:p>
        </p:txBody>
      </p:sp>
    </p:spTree>
  </p:cSld>
  <p:clrMapOvr>
    <a:masterClrMapping/>
  </p:clrMapOvr>
  <p:transition spd="slow">
    <p:pull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8662" y="3143248"/>
            <a:ext cx="7772400" cy="1470025"/>
          </a:xfrm>
        </p:spPr>
        <p:txBody>
          <a:bodyPr>
            <a:noAutofit/>
          </a:bodyPr>
          <a:lstStyle/>
          <a:p>
            <a:pPr algn="r" rtl="1"/>
            <a:r>
              <a:rPr lang="fa-IR" sz="4800" dirty="0" smtClean="0">
                <a:solidFill>
                  <a:srgbClr val="FFC000"/>
                </a:solidFill>
                <a:cs typeface="B Jadid" pitchFamily="2" charset="-78"/>
              </a:rPr>
              <a:t>7-</a:t>
            </a:r>
            <a:r>
              <a:rPr lang="ar-SA" sz="4800" dirty="0" smtClean="0">
                <a:solidFill>
                  <a:srgbClr val="FFC000"/>
                </a:solidFill>
                <a:cs typeface="B Jadid" pitchFamily="2" charset="-78"/>
              </a:rPr>
              <a:t>پسماندهاي داراي</a:t>
            </a:r>
            <a:r>
              <a:rPr lang="fa-IR" sz="4800" dirty="0" smtClean="0">
                <a:solidFill>
                  <a:srgbClr val="FFC000"/>
                </a:solidFill>
                <a:cs typeface="B Jadid" pitchFamily="2" charset="-78"/>
              </a:rPr>
              <a:t> فلزات سنگین :</a:t>
            </a:r>
            <a:r>
              <a:rPr lang="en-US" sz="4800" dirty="0">
                <a:solidFill>
                  <a:srgbClr val="FF0000"/>
                </a:solidFill>
                <a:cs typeface="B Jadid" pitchFamily="2" charset="-78"/>
              </a:rPr>
              <a:t/>
            </a:r>
            <a:br>
              <a:rPr lang="en-US" sz="4800" dirty="0">
                <a:solidFill>
                  <a:srgbClr val="FF0000"/>
                </a:solidFill>
                <a:cs typeface="B Jadid" pitchFamily="2" charset="-78"/>
              </a:rPr>
            </a:br>
            <a:r>
              <a:rPr lang="en-US" sz="4800" dirty="0">
                <a:solidFill>
                  <a:srgbClr val="00B050"/>
                </a:solidFill>
                <a:cs typeface="B Jadid" pitchFamily="2" charset="-78"/>
              </a:rPr>
              <a:t/>
            </a:r>
            <a:br>
              <a:rPr lang="en-US" sz="4800" dirty="0">
                <a:solidFill>
                  <a:srgbClr val="00B050"/>
                </a:solidFill>
                <a:cs typeface="B Jadid" pitchFamily="2" charset="-78"/>
              </a:rPr>
            </a:br>
            <a:r>
              <a:rPr lang="en-US" sz="4800" dirty="0">
                <a:solidFill>
                  <a:srgbClr val="00B050"/>
                </a:solidFill>
                <a:cs typeface="B Jadid" pitchFamily="2" charset="-78"/>
              </a:rPr>
              <a:t>-</a:t>
            </a:r>
            <a:r>
              <a:rPr lang="ar-SA" sz="4800" dirty="0">
                <a:solidFill>
                  <a:srgbClr val="00B050"/>
                </a:solidFill>
                <a:cs typeface="B Jadid" pitchFamily="2" charset="-78"/>
              </a:rPr>
              <a:t>جیوه حاصل از نشت تجهیزات شکسته شده مثل ترومترها</a:t>
            </a:r>
            <a:r>
              <a:rPr lang="en-US" sz="4800" dirty="0">
                <a:solidFill>
                  <a:srgbClr val="00B050"/>
                </a:solidFill>
                <a:cs typeface="B Jadid" pitchFamily="2" charset="-78"/>
              </a:rPr>
              <a:t/>
            </a:r>
            <a:br>
              <a:rPr lang="en-US" sz="4800" dirty="0">
                <a:solidFill>
                  <a:srgbClr val="00B050"/>
                </a:solidFill>
                <a:cs typeface="B Jadid" pitchFamily="2" charset="-78"/>
              </a:rPr>
            </a:br>
            <a:r>
              <a:rPr lang="en-US" sz="4800" dirty="0">
                <a:solidFill>
                  <a:srgbClr val="00B050"/>
                </a:solidFill>
                <a:cs typeface="B Jadid" pitchFamily="2" charset="-78"/>
              </a:rPr>
              <a:t>-</a:t>
            </a:r>
            <a:r>
              <a:rPr lang="ar-SA" sz="4800" dirty="0">
                <a:solidFill>
                  <a:srgbClr val="00B050"/>
                </a:solidFill>
                <a:cs typeface="B Jadid" pitchFamily="2" charset="-78"/>
              </a:rPr>
              <a:t>کادمیوم ناشی از باتري هاي دور ریخته و شکسته</a:t>
            </a:r>
            <a:r>
              <a:rPr lang="en-US" sz="4800" dirty="0">
                <a:solidFill>
                  <a:srgbClr val="00B050"/>
                </a:solidFill>
                <a:cs typeface="B Jadid" pitchFamily="2" charset="-78"/>
              </a:rPr>
              <a:t/>
            </a:r>
            <a:br>
              <a:rPr lang="en-US" sz="4800" dirty="0">
                <a:solidFill>
                  <a:srgbClr val="00B050"/>
                </a:solidFill>
                <a:cs typeface="B Jadid" pitchFamily="2" charset="-78"/>
              </a:rPr>
            </a:br>
            <a:r>
              <a:rPr lang="en-US" sz="4800" dirty="0" smtClean="0">
                <a:solidFill>
                  <a:srgbClr val="00B050"/>
                </a:solidFill>
                <a:cs typeface="B Jadid" pitchFamily="2" charset="-78"/>
              </a:rPr>
              <a:t> </a:t>
            </a:r>
            <a:r>
              <a:rPr lang="en-US" sz="4800" dirty="0">
                <a:solidFill>
                  <a:srgbClr val="00B050"/>
                </a:solidFill>
                <a:cs typeface="B Jadid" pitchFamily="2" charset="-78"/>
              </a:rPr>
              <a:t>-</a:t>
            </a:r>
            <a:r>
              <a:rPr lang="ar-SA" sz="4800" dirty="0">
                <a:solidFill>
                  <a:srgbClr val="00B050"/>
                </a:solidFill>
                <a:cs typeface="B Jadid" pitchFamily="2" charset="-78"/>
              </a:rPr>
              <a:t>سرب ناشی از ضد نفوذ کردن </a:t>
            </a:r>
            <a:r>
              <a:rPr lang="ar-SA" sz="4800" dirty="0" smtClean="0">
                <a:solidFill>
                  <a:srgbClr val="00B050"/>
                </a:solidFill>
                <a:cs typeface="B Jadid" pitchFamily="2" charset="-78"/>
              </a:rPr>
              <a:t>پرتوهاي</a:t>
            </a:r>
            <a:r>
              <a:rPr lang="fa-IR" sz="4800" dirty="0" smtClean="0">
                <a:solidFill>
                  <a:srgbClr val="00B050"/>
                </a:solidFill>
                <a:cs typeface="B Jadid" pitchFamily="2" charset="-78"/>
              </a:rPr>
              <a:t> </a:t>
            </a:r>
            <a:r>
              <a:rPr lang="en-US" sz="4800" dirty="0" smtClean="0">
                <a:solidFill>
                  <a:srgbClr val="00B050"/>
                </a:solidFill>
                <a:cs typeface="B Jadid" pitchFamily="2" charset="-78"/>
              </a:rPr>
              <a:t>X</a:t>
            </a:r>
            <a:r>
              <a:rPr lang="en-US" sz="5400" dirty="0">
                <a:solidFill>
                  <a:srgbClr val="00B050"/>
                </a:solidFill>
                <a:cs typeface="B Jadid" pitchFamily="2" charset="-78"/>
              </a:rPr>
              <a:t/>
            </a:r>
            <a:br>
              <a:rPr lang="en-US" sz="5400" dirty="0">
                <a:solidFill>
                  <a:srgbClr val="00B050"/>
                </a:solidFill>
                <a:cs typeface="B Jadid" pitchFamily="2" charset="-78"/>
              </a:rPr>
            </a:br>
            <a:endParaRPr lang="en-US" sz="5400" dirty="0">
              <a:solidFill>
                <a:srgbClr val="00B050"/>
              </a:solidFill>
              <a:cs typeface="B Jadid" pitchFamily="2" charset="-78"/>
            </a:endParaRPr>
          </a:p>
        </p:txBody>
      </p:sp>
    </p:spTree>
  </p:cSld>
  <p:clrMapOvr>
    <a:masterClrMapping/>
  </p:clrMapOvr>
  <p:transition spd="slow">
    <p:pull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fa-IR" dirty="0" smtClean="0">
                <a:solidFill>
                  <a:srgbClr val="FFC000"/>
                </a:solidFill>
                <a:cs typeface="B Jadid" pitchFamily="2" charset="-78"/>
              </a:rPr>
              <a:t>8-</a:t>
            </a:r>
            <a:r>
              <a:rPr lang="ar-SA" dirty="0" smtClean="0">
                <a:solidFill>
                  <a:srgbClr val="FFC000"/>
                </a:solidFill>
                <a:cs typeface="B Jadid" pitchFamily="2" charset="-78"/>
              </a:rPr>
              <a:t>ظروف </a:t>
            </a:r>
            <a:r>
              <a:rPr lang="ar-SA" dirty="0">
                <a:solidFill>
                  <a:srgbClr val="FFC000"/>
                </a:solidFill>
                <a:cs typeface="B Jadid" pitchFamily="2" charset="-78"/>
              </a:rPr>
              <a:t>تحت فشار شامل سیلندر هاي تحت فشار و قوطی هاي افشانه اي و کارتریج گاز</a:t>
            </a:r>
            <a:r>
              <a:rPr lang="en-US" dirty="0">
                <a:solidFill>
                  <a:srgbClr val="7030A0"/>
                </a:solidFill>
                <a:cs typeface="B Jadid" pitchFamily="2" charset="-78"/>
              </a:rPr>
              <a:t/>
            </a:r>
            <a:br>
              <a:rPr lang="en-US" dirty="0">
                <a:solidFill>
                  <a:srgbClr val="7030A0"/>
                </a:solidFill>
                <a:cs typeface="B Jadid" pitchFamily="2" charset="-78"/>
              </a:rPr>
            </a:br>
            <a:r>
              <a:rPr lang="fa-IR" dirty="0" smtClean="0">
                <a:solidFill>
                  <a:srgbClr val="FFC000"/>
                </a:solidFill>
                <a:cs typeface="B Jadid" pitchFamily="2" charset="-78"/>
              </a:rPr>
              <a:t>9-</a:t>
            </a:r>
            <a:r>
              <a:rPr lang="en-US" sz="8000" dirty="0" smtClean="0">
                <a:solidFill>
                  <a:srgbClr val="FFC000"/>
                </a:solidFill>
                <a:cs typeface="B Jadid" pitchFamily="2" charset="-78"/>
              </a:rPr>
              <a:t> </a:t>
            </a:r>
            <a:r>
              <a:rPr lang="ar-SA" dirty="0">
                <a:solidFill>
                  <a:srgbClr val="FFC000"/>
                </a:solidFill>
                <a:cs typeface="B Jadid" pitchFamily="2" charset="-78"/>
              </a:rPr>
              <a:t>پسماندهاي</a:t>
            </a:r>
            <a:r>
              <a:rPr lang="en-US" dirty="0">
                <a:solidFill>
                  <a:srgbClr val="7030A0"/>
                </a:solidFill>
                <a:cs typeface="B Jadid" pitchFamily="2" charset="-78"/>
              </a:rPr>
              <a:t/>
            </a:r>
            <a:br>
              <a:rPr lang="en-US" dirty="0">
                <a:solidFill>
                  <a:srgbClr val="7030A0"/>
                </a:solidFill>
                <a:cs typeface="B Jadid" pitchFamily="2" charset="-78"/>
              </a:rPr>
            </a:br>
            <a:r>
              <a:rPr lang="ar-SA" dirty="0">
                <a:solidFill>
                  <a:srgbClr val="FFC000"/>
                </a:solidFill>
                <a:cs typeface="B Jadid" pitchFamily="2" charset="-78"/>
              </a:rPr>
              <a:t>پرتوساز</a:t>
            </a:r>
            <a:r>
              <a:rPr lang="en-US" dirty="0">
                <a:solidFill>
                  <a:srgbClr val="7030A0"/>
                </a:solidFill>
                <a:cs typeface="B Jadid" pitchFamily="2" charset="-78"/>
              </a:rPr>
              <a:t/>
            </a:r>
            <a:br>
              <a:rPr lang="en-US" dirty="0">
                <a:solidFill>
                  <a:srgbClr val="7030A0"/>
                </a:solidFill>
                <a:cs typeface="B Jadid" pitchFamily="2" charset="-78"/>
              </a:rPr>
            </a:br>
            <a:r>
              <a:rPr lang="ar-SA" dirty="0">
                <a:solidFill>
                  <a:srgbClr val="7030A0"/>
                </a:solidFill>
                <a:cs typeface="B Jadid" pitchFamily="2" charset="-78"/>
              </a:rPr>
              <a:t>شامل پسماندهاي محتوي مواد رادیواکتیو</a:t>
            </a:r>
            <a:endParaRPr lang="en-US" dirty="0">
              <a:solidFill>
                <a:srgbClr val="7030A0"/>
              </a:solidFill>
              <a:cs typeface="B Jadid" pitchFamily="2" charset="-78"/>
            </a:endParaRPr>
          </a:p>
        </p:txBody>
      </p:sp>
    </p:spTree>
  </p:cSld>
  <p:clrMapOvr>
    <a:masterClrMapping/>
  </p:clrMapOvr>
  <p:transition spd="slow">
    <p:pull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r" rtl="1"/>
            <a:r>
              <a:rPr lang="ar-SA" sz="3600" dirty="0" smtClean="0">
                <a:solidFill>
                  <a:srgbClr val="00B0F0"/>
                </a:solidFill>
                <a:cs typeface="B Jadid" pitchFamily="2" charset="-78"/>
              </a:rPr>
              <a:t>پسماندهاي</a:t>
            </a:r>
            <a:r>
              <a:rPr lang="en-US" sz="3600" dirty="0" smtClean="0">
                <a:solidFill>
                  <a:srgbClr val="00B0F0"/>
                </a:solidFill>
                <a:cs typeface="B Jadid" pitchFamily="2" charset="-78"/>
              </a:rPr>
              <a:t> </a:t>
            </a:r>
            <a:r>
              <a:rPr lang="fa-IR" sz="3600" dirty="0" smtClean="0">
                <a:solidFill>
                  <a:srgbClr val="00B0F0"/>
                </a:solidFill>
                <a:cs typeface="B Jadid" pitchFamily="2" charset="-78"/>
              </a:rPr>
              <a:t>عادی</a:t>
            </a:r>
            <a:r>
              <a:rPr lang="fa-IR" sz="3600" dirty="0" smtClean="0">
                <a:solidFill>
                  <a:srgbClr val="002060"/>
                </a:solidFill>
                <a:cs typeface="B Jadid" pitchFamily="2" charset="-78"/>
              </a:rPr>
              <a:t>(80% زباله های تولیدی بیمارستان)</a:t>
            </a:r>
            <a:r>
              <a:rPr lang="en-US" sz="3600" dirty="0">
                <a:solidFill>
                  <a:srgbClr val="FF0000"/>
                </a:solidFill>
                <a:cs typeface="B Jadid" pitchFamily="2" charset="-78"/>
              </a:rPr>
              <a:t/>
            </a:r>
            <a:br>
              <a:rPr lang="en-US" sz="3600" dirty="0">
                <a:solidFill>
                  <a:srgbClr val="FF0000"/>
                </a:solidFill>
                <a:cs typeface="B Jadid" pitchFamily="2" charset="-78"/>
              </a:rPr>
            </a:br>
            <a:r>
              <a:rPr lang="en-US" sz="3600" dirty="0">
                <a:solidFill>
                  <a:srgbClr val="FF0000"/>
                </a:solidFill>
                <a:cs typeface="B Jadid" pitchFamily="2" charset="-78"/>
              </a:rPr>
              <a:t/>
            </a:r>
            <a:br>
              <a:rPr lang="en-US" sz="3600" dirty="0">
                <a:solidFill>
                  <a:srgbClr val="FF0000"/>
                </a:solidFill>
                <a:cs typeface="B Jadid" pitchFamily="2" charset="-78"/>
              </a:rPr>
            </a:br>
            <a:r>
              <a:rPr lang="ar-SA" sz="3600" dirty="0">
                <a:solidFill>
                  <a:srgbClr val="FF0000"/>
                </a:solidFill>
                <a:cs typeface="B Jadid" pitchFamily="2" charset="-78"/>
              </a:rPr>
              <a:t>پسماندهاي ناشی از کارکردهاي خانه داري و مدیریت اجرایی شامل</a:t>
            </a:r>
            <a:r>
              <a:rPr lang="en-US" sz="3600" dirty="0">
                <a:solidFill>
                  <a:srgbClr val="FF0000"/>
                </a:solidFill>
                <a:cs typeface="B Jadid" pitchFamily="2" charset="-78"/>
              </a:rPr>
              <a:t>:</a:t>
            </a:r>
            <a:br>
              <a:rPr lang="en-US" sz="3600" dirty="0">
                <a:solidFill>
                  <a:srgbClr val="FF0000"/>
                </a:solidFill>
                <a:cs typeface="B Jadid" pitchFamily="2" charset="-78"/>
              </a:rPr>
            </a:br>
            <a:r>
              <a:rPr lang="en-US" sz="3600" dirty="0">
                <a:solidFill>
                  <a:srgbClr val="FF0000"/>
                </a:solidFill>
                <a:cs typeface="B Jadid" pitchFamily="2" charset="-78"/>
              </a:rPr>
              <a:t>-</a:t>
            </a:r>
            <a:r>
              <a:rPr lang="ar-SA" sz="3600" dirty="0">
                <a:solidFill>
                  <a:srgbClr val="FF0000"/>
                </a:solidFill>
                <a:cs typeface="B Jadid" pitchFamily="2" charset="-78"/>
              </a:rPr>
              <a:t>پسماندهاي آشپزخانه، آبدارخانه</a:t>
            </a:r>
            <a:r>
              <a:rPr lang="en-US" sz="3600" dirty="0">
                <a:solidFill>
                  <a:srgbClr val="FF0000"/>
                </a:solidFill>
                <a:cs typeface="B Jadid" pitchFamily="2" charset="-78"/>
              </a:rPr>
              <a:t/>
            </a:r>
            <a:br>
              <a:rPr lang="en-US" sz="3600" dirty="0">
                <a:solidFill>
                  <a:srgbClr val="FF0000"/>
                </a:solidFill>
                <a:cs typeface="B Jadid" pitchFamily="2" charset="-78"/>
              </a:rPr>
            </a:br>
            <a:r>
              <a:rPr lang="en-US" sz="3600" dirty="0">
                <a:solidFill>
                  <a:srgbClr val="FF0000"/>
                </a:solidFill>
                <a:cs typeface="B Jadid" pitchFamily="2" charset="-78"/>
              </a:rPr>
              <a:t>-</a:t>
            </a:r>
            <a:r>
              <a:rPr lang="ar-SA" sz="3600" dirty="0">
                <a:solidFill>
                  <a:srgbClr val="FF0000"/>
                </a:solidFill>
                <a:cs typeface="B Jadid" pitchFamily="2" charset="-78"/>
              </a:rPr>
              <a:t>قسمت اداري مالی</a:t>
            </a:r>
            <a:r>
              <a:rPr lang="en-US" sz="3600" dirty="0">
                <a:solidFill>
                  <a:srgbClr val="FF0000"/>
                </a:solidFill>
                <a:cs typeface="B Jadid" pitchFamily="2" charset="-78"/>
              </a:rPr>
              <a:t/>
            </a:r>
            <a:br>
              <a:rPr lang="en-US" sz="3600" dirty="0">
                <a:solidFill>
                  <a:srgbClr val="FF0000"/>
                </a:solidFill>
                <a:cs typeface="B Jadid" pitchFamily="2" charset="-78"/>
              </a:rPr>
            </a:br>
            <a:r>
              <a:rPr lang="en-US" sz="3600" dirty="0">
                <a:solidFill>
                  <a:srgbClr val="FF0000"/>
                </a:solidFill>
                <a:cs typeface="B Jadid" pitchFamily="2" charset="-78"/>
              </a:rPr>
              <a:t>-</a:t>
            </a:r>
            <a:r>
              <a:rPr lang="ar-SA" sz="3600" dirty="0">
                <a:solidFill>
                  <a:srgbClr val="FF0000"/>
                </a:solidFill>
                <a:cs typeface="B Jadid" pitchFamily="2" charset="-78"/>
              </a:rPr>
              <a:t>ایستگاه هاي پرستاري</a:t>
            </a:r>
            <a:r>
              <a:rPr lang="en-US" sz="3600" dirty="0">
                <a:solidFill>
                  <a:srgbClr val="FF0000"/>
                </a:solidFill>
                <a:cs typeface="B Jadid" pitchFamily="2" charset="-78"/>
              </a:rPr>
              <a:t/>
            </a:r>
            <a:br>
              <a:rPr lang="en-US" sz="3600" dirty="0">
                <a:solidFill>
                  <a:srgbClr val="FF0000"/>
                </a:solidFill>
                <a:cs typeface="B Jadid" pitchFamily="2" charset="-78"/>
              </a:rPr>
            </a:br>
            <a:r>
              <a:rPr lang="en-US" sz="3600" dirty="0">
                <a:solidFill>
                  <a:srgbClr val="FF0000"/>
                </a:solidFill>
                <a:cs typeface="B Jadid" pitchFamily="2" charset="-78"/>
              </a:rPr>
              <a:t>-</a:t>
            </a:r>
            <a:r>
              <a:rPr lang="ar-SA" sz="3600" dirty="0">
                <a:solidFill>
                  <a:srgbClr val="FF0000"/>
                </a:solidFill>
                <a:cs typeface="B Jadid" pitchFamily="2" charset="-78"/>
              </a:rPr>
              <a:t>باغبانی و</a:t>
            </a:r>
            <a:r>
              <a:rPr lang="en-US" sz="3600" dirty="0">
                <a:solidFill>
                  <a:srgbClr val="FF0000"/>
                </a:solidFill>
                <a:cs typeface="B Jadid" pitchFamily="2" charset="-78"/>
              </a:rPr>
              <a:t>....</a:t>
            </a:r>
          </a:p>
        </p:txBody>
      </p:sp>
    </p:spTree>
  </p:cSld>
  <p:clrMapOvr>
    <a:masterClrMapping/>
  </p:clrMapOvr>
  <p:transition spd="slow">
    <p:pull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a-IR" sz="6600" dirty="0" smtClean="0">
                <a:cs typeface="B Jadid" pitchFamily="2" charset="-78"/>
              </a:rPr>
              <a:t>پسماندهای عادی در کیسه های مشکی یا آبی رنگ جمع آوری می شوند</a:t>
            </a:r>
            <a:endParaRPr lang="en-US" sz="6600" dirty="0">
              <a:cs typeface="B Jadid" pitchFamily="2" charset="-78"/>
            </a:endParaRPr>
          </a:p>
        </p:txBody>
      </p:sp>
    </p:spTree>
  </p:cSld>
  <p:clrMapOvr>
    <a:masterClrMapping/>
  </p:clrMapOvr>
  <p:transition spd="slow">
    <p:pull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42910" y="150017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a-IR" sz="8000" i="1" dirty="0" smtClean="0">
                <a:solidFill>
                  <a:srgbClr val="00B050"/>
                </a:solidFill>
                <a:cs typeface="B Jadid" pitchFamily="2" charset="-78"/>
              </a:rPr>
              <a:t>با سپاس</a:t>
            </a:r>
            <a:r>
              <a:rPr lang="fa-IR" dirty="0" smtClean="0"/>
              <a:t/>
            </a:r>
            <a:br>
              <a:rPr lang="fa-IR" dirty="0" smtClean="0"/>
            </a:br>
            <a:r>
              <a:rPr lang="fa-IR" sz="3100" dirty="0" smtClean="0">
                <a:solidFill>
                  <a:srgbClr val="0070C0"/>
                </a:solidFill>
                <a:cs typeface="B Jadid" pitchFamily="2" charset="-78"/>
              </a:rPr>
              <a:t>مهندس سعید مالک فارسانی کارشناس بهداشت محیط بیمارستان سیدالشهداء(ع) فارسان</a:t>
            </a:r>
            <a:r>
              <a:rPr lang="fa-IR" dirty="0" smtClean="0">
                <a:solidFill>
                  <a:srgbClr val="0070C0"/>
                </a:solidFill>
                <a:cs typeface="B Jadid" pitchFamily="2" charset="-78"/>
              </a:rPr>
              <a:t/>
            </a:r>
            <a:br>
              <a:rPr lang="fa-IR" dirty="0" smtClean="0">
                <a:solidFill>
                  <a:srgbClr val="0070C0"/>
                </a:solidFill>
                <a:cs typeface="B Jadid" pitchFamily="2" charset="-78"/>
              </a:rPr>
            </a:br>
            <a:r>
              <a:rPr lang="en-US" sz="3100" dirty="0" smtClean="0">
                <a:solidFill>
                  <a:srgbClr val="0070C0"/>
                </a:solidFill>
                <a:cs typeface="B Jadid" pitchFamily="2" charset="-78"/>
              </a:rPr>
              <a:t>WWW.SAEEDMALEKFARSANI@YAHOO.COM</a:t>
            </a:r>
            <a:endParaRPr lang="en-US" sz="3100" dirty="0">
              <a:solidFill>
                <a:srgbClr val="0070C0"/>
              </a:solidFill>
              <a:cs typeface="B Jadid" pitchFamily="2" charset="-78"/>
            </a:endParaRPr>
          </a:p>
        </p:txBody>
      </p:sp>
    </p:spTree>
  </p:cSld>
  <p:clrMapOvr>
    <a:masterClrMapping/>
  </p:clrMapOvr>
  <p:transition spd="slow">
    <p:pull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8572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a-IR" b="1" dirty="0" smtClean="0">
                <a:solidFill>
                  <a:srgbClr val="FF0000"/>
                </a:solidFill>
                <a:cs typeface="B Jadid" pitchFamily="2" charset="-78"/>
              </a:rPr>
              <a:t/>
            </a:r>
            <a:br>
              <a:rPr lang="fa-IR" b="1" dirty="0" smtClean="0">
                <a:solidFill>
                  <a:srgbClr val="FF0000"/>
                </a:solidFill>
                <a:cs typeface="B Jadid" pitchFamily="2" charset="-78"/>
              </a:rPr>
            </a:br>
            <a:r>
              <a:rPr lang="fa-IR" b="1" dirty="0" smtClean="0">
                <a:solidFill>
                  <a:srgbClr val="FF0000"/>
                </a:solidFill>
                <a:cs typeface="B Jadid" pitchFamily="2" charset="-78"/>
              </a:rPr>
              <a:t/>
            </a:r>
            <a:br>
              <a:rPr lang="fa-IR" b="1" dirty="0" smtClean="0">
                <a:solidFill>
                  <a:srgbClr val="FF0000"/>
                </a:solidFill>
                <a:cs typeface="B Jadid" pitchFamily="2" charset="-78"/>
              </a:rPr>
            </a:br>
            <a:r>
              <a:rPr lang="ar-SA" sz="7300" b="1" dirty="0" smtClean="0">
                <a:solidFill>
                  <a:srgbClr val="FF0000"/>
                </a:solidFill>
                <a:cs typeface="B Jadid" pitchFamily="2" charset="-78"/>
              </a:rPr>
              <a:t>طبقه </a:t>
            </a:r>
            <a:r>
              <a:rPr lang="ar-SA" sz="7300" b="1" dirty="0">
                <a:solidFill>
                  <a:srgbClr val="FF0000"/>
                </a:solidFill>
                <a:cs typeface="B Jadid" pitchFamily="2" charset="-78"/>
              </a:rPr>
              <a:t>بندي پسماندهاي پزشکی </a:t>
            </a:r>
            <a:r>
              <a:rPr lang="ar-SA" sz="7300" b="1" dirty="0" smtClean="0">
                <a:solidFill>
                  <a:srgbClr val="FF0000"/>
                </a:solidFill>
                <a:cs typeface="B Jadid" pitchFamily="2" charset="-78"/>
              </a:rPr>
              <a:t>ویژه</a:t>
            </a:r>
            <a:endParaRPr lang="en-US" sz="7300" dirty="0">
              <a:solidFill>
                <a:srgbClr val="FF0000"/>
              </a:solidFill>
              <a:cs typeface="B Jadid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290" y="3286124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fa-IR" sz="4800" dirty="0" smtClean="0">
                <a:solidFill>
                  <a:srgbClr val="0070C0"/>
                </a:solidFill>
              </a:rPr>
              <a:t>پسماندهای ویژه وخطرناک تولید شده در بیمارستان خود شامل 9گروه می </a:t>
            </a:r>
            <a:r>
              <a:rPr lang="fa-IR" sz="4000" dirty="0" smtClean="0">
                <a:solidFill>
                  <a:srgbClr val="0070C0"/>
                </a:solidFill>
              </a:rPr>
              <a:t>باشند</a:t>
            </a:r>
            <a:endParaRPr lang="en-US" sz="4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fa-IR" dirty="0" smtClean="0">
                <a:solidFill>
                  <a:srgbClr val="FF0000"/>
                </a:solidFill>
                <a:cs typeface="B Jadid" pitchFamily="2" charset="-78"/>
              </a:rPr>
              <a:t>1-</a:t>
            </a:r>
            <a:r>
              <a:rPr lang="ar-SA" dirty="0" smtClean="0">
                <a:solidFill>
                  <a:srgbClr val="FFC000"/>
                </a:solidFill>
                <a:cs typeface="B Jadid" pitchFamily="2" charset="-78"/>
              </a:rPr>
              <a:t>پسماندهاي عفونی</a:t>
            </a:r>
            <a:r>
              <a:rPr lang="en-US" dirty="0" smtClean="0">
                <a:solidFill>
                  <a:srgbClr val="FFC000"/>
                </a:solidFill>
                <a:cs typeface="B Jadid" pitchFamily="2" charset="-78"/>
              </a:rPr>
              <a:t>:</a:t>
            </a:r>
            <a:r>
              <a:rPr lang="ar-SA" dirty="0" smtClean="0">
                <a:solidFill>
                  <a:srgbClr val="00B050"/>
                </a:solidFill>
                <a:cs typeface="B Jadid" pitchFamily="2" charset="-78"/>
              </a:rPr>
              <a:t>پسماندهاي </a:t>
            </a:r>
            <a:r>
              <a:rPr lang="ar-SA" dirty="0">
                <a:solidFill>
                  <a:srgbClr val="00B050"/>
                </a:solidFill>
                <a:cs typeface="B Jadid" pitchFamily="2" charset="-78"/>
              </a:rPr>
              <a:t>مظنون به داشتن عوامل زنده بیماري زا</a:t>
            </a:r>
            <a:r>
              <a:rPr lang="en-US" dirty="0">
                <a:solidFill>
                  <a:srgbClr val="00B050"/>
                </a:solidFill>
                <a:cs typeface="B Jadid" pitchFamily="2" charset="-78"/>
              </a:rPr>
              <a:t> ( </a:t>
            </a:r>
            <a:r>
              <a:rPr lang="ar-SA" dirty="0">
                <a:solidFill>
                  <a:srgbClr val="00B050"/>
                </a:solidFill>
                <a:cs typeface="B Jadid" pitchFamily="2" charset="-78"/>
              </a:rPr>
              <a:t>باکتري ها، ویروس ها، انگل ها یا قارچ ها</a:t>
            </a:r>
            <a:r>
              <a:rPr lang="en-US" dirty="0">
                <a:solidFill>
                  <a:srgbClr val="00B050"/>
                </a:solidFill>
                <a:cs typeface="B Jadid" pitchFamily="2" charset="-78"/>
              </a:rPr>
              <a:t>) </a:t>
            </a:r>
            <a:r>
              <a:rPr lang="ar-SA" dirty="0">
                <a:solidFill>
                  <a:srgbClr val="00B050"/>
                </a:solidFill>
                <a:cs typeface="B Jadid" pitchFamily="2" charset="-78"/>
              </a:rPr>
              <a:t>به مقدار یا</a:t>
            </a:r>
            <a:r>
              <a:rPr lang="en-US" dirty="0">
                <a:solidFill>
                  <a:srgbClr val="00B050"/>
                </a:solidFill>
                <a:cs typeface="B Jadid" pitchFamily="2" charset="-78"/>
              </a:rPr>
              <a:t/>
            </a:r>
            <a:br>
              <a:rPr lang="en-US" dirty="0">
                <a:solidFill>
                  <a:srgbClr val="00B050"/>
                </a:solidFill>
                <a:cs typeface="B Jadid" pitchFamily="2" charset="-78"/>
              </a:rPr>
            </a:br>
            <a:r>
              <a:rPr lang="ar-SA" dirty="0">
                <a:solidFill>
                  <a:srgbClr val="00B050"/>
                </a:solidFill>
                <a:cs typeface="B Jadid" pitchFamily="2" charset="-78"/>
              </a:rPr>
              <a:t>کیفیتی که بتوانند در میزبانان حساس موجب بیماري شوند</a:t>
            </a:r>
            <a:r>
              <a:rPr lang="en-US" dirty="0">
                <a:solidFill>
                  <a:srgbClr val="00B050"/>
                </a:solidFill>
                <a:cs typeface="B Jadid" pitchFamily="2" charset="-78"/>
              </a:rPr>
              <a:t>) </a:t>
            </a:r>
            <a:r>
              <a:rPr lang="ar-SA" dirty="0">
                <a:solidFill>
                  <a:srgbClr val="00B050"/>
                </a:solidFill>
                <a:cs typeface="B Jadid" pitchFamily="2" charset="-78"/>
              </a:rPr>
              <a:t>شامل</a:t>
            </a:r>
            <a:r>
              <a:rPr lang="en-US" dirty="0">
                <a:solidFill>
                  <a:srgbClr val="00B050"/>
                </a:solidFill>
                <a:cs typeface="B Jadid" pitchFamily="2" charset="-78"/>
              </a:rPr>
              <a:t>:</a:t>
            </a:r>
            <a:br>
              <a:rPr lang="en-US" dirty="0">
                <a:solidFill>
                  <a:srgbClr val="00B050"/>
                </a:solidFill>
                <a:cs typeface="B Jadid" pitchFamily="2" charset="-78"/>
              </a:rPr>
            </a:br>
            <a:endParaRPr lang="en-US" dirty="0">
              <a:solidFill>
                <a:srgbClr val="00B050"/>
              </a:solidFill>
              <a:cs typeface="B Jadid" pitchFamily="2" charset="-78"/>
            </a:endParaRPr>
          </a:p>
        </p:txBody>
      </p:sp>
    </p:spTree>
  </p:cSld>
  <p:clrMapOvr>
    <a:masterClrMapping/>
  </p:clrMapOvr>
  <p:transition spd="slow">
    <p:pull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2714620"/>
            <a:ext cx="7772400" cy="1470025"/>
          </a:xfrm>
        </p:spPr>
        <p:txBody>
          <a:bodyPr>
            <a:normAutofit fontScale="90000"/>
          </a:bodyPr>
          <a:lstStyle/>
          <a:p>
            <a:pPr algn="r" rtl="1"/>
            <a:r>
              <a:rPr lang="en-US" dirty="0">
                <a:solidFill>
                  <a:srgbClr val="C00000"/>
                </a:solidFill>
                <a:cs typeface="B Jadid" pitchFamily="2" charset="-78"/>
              </a:rPr>
              <a:t>-</a:t>
            </a:r>
            <a:r>
              <a:rPr lang="ar-SA" dirty="0">
                <a:solidFill>
                  <a:srgbClr val="C00000"/>
                </a:solidFill>
                <a:cs typeface="B Jadid" pitchFamily="2" charset="-78"/>
              </a:rPr>
              <a:t>محیط هاي کشت میکروبی آزمایشگاه</a:t>
            </a:r>
            <a:r>
              <a:rPr lang="en-US" dirty="0">
                <a:solidFill>
                  <a:srgbClr val="C00000"/>
                </a:solidFill>
                <a:cs typeface="B Jadid" pitchFamily="2" charset="-78"/>
              </a:rPr>
              <a:t/>
            </a:r>
            <a:br>
              <a:rPr lang="en-US" dirty="0">
                <a:solidFill>
                  <a:srgbClr val="C00000"/>
                </a:solidFill>
                <a:cs typeface="B Jadid" pitchFamily="2" charset="-78"/>
              </a:rPr>
            </a:br>
            <a:r>
              <a:rPr lang="en-US" dirty="0">
                <a:solidFill>
                  <a:srgbClr val="C00000"/>
                </a:solidFill>
                <a:cs typeface="B Jadid" pitchFamily="2" charset="-78"/>
              </a:rPr>
              <a:t>-</a:t>
            </a:r>
            <a:r>
              <a:rPr lang="ar-SA" dirty="0">
                <a:solidFill>
                  <a:srgbClr val="C00000"/>
                </a:solidFill>
                <a:cs typeface="B Jadid" pitchFamily="2" charset="-78"/>
              </a:rPr>
              <a:t>پسماندهاي ناشی از عمل هاي جراحی و کالبدشکافی اجساد مبتلا به بیماري هاي عفونی مانند بافت ها، مواد و</a:t>
            </a:r>
            <a:r>
              <a:rPr lang="en-US" dirty="0">
                <a:solidFill>
                  <a:srgbClr val="C00000"/>
                </a:solidFill>
                <a:cs typeface="B Jadid" pitchFamily="2" charset="-78"/>
              </a:rPr>
              <a:t/>
            </a:r>
            <a:br>
              <a:rPr lang="en-US" dirty="0">
                <a:solidFill>
                  <a:srgbClr val="C00000"/>
                </a:solidFill>
                <a:cs typeface="B Jadid" pitchFamily="2" charset="-78"/>
              </a:rPr>
            </a:br>
            <a:r>
              <a:rPr lang="ar-SA" dirty="0">
                <a:solidFill>
                  <a:srgbClr val="C00000"/>
                </a:solidFill>
                <a:cs typeface="B Jadid" pitchFamily="2" charset="-78"/>
              </a:rPr>
              <a:t>تجهیزاتی که در تماس با خون یا دیگر آبگونه هاي بدن بوده اند</a:t>
            </a:r>
            <a:r>
              <a:rPr lang="en-US" dirty="0">
                <a:solidFill>
                  <a:srgbClr val="C00000"/>
                </a:solidFill>
                <a:cs typeface="B Jadid" pitchFamily="2" charset="-78"/>
              </a:rPr>
              <a:t>.</a:t>
            </a:r>
            <a:br>
              <a:rPr lang="en-US" dirty="0">
                <a:solidFill>
                  <a:srgbClr val="C00000"/>
                </a:solidFill>
                <a:cs typeface="B Jadid" pitchFamily="2" charset="-78"/>
              </a:rPr>
            </a:br>
            <a:endParaRPr lang="en-US" dirty="0">
              <a:solidFill>
                <a:srgbClr val="C00000"/>
              </a:solidFill>
              <a:cs typeface="B Jadid" pitchFamily="2" charset="-78"/>
            </a:endParaRPr>
          </a:p>
        </p:txBody>
      </p:sp>
    </p:spTree>
  </p:cSld>
  <p:clrMapOvr>
    <a:masterClrMapping/>
  </p:clrMapOvr>
  <p:transition spd="slow">
    <p:pull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-</a:t>
            </a:r>
            <a:r>
              <a:rPr lang="ar-SA" dirty="0" smtClean="0">
                <a:solidFill>
                  <a:srgbClr val="C00000"/>
                </a:solidFill>
                <a:cs typeface="B Jadid" pitchFamily="2" charset="-78"/>
              </a:rPr>
              <a:t>پسماندهاي بیماران عفونی بستري شده در بخش ایزوله مانند مواد دفعی، پانسمان هاي زخم هاي جراحی یا</a:t>
            </a:r>
            <a:r>
              <a:rPr lang="en-US" dirty="0" smtClean="0">
                <a:solidFill>
                  <a:srgbClr val="C00000"/>
                </a:solidFill>
                <a:cs typeface="B Jadid" pitchFamily="2" charset="-78"/>
              </a:rPr>
              <a:t/>
            </a:r>
            <a:br>
              <a:rPr lang="en-US" dirty="0" smtClean="0">
                <a:solidFill>
                  <a:srgbClr val="C00000"/>
                </a:solidFill>
                <a:cs typeface="B Jadid" pitchFamily="2" charset="-78"/>
              </a:rPr>
            </a:br>
            <a:r>
              <a:rPr lang="ar-SA" dirty="0" smtClean="0">
                <a:solidFill>
                  <a:srgbClr val="C00000"/>
                </a:solidFill>
                <a:cs typeface="B Jadid" pitchFamily="2" charset="-78"/>
              </a:rPr>
              <a:t>عفونی، لباس هاي آلوده به خون انسان یا دیگر آبگونه هاي بدن</a:t>
            </a:r>
            <a:endParaRPr lang="en-US" dirty="0">
              <a:cs typeface="B Jadid" pitchFamily="2" charset="-78"/>
            </a:endParaRPr>
          </a:p>
        </p:txBody>
      </p:sp>
    </p:spTree>
  </p:cSld>
  <p:clrMapOvr>
    <a:masterClrMapping/>
  </p:clrMapOvr>
  <p:transition spd="slow">
    <p:pull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2643182"/>
            <a:ext cx="7772400" cy="1470025"/>
          </a:xfrm>
        </p:spPr>
        <p:txBody>
          <a:bodyPr>
            <a:normAutofit fontScale="90000"/>
          </a:bodyPr>
          <a:lstStyle/>
          <a:p>
            <a:pPr rtl="1"/>
            <a:r>
              <a:rPr lang="ar-SA" dirty="0">
                <a:cs typeface="B Jadid" pitchFamily="2" charset="-78"/>
              </a:rPr>
              <a:t>پسماندهایی که در تماس با بیماران عفونی همودیالیز شده باشند مانند تجهیزات دیالیز از جمله لوله گذاري و</a:t>
            </a:r>
            <a:r>
              <a:rPr lang="en-US" dirty="0">
                <a:cs typeface="B Jadid" pitchFamily="2" charset="-78"/>
              </a:rPr>
              <a:t/>
            </a:r>
            <a:br>
              <a:rPr lang="en-US" dirty="0">
                <a:cs typeface="B Jadid" pitchFamily="2" charset="-78"/>
              </a:rPr>
            </a:br>
            <a:r>
              <a:rPr lang="ar-SA" dirty="0">
                <a:cs typeface="B Jadid" pitchFamily="2" charset="-78"/>
              </a:rPr>
              <a:t>فیلترها، حوله هاي یکبار مصرف، گان، پیش بند، دستکش و لباس آزمایشگاه</a:t>
            </a:r>
            <a:r>
              <a:rPr lang="en-US" dirty="0">
                <a:cs typeface="B Jadid" pitchFamily="2" charset="-78"/>
              </a:rPr>
              <a:t/>
            </a:r>
            <a:br>
              <a:rPr lang="en-US" dirty="0">
                <a:cs typeface="B Jadid" pitchFamily="2" charset="-78"/>
              </a:rPr>
            </a:br>
            <a:endParaRPr lang="en-US" dirty="0">
              <a:cs typeface="B Jadid" pitchFamily="2" charset="-78"/>
            </a:endParaRPr>
          </a:p>
        </p:txBody>
      </p:sp>
    </p:spTree>
  </p:cSld>
  <p:clrMapOvr>
    <a:masterClrMapping/>
  </p:clrMapOvr>
  <p:transition spd="slow">
    <p:pull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r-SA" sz="6000" dirty="0" smtClean="0">
                <a:cs typeface="B Jadid" pitchFamily="2" charset="-78"/>
              </a:rPr>
              <a:t>جانوران آزمایشگاهی آلوده</a:t>
            </a:r>
            <a:r>
              <a:rPr lang="en-US" sz="6000" dirty="0" smtClean="0">
                <a:cs typeface="B Jadid" pitchFamily="2" charset="-78"/>
              </a:rPr>
              <a:t/>
            </a:r>
            <a:br>
              <a:rPr lang="en-US" sz="6000" dirty="0" smtClean="0">
                <a:cs typeface="B Jadid" pitchFamily="2" charset="-78"/>
              </a:rPr>
            </a:br>
            <a:r>
              <a:rPr lang="en-US" sz="6000" dirty="0" smtClean="0">
                <a:cs typeface="B Jadid" pitchFamily="2" charset="-78"/>
              </a:rPr>
              <a:t>-</a:t>
            </a:r>
            <a:r>
              <a:rPr lang="ar-SA" sz="6000" dirty="0" smtClean="0">
                <a:cs typeface="B Jadid" pitchFamily="2" charset="-78"/>
              </a:rPr>
              <a:t>هر نوع اسباب و مواد دیگري که در تماس با اشخاص و جانوران آلوده بوده اند</a:t>
            </a:r>
            <a:r>
              <a:rPr lang="en-US" dirty="0" smtClean="0">
                <a:cs typeface="B Jadid" pitchFamily="2" charset="-78"/>
              </a:rPr>
              <a:t>.</a:t>
            </a:r>
            <a:endParaRPr lang="en-US" dirty="0"/>
          </a:p>
        </p:txBody>
      </p:sp>
    </p:spTree>
  </p:cSld>
  <p:clrMapOvr>
    <a:masterClrMapping/>
  </p:clrMapOvr>
  <p:transition spd="slow">
    <p:pull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a-IR" sz="7200" dirty="0" smtClean="0">
                <a:solidFill>
                  <a:srgbClr val="FFC000"/>
                </a:solidFill>
                <a:cs typeface="B Jadid" pitchFamily="2" charset="-78"/>
              </a:rPr>
              <a:t>پسماندهای عفونی منحصرا در کیسه های زرد رنگ جمع آوری میگردد</a:t>
            </a:r>
            <a:endParaRPr lang="en-US" sz="7200" dirty="0">
              <a:solidFill>
                <a:srgbClr val="FFC000"/>
              </a:solidFill>
              <a:cs typeface="B Jadid" pitchFamily="2" charset="-78"/>
            </a:endParaRPr>
          </a:p>
        </p:txBody>
      </p:sp>
    </p:spTree>
  </p:cSld>
  <p:clrMapOvr>
    <a:masterClrMapping/>
  </p:clrMapOvr>
  <p:transition spd="slow">
    <p:pull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237</Words>
  <Application>Microsoft Office PowerPoint</Application>
  <PresentationFormat>On-screen Show (4:3)</PresentationFormat>
  <Paragraphs>27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به نام خدا</vt:lpstr>
      <vt:lpstr>طبقه بندی پسماندهای تولیدی بیمارستان : 20% 1-پسماندهای ویژه وخطرناک 80%2-پسماندهای عادی</vt:lpstr>
      <vt:lpstr>  طبقه بندي پسماندهاي پزشکی ویژه</vt:lpstr>
      <vt:lpstr>1-پسماندهاي عفونی:پسماندهاي مظنون به داشتن عوامل زنده بیماري زا ( باکتري ها، ویروس ها، انگل ها یا قارچ ها) به مقدار یا کیفیتی که بتوانند در میزبانان حساس موجب بیماري شوند) شامل: </vt:lpstr>
      <vt:lpstr>-محیط هاي کشت میکروبی آزمایشگاه -پسماندهاي ناشی از عمل هاي جراحی و کالبدشکافی اجساد مبتلا به بیماري هاي عفونی مانند بافت ها، مواد و تجهیزاتی که در تماس با خون یا دیگر آبگونه هاي بدن بوده اند. </vt:lpstr>
      <vt:lpstr>-پسماندهاي بیماران عفونی بستري شده در بخش ایزوله مانند مواد دفعی، پانسمان هاي زخم هاي جراحی یا عفونی، لباس هاي آلوده به خون انسان یا دیگر آبگونه هاي بدن</vt:lpstr>
      <vt:lpstr>پسماندهایی که در تماس با بیماران عفونی همودیالیز شده باشند مانند تجهیزات دیالیز از جمله لوله گذاري و فیلترها، حوله هاي یکبار مصرف، گان، پیش بند، دستکش و لباس آزمایشگاه </vt:lpstr>
      <vt:lpstr>جانوران آزمایشگاهی آلوده -هر نوع اسباب و مواد دیگري که در تماس با اشخاص و جانوران آلوده بوده اند.</vt:lpstr>
      <vt:lpstr>پسماندهای عفونی منحصرا در کیسه های زرد رنگ جمع آوری میگردد</vt:lpstr>
      <vt:lpstr> 2-پسماندهای آسیب شناختی شامل بافت ها، اندام ها، اجزاي بدن، جنین انسان، جسد جانوران، خون و آبگونه هاي بدن   پسماندهای عفونی وآسیب شناختی 15%زباله های ویژه وخطرناک هستند  </vt:lpstr>
      <vt:lpstr>برنده 3-پسماندهاي تیز و  </vt:lpstr>
      <vt:lpstr>شامل اقلامی هستند که می توانند موجب زخم از قبیل بریدگی یا سوراخ شدگی شوند مانند: -سوزن ها، سوزن هاي زیر جلدي -تیغه چاقوي جراحی و دیگر تیغه ها -چاقو </vt:lpstr>
      <vt:lpstr>ست هاي انفوزیون -اره ها -شیشه شکسته ها -ناخن بیماران و....که در محفظه محکمی به نام سیفتی باکس جمع آوری می شوند </vt:lpstr>
      <vt:lpstr>پسماندهای نوک تیز وبرنده منحصرا در سیفتی باکس جمع آوری میگردند</vt:lpstr>
      <vt:lpstr> 4-پسماندهاي دارویی(3%پسماندهای ویژه رادارویی وشیمیایی تشکیل می دهد )  عبارتند از: -داروهاي تاریخ گذشته، مصرف نشده، تفکیک شده و آلوده -واکسن ها</vt:lpstr>
      <vt:lpstr>-مواد مخدر سرم هایی که دیگر به آن ها نیازي نیست -اقلام دور ریخته شده مورد مصرف در کارهاي دارویی مثل بطري ها و قوطی هاي داراي باقی مانده داروهاي خطرناك و همچنین شیشه هاي داروها </vt:lpstr>
      <vt:lpstr>5-پسماندهاي ژنوتوکسیک  این پسماندها به شدت خطرناك هستند و ممکن است خصوصیات ایجاد جهش سلولی، عجیب الخلقه زایی یا سرطان زایی داشته باشند و شامل: -مواد شیمیایی : بنزن </vt:lpstr>
      <vt:lpstr>-داروهاي سایتوتوکسیک و ... ( آزاتیوپرین، کلرامبوسیل، کلرنفازین، سیکلوسپورین، سیکلوفسفامید، ملفالان، سیموستین، تاموکسیفن، تیوتپا، ترسولفان) -مواد پرتوساز ( رادیواکتیو)</vt:lpstr>
      <vt:lpstr>6 -پسماندهاي شیمیایی  مواد جامد و گازهاي شیمیایی که به عنوان مثال براي کارهاي تشخیصی و تجربی و کارهاي نظافت، خانه داري و گندزدایی به کار می روند و شامل:</vt:lpstr>
      <vt:lpstr>-معرف هاي آزمایشگاهی -داروهاي ظهور و ثبوت فیلم -مواد ضد عفونی کننده و گندزداي تاریخ گذشته یا غیر لازم -حلال ها </vt:lpstr>
      <vt:lpstr>7-پسماندهاي داراي فلزات سنگین :  -جیوه حاصل از نشت تجهیزات شکسته شده مثل ترومترها -کادمیوم ناشی از باتري هاي دور ریخته و شکسته  -سرب ناشی از ضد نفوذ کردن پرتوهاي X </vt:lpstr>
      <vt:lpstr>8-ظروف تحت فشار شامل سیلندر هاي تحت فشار و قوطی هاي افشانه اي و کارتریج گاز 9- پسماندهاي پرتوساز شامل پسماندهاي محتوي مواد رادیواکتیو</vt:lpstr>
      <vt:lpstr>پسماندهاي عادی(80% زباله های تولیدی بیمارستان)  پسماندهاي ناشی از کارکردهاي خانه داري و مدیریت اجرایی شامل: -پسماندهاي آشپزخانه، آبدارخانه -قسمت اداري مالی -ایستگاه هاي پرستاري -باغبانی و....</vt:lpstr>
      <vt:lpstr>پسماندهای عادی در کیسه های مشکی یا آبی رنگ جمع آوری می شوند</vt:lpstr>
      <vt:lpstr>با سپاس مهندس سعید مالک فارسانی کارشناس بهداشت محیط بیمارستان سیدالشهداء(ع) فارسان WWW.SAEEDMALEKFARSANI@YAHOO.COM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طبقه بندي پسماندهاي پزشکی ویژه:</dc:title>
  <dc:creator>user</dc:creator>
  <cp:lastModifiedBy>IT</cp:lastModifiedBy>
  <cp:revision>18</cp:revision>
  <dcterms:created xsi:type="dcterms:W3CDTF">2012-12-23T08:33:13Z</dcterms:created>
  <dcterms:modified xsi:type="dcterms:W3CDTF">2013-01-07T05:37:43Z</dcterms:modified>
</cp:coreProperties>
</file>