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1" r:id="rId3"/>
    <p:sldId id="257" r:id="rId4"/>
    <p:sldId id="279" r:id="rId5"/>
    <p:sldId id="260" r:id="rId6"/>
    <p:sldId id="280" r:id="rId7"/>
    <p:sldId id="262" r:id="rId8"/>
    <p:sldId id="264" r:id="rId9"/>
    <p:sldId id="265" r:id="rId10"/>
    <p:sldId id="266" r:id="rId11"/>
    <p:sldId id="267" r:id="rId12"/>
    <p:sldId id="268" r:id="rId13"/>
    <p:sldId id="269" r:id="rId14"/>
    <p:sldId id="270" r:id="rId15"/>
    <p:sldId id="271" r:id="rId16"/>
    <p:sldId id="281" r:id="rId17"/>
    <p:sldId id="274" r:id="rId18"/>
    <p:sldId id="275" r:id="rId19"/>
    <p:sldId id="276" r:id="rId20"/>
    <p:sldId id="278" r:id="rId21"/>
    <p:sldId id="283"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CCC6"/>
    <a:srgbClr val="F5C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735A5E-F6A9-4A7A-A1E6-C9326D9093DA}" type="datetimeFigureOut">
              <a:rPr lang="en-US" smtClean="0"/>
              <a:pPr/>
              <a:t>10/29/2013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88707B-7D23-4F27-A31D-F95F2E184C5E}" type="slidenum">
              <a:rPr lang="en-US" smtClean="0"/>
              <a:pPr/>
              <a:t>‹#›</a:t>
            </a:fld>
            <a:endParaRPr lang="en-US"/>
          </a:p>
        </p:txBody>
      </p:sp>
    </p:spTree>
    <p:extLst>
      <p:ext uri="{BB962C8B-B14F-4D97-AF65-F5344CB8AC3E}">
        <p14:creationId xmlns:p14="http://schemas.microsoft.com/office/powerpoint/2010/main" val="2838797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88707B-7D23-4F27-A31D-F95F2E184C5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FCE8634-78D5-4EDE-A3A4-5E39C51A0C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E8634-78D5-4EDE-A3A4-5E39C51A0C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E8634-78D5-4EDE-A3A4-5E39C51A0C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E8634-78D5-4EDE-A3A4-5E39C51A0C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E8634-78D5-4EDE-A3A4-5E39C51A0C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E8634-78D5-4EDE-A3A4-5E39C51A0C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E8634-78D5-4EDE-A3A4-5E39C51A0C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E8634-78D5-4EDE-A3A4-5E39C51A0C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E8634-78D5-4EDE-A3A4-5E39C51A0C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E8634-78D5-4EDE-A3A4-5E39C51A0C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50A139-8B6B-4FFC-9962-25867D0F6B58}"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CE8634-78D5-4EDE-A3A4-5E39C51A0CD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50A139-8B6B-4FFC-9962-25867D0F6B58}" type="datetimeFigureOut">
              <a:rPr lang="en-US" smtClean="0"/>
              <a:pPr/>
              <a:t>10/29/2013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CE8634-78D5-4EDE-A3A4-5E39C51A0CD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a:tile tx="0" ty="0" sx="100000" sy="100000" flip="none" algn="tl"/>
          </a:blipFill>
          <a:effectLst>
            <a:innerShdw blurRad="114300">
              <a:prstClr val="black"/>
            </a:innerShdw>
          </a:effectLst>
        </p:spPr>
        <p:style>
          <a:lnRef idx="1">
            <a:schemeClr val="accent5"/>
          </a:lnRef>
          <a:fillRef idx="2">
            <a:schemeClr val="accent5"/>
          </a:fillRef>
          <a:effectRef idx="1">
            <a:schemeClr val="accent5"/>
          </a:effectRef>
          <a:fontRef idx="minor">
            <a:schemeClr val="dk1"/>
          </a:fontRef>
        </p:style>
        <p:txBody>
          <a:bodyPr>
            <a:normAutofit/>
          </a:bodyPr>
          <a:lstStyle/>
          <a:p>
            <a:pPr algn="ctr" rtl="1">
              <a:lnSpc>
                <a:spcPct val="150000"/>
              </a:lnSpc>
            </a:pPr>
            <a:r>
              <a:rPr lang="en-US" sz="2200" dirty="0" smtClean="0">
                <a:solidFill>
                  <a:schemeClr val="accent4">
                    <a:lumMod val="50000"/>
                  </a:schemeClr>
                </a:solidFill>
                <a:cs typeface="2  Nazanin" pitchFamily="2" charset="-78"/>
              </a:rPr>
              <a:t> </a:t>
            </a:r>
            <a:br>
              <a:rPr lang="en-US" sz="2200" dirty="0" smtClean="0">
                <a:solidFill>
                  <a:schemeClr val="accent4">
                    <a:lumMod val="50000"/>
                  </a:schemeClr>
                </a:solidFill>
                <a:cs typeface="2  Nazanin" pitchFamily="2" charset="-78"/>
              </a:rPr>
            </a:br>
            <a:r>
              <a:rPr lang="en-US" sz="2200" dirty="0" smtClean="0">
                <a:solidFill>
                  <a:schemeClr val="accent4">
                    <a:lumMod val="50000"/>
                  </a:schemeClr>
                </a:solidFill>
                <a:cs typeface="2  Nazanin" pitchFamily="2" charset="-78"/>
              </a:rPr>
              <a:t>    </a:t>
            </a:r>
            <a:r>
              <a:rPr lang="fa-IR" sz="2800" dirty="0" smtClean="0">
                <a:solidFill>
                  <a:schemeClr val="accent4">
                    <a:lumMod val="50000"/>
                  </a:schemeClr>
                </a:solidFill>
                <a:cs typeface="2  Nazanin" pitchFamily="2" charset="-78"/>
              </a:rPr>
              <a:t>مقايسه </a:t>
            </a:r>
            <a:r>
              <a:rPr lang="fa-IR" sz="2800" dirty="0">
                <a:solidFill>
                  <a:schemeClr val="accent4">
                    <a:lumMod val="50000"/>
                  </a:schemeClr>
                </a:solidFill>
                <a:cs typeface="2  Nazanin" pitchFamily="2" charset="-78"/>
              </a:rPr>
              <a:t>نمرات آزمون سنجش هوش نوآموزان حافظ و غیر حافظ قرآن </a:t>
            </a:r>
            <a:r>
              <a:rPr lang="en-US" sz="2800" dirty="0" smtClean="0">
                <a:solidFill>
                  <a:schemeClr val="accent4">
                    <a:lumMod val="50000"/>
                  </a:schemeClr>
                </a:solidFill>
                <a:cs typeface="2  Nazanin" pitchFamily="2" charset="-78"/>
              </a:rPr>
              <a:t/>
            </a:r>
            <a:br>
              <a:rPr lang="en-US" sz="2800" dirty="0" smtClean="0">
                <a:solidFill>
                  <a:schemeClr val="accent4">
                    <a:lumMod val="50000"/>
                  </a:schemeClr>
                </a:solidFill>
                <a:cs typeface="2  Nazanin" pitchFamily="2" charset="-78"/>
              </a:rPr>
            </a:br>
            <a:r>
              <a:rPr lang="fa-IR" sz="2800" dirty="0" smtClean="0">
                <a:solidFill>
                  <a:schemeClr val="accent4">
                    <a:lumMod val="50000"/>
                  </a:schemeClr>
                </a:solidFill>
                <a:cs typeface="2  Nazanin" pitchFamily="2" charset="-78"/>
              </a:rPr>
              <a:t>بدو </a:t>
            </a:r>
            <a:r>
              <a:rPr lang="fa-IR" sz="2800" dirty="0">
                <a:solidFill>
                  <a:schemeClr val="accent4">
                    <a:lumMod val="50000"/>
                  </a:schemeClr>
                </a:solidFill>
                <a:cs typeface="2  Nazanin" pitchFamily="2" charset="-78"/>
              </a:rPr>
              <a:t>ورود به مدارس جمهوري اسلامي ايران در كويت</a:t>
            </a:r>
            <a:r>
              <a:rPr lang="en-US" sz="2200" dirty="0">
                <a:solidFill>
                  <a:schemeClr val="accent4">
                    <a:lumMod val="50000"/>
                  </a:schemeClr>
                </a:solidFill>
                <a:cs typeface="2  Nazanin" pitchFamily="2" charset="-78"/>
              </a:rPr>
              <a:t/>
            </a:r>
            <a:br>
              <a:rPr lang="en-US" sz="2200" dirty="0">
                <a:solidFill>
                  <a:schemeClr val="accent4">
                    <a:lumMod val="50000"/>
                  </a:schemeClr>
                </a:solidFill>
                <a:cs typeface="2  Nazanin" pitchFamily="2" charset="-78"/>
              </a:rPr>
            </a:br>
            <a:r>
              <a:rPr lang="fa-IR" sz="2200" dirty="0" smtClean="0">
                <a:solidFill>
                  <a:schemeClr val="accent4">
                    <a:lumMod val="50000"/>
                  </a:schemeClr>
                </a:solidFill>
                <a:cs typeface="2  Nazanin" pitchFamily="2" charset="-78"/>
              </a:rPr>
              <a:t/>
            </a:r>
            <a:br>
              <a:rPr lang="fa-IR" sz="2200" dirty="0" smtClean="0">
                <a:solidFill>
                  <a:schemeClr val="accent4">
                    <a:lumMod val="50000"/>
                  </a:schemeClr>
                </a:solidFill>
                <a:cs typeface="2  Nazanin" pitchFamily="2" charset="-78"/>
              </a:rPr>
            </a:br>
            <a:r>
              <a:rPr lang="fa-IR" sz="2400" dirty="0" smtClean="0">
                <a:solidFill>
                  <a:schemeClr val="accent4">
                    <a:lumMod val="50000"/>
                  </a:schemeClr>
                </a:solidFill>
                <a:cs typeface="2  Nazanin" pitchFamily="2" charset="-78"/>
              </a:rPr>
              <a:t>راضیه </a:t>
            </a:r>
            <a:r>
              <a:rPr lang="fa-IR" sz="2400" dirty="0">
                <a:solidFill>
                  <a:schemeClr val="accent4">
                    <a:lumMod val="50000"/>
                  </a:schemeClr>
                </a:solidFill>
                <a:cs typeface="2  Nazanin" pitchFamily="2" charset="-78"/>
              </a:rPr>
              <a:t>میرزاییان، </a:t>
            </a:r>
            <a:r>
              <a:rPr lang="fa-IR" sz="2400" dirty="0" smtClean="0">
                <a:solidFill>
                  <a:schemeClr val="accent4">
                    <a:lumMod val="50000"/>
                  </a:schemeClr>
                </a:solidFill>
                <a:cs typeface="2  Nazanin" pitchFamily="2" charset="-78"/>
              </a:rPr>
              <a:t>*</a:t>
            </a:r>
            <a:r>
              <a:rPr lang="fa-IR" sz="2400" u="sng" dirty="0" smtClean="0">
                <a:solidFill>
                  <a:schemeClr val="accent4">
                    <a:lumMod val="50000"/>
                  </a:schemeClr>
                </a:solidFill>
                <a:cs typeface="2  Nazanin" pitchFamily="2" charset="-78"/>
              </a:rPr>
              <a:t>مینا </a:t>
            </a:r>
            <a:r>
              <a:rPr lang="fa-IR" sz="2400" u="sng" dirty="0">
                <a:solidFill>
                  <a:schemeClr val="accent4">
                    <a:lumMod val="50000"/>
                  </a:schemeClr>
                </a:solidFill>
                <a:cs typeface="2  Nazanin" pitchFamily="2" charset="-78"/>
              </a:rPr>
              <a:t>شیروانی</a:t>
            </a:r>
            <a:r>
              <a:rPr lang="fa-IR" sz="2400" dirty="0">
                <a:solidFill>
                  <a:schemeClr val="accent4">
                    <a:lumMod val="50000"/>
                  </a:schemeClr>
                </a:solidFill>
                <a:cs typeface="2  Nazanin" pitchFamily="2" charset="-78"/>
              </a:rPr>
              <a:t>، آرش قادری، منصوره قدوسی</a:t>
            </a:r>
            <a:r>
              <a:rPr lang="en-US" sz="2200" dirty="0">
                <a:solidFill>
                  <a:schemeClr val="accent4">
                    <a:lumMod val="50000"/>
                  </a:schemeClr>
                </a:solidFill>
                <a:cs typeface="2  Nazanin" pitchFamily="2" charset="-78"/>
              </a:rPr>
              <a:t/>
            </a:r>
            <a:br>
              <a:rPr lang="en-US" sz="2200" dirty="0">
                <a:solidFill>
                  <a:schemeClr val="accent4">
                    <a:lumMod val="50000"/>
                  </a:schemeClr>
                </a:solidFill>
                <a:cs typeface="2  Nazanin" pitchFamily="2" charset="-78"/>
              </a:rPr>
            </a:br>
            <a:r>
              <a:rPr lang="fa-IR" sz="2200" dirty="0" smtClean="0">
                <a:solidFill>
                  <a:schemeClr val="accent4">
                    <a:lumMod val="50000"/>
                  </a:schemeClr>
                </a:solidFill>
                <a:cs typeface="2  Nazanin" pitchFamily="2" charset="-78"/>
              </a:rPr>
              <a:t/>
            </a:r>
            <a:br>
              <a:rPr lang="fa-IR" sz="2200" dirty="0" smtClean="0">
                <a:solidFill>
                  <a:schemeClr val="accent4">
                    <a:lumMod val="50000"/>
                  </a:schemeClr>
                </a:solidFill>
                <a:cs typeface="2  Nazanin" pitchFamily="2" charset="-78"/>
              </a:rPr>
            </a:br>
            <a:r>
              <a:rPr lang="fa-IR" sz="2000" i="1" dirty="0" smtClean="0">
                <a:solidFill>
                  <a:schemeClr val="accent4">
                    <a:lumMod val="50000"/>
                  </a:schemeClr>
                </a:solidFill>
                <a:cs typeface="2  Nazanin" pitchFamily="2" charset="-78"/>
              </a:rPr>
              <a:t>معاونت </a:t>
            </a:r>
            <a:r>
              <a:rPr lang="fa-IR" sz="2000" i="1" dirty="0">
                <a:solidFill>
                  <a:schemeClr val="accent4">
                    <a:lumMod val="50000"/>
                  </a:schemeClr>
                </a:solidFill>
                <a:cs typeface="2  Nazanin" pitchFamily="2" charset="-78"/>
              </a:rPr>
              <a:t>پژوهشی دانشگاه علوم پزشکی شهرکرد، شهرکرد، ایران؛ دانشکده پرستاری بروجن، </a:t>
            </a:r>
            <a:r>
              <a:rPr lang="en-US" sz="2000" i="1" dirty="0" smtClean="0">
                <a:solidFill>
                  <a:schemeClr val="accent4">
                    <a:lumMod val="50000"/>
                  </a:schemeClr>
                </a:solidFill>
                <a:cs typeface="2  Nazanin" pitchFamily="2" charset="-78"/>
              </a:rPr>
              <a:t/>
            </a:r>
            <a:br>
              <a:rPr lang="en-US" sz="2000" i="1" dirty="0" smtClean="0">
                <a:solidFill>
                  <a:schemeClr val="accent4">
                    <a:lumMod val="50000"/>
                  </a:schemeClr>
                </a:solidFill>
                <a:cs typeface="2  Nazanin" pitchFamily="2" charset="-78"/>
              </a:rPr>
            </a:br>
            <a:r>
              <a:rPr lang="fa-IR" sz="2000" i="1" dirty="0" smtClean="0">
                <a:solidFill>
                  <a:schemeClr val="accent4">
                    <a:lumMod val="50000"/>
                  </a:schemeClr>
                </a:solidFill>
                <a:cs typeface="2  Nazanin" pitchFamily="2" charset="-78"/>
              </a:rPr>
              <a:t>دانشگاه </a:t>
            </a:r>
            <a:r>
              <a:rPr lang="fa-IR" sz="2000" i="1" dirty="0">
                <a:solidFill>
                  <a:schemeClr val="accent4">
                    <a:lumMod val="50000"/>
                  </a:schemeClr>
                </a:solidFill>
                <a:cs typeface="2  Nazanin" pitchFamily="2" charset="-78"/>
              </a:rPr>
              <a:t>علوم پزشکی شهرکرد، شهرکرد، ایران؛ آموزش و پرورش استان چهار محال و بختیاری؛ </a:t>
            </a:r>
            <a:r>
              <a:rPr lang="en-US" sz="2000" i="1" dirty="0" smtClean="0">
                <a:solidFill>
                  <a:schemeClr val="accent4">
                    <a:lumMod val="50000"/>
                  </a:schemeClr>
                </a:solidFill>
                <a:cs typeface="2  Nazanin" pitchFamily="2" charset="-78"/>
              </a:rPr>
              <a:t/>
            </a:r>
            <a:br>
              <a:rPr lang="en-US" sz="2000" i="1" dirty="0" smtClean="0">
                <a:solidFill>
                  <a:schemeClr val="accent4">
                    <a:lumMod val="50000"/>
                  </a:schemeClr>
                </a:solidFill>
                <a:cs typeface="2  Nazanin" pitchFamily="2" charset="-78"/>
              </a:rPr>
            </a:br>
            <a:r>
              <a:rPr lang="fa-IR" sz="2000" i="1" dirty="0" smtClean="0">
                <a:solidFill>
                  <a:schemeClr val="accent4">
                    <a:lumMod val="50000"/>
                  </a:schemeClr>
                </a:solidFill>
                <a:cs typeface="2  Nazanin" pitchFamily="2" charset="-78"/>
              </a:rPr>
              <a:t>دانشکده </a:t>
            </a:r>
            <a:r>
              <a:rPr lang="fa-IR" sz="2000" i="1" dirty="0">
                <a:solidFill>
                  <a:schemeClr val="accent4">
                    <a:lumMod val="50000"/>
                  </a:schemeClr>
                </a:solidFill>
                <a:cs typeface="2  Nazanin" pitchFamily="2" charset="-78"/>
              </a:rPr>
              <a:t>پرستاری بروجن، دانشگاه علوم پزشکی شهرکرد، شهرکرد، ایران؛ </a:t>
            </a:r>
            <a:r>
              <a:rPr lang="en-US" sz="2200" dirty="0">
                <a:solidFill>
                  <a:schemeClr val="accent4">
                    <a:lumMod val="50000"/>
                  </a:schemeClr>
                </a:solidFill>
                <a:cs typeface="2  Nazanin" pitchFamily="2" charset="-78"/>
              </a:rPr>
              <a:t/>
            </a:r>
            <a:br>
              <a:rPr lang="en-US" sz="2200" dirty="0">
                <a:solidFill>
                  <a:schemeClr val="accent4">
                    <a:lumMod val="50000"/>
                  </a:schemeClr>
                </a:solidFill>
                <a:cs typeface="2  Nazanin" pitchFamily="2" charset="-78"/>
              </a:rPr>
            </a:br>
            <a:r>
              <a:rPr lang="en-US" sz="2200" i="1" dirty="0" smtClean="0">
                <a:solidFill>
                  <a:schemeClr val="accent4">
                    <a:lumMod val="50000"/>
                  </a:schemeClr>
                </a:solidFill>
                <a:cs typeface="2  Nazanin" pitchFamily="2" charset="-78"/>
              </a:rPr>
              <a:t> </a:t>
            </a:r>
            <a:r>
              <a:rPr lang="fa-IR" sz="2000" i="1" dirty="0" smtClean="0">
                <a:solidFill>
                  <a:schemeClr val="accent4">
                    <a:lumMod val="50000"/>
                  </a:schemeClr>
                </a:solidFill>
                <a:cs typeface="2  Nazanin" pitchFamily="2" charset="-78"/>
              </a:rPr>
              <a:t>*</a:t>
            </a:r>
            <a:r>
              <a:rPr lang="ar-SA" sz="2000" i="1" dirty="0" smtClean="0">
                <a:solidFill>
                  <a:schemeClr val="accent4">
                    <a:lumMod val="50000"/>
                  </a:schemeClr>
                </a:solidFill>
                <a:cs typeface="2  Nazanin" pitchFamily="2" charset="-78"/>
              </a:rPr>
              <a:t>نویسنده </a:t>
            </a:r>
            <a:r>
              <a:rPr lang="ar-SA" sz="2000" i="1" dirty="0">
                <a:solidFill>
                  <a:schemeClr val="accent4">
                    <a:lumMod val="50000"/>
                  </a:schemeClr>
                </a:solidFill>
                <a:cs typeface="2  Nazanin" pitchFamily="2" charset="-78"/>
              </a:rPr>
              <a:t>مسئول، دانشکده پرستاری بروجن، دانشگاه علوم پزشکی شهرکرد</a:t>
            </a:r>
            <a:r>
              <a:rPr lang="ar-SA" sz="2000" i="1" dirty="0" smtClean="0">
                <a:solidFill>
                  <a:schemeClr val="accent4">
                    <a:lumMod val="50000"/>
                  </a:schemeClr>
                </a:solidFill>
                <a:cs typeface="2  Nazanin" pitchFamily="2" charset="-78"/>
              </a:rPr>
              <a:t>،</a:t>
            </a:r>
            <a:r>
              <a:rPr lang="en-US" sz="2000" i="1" dirty="0" smtClean="0">
                <a:solidFill>
                  <a:schemeClr val="accent4">
                    <a:lumMod val="50000"/>
                  </a:schemeClr>
                </a:solidFill>
                <a:cs typeface="2  Nazanin" pitchFamily="2" charset="-78"/>
              </a:rPr>
              <a:t/>
            </a:r>
            <a:br>
              <a:rPr lang="en-US" sz="2000" i="1" dirty="0" smtClean="0">
                <a:solidFill>
                  <a:schemeClr val="accent4">
                    <a:lumMod val="50000"/>
                  </a:schemeClr>
                </a:solidFill>
                <a:cs typeface="2  Nazanin" pitchFamily="2" charset="-78"/>
              </a:rPr>
            </a:br>
            <a:r>
              <a:rPr lang="ar-SA" sz="2000" i="1" dirty="0" smtClean="0">
                <a:solidFill>
                  <a:schemeClr val="accent4">
                    <a:lumMod val="50000"/>
                  </a:schemeClr>
                </a:solidFill>
                <a:cs typeface="2  Nazanin" pitchFamily="2" charset="-78"/>
              </a:rPr>
              <a:t> </a:t>
            </a:r>
            <a:r>
              <a:rPr lang="ar-SA" sz="2000" i="1" dirty="0">
                <a:solidFill>
                  <a:schemeClr val="accent4">
                    <a:lumMod val="50000"/>
                  </a:schemeClr>
                </a:solidFill>
                <a:cs typeface="2  Nazanin" pitchFamily="2" charset="-78"/>
              </a:rPr>
              <a:t>09131824531،</a:t>
            </a:r>
            <a:r>
              <a:rPr lang="ar-SA" sz="2000" dirty="0">
                <a:solidFill>
                  <a:schemeClr val="accent4">
                    <a:lumMod val="50000"/>
                  </a:schemeClr>
                </a:solidFill>
                <a:cs typeface="2  Nazanin" pitchFamily="2" charset="-78"/>
              </a:rPr>
              <a:t> </a:t>
            </a:r>
            <a:r>
              <a:rPr lang="en-US" sz="2000" dirty="0">
                <a:solidFill>
                  <a:schemeClr val="accent4">
                    <a:lumMod val="50000"/>
                  </a:schemeClr>
                </a:solidFill>
                <a:latin typeface="Times New Roman" pitchFamily="18" charset="0"/>
                <a:cs typeface="2  Nazanin" pitchFamily="2" charset="-78"/>
              </a:rPr>
              <a:t>shirvani@skums.ac.ir</a:t>
            </a:r>
            <a:r>
              <a:rPr lang="en-US" sz="2000" dirty="0">
                <a:solidFill>
                  <a:schemeClr val="accent4">
                    <a:lumMod val="50000"/>
                  </a:schemeClr>
                </a:solidFill>
                <a:cs typeface="2  Nazanin" pitchFamily="2" charset="-78"/>
              </a:rPr>
              <a:t> </a:t>
            </a:r>
            <a:r>
              <a:rPr lang="en-US" dirty="0">
                <a:solidFill>
                  <a:schemeClr val="accent4">
                    <a:lumMod val="50000"/>
                  </a:schemeClr>
                </a:solidFill>
                <a:cs typeface="2  Nazanin" pitchFamily="2" charset="-78"/>
              </a:rPr>
              <a:t/>
            </a:r>
            <a:br>
              <a:rPr lang="en-US" dirty="0">
                <a:solidFill>
                  <a:schemeClr val="accent4">
                    <a:lumMod val="50000"/>
                  </a:schemeClr>
                </a:solidFill>
                <a:cs typeface="2  Nazanin" pitchFamily="2" charset="-78"/>
              </a:rPr>
            </a:br>
            <a:r>
              <a:rPr lang="ar-SA" sz="2400" b="1" i="1" dirty="0" smtClean="0">
                <a:solidFill>
                  <a:schemeClr val="accent4">
                    <a:lumMod val="50000"/>
                  </a:schemeClr>
                </a:solidFill>
                <a:cs typeface="2  Nazanin" pitchFamily="2" charset="-78"/>
              </a:rPr>
              <a:t>واژه </a:t>
            </a:r>
            <a:r>
              <a:rPr lang="ar-SA" sz="2400" b="1" i="1" dirty="0">
                <a:solidFill>
                  <a:schemeClr val="accent4">
                    <a:lumMod val="50000"/>
                  </a:schemeClr>
                </a:solidFill>
                <a:cs typeface="2  Nazanin" pitchFamily="2" charset="-78"/>
              </a:rPr>
              <a:t>های کلیدی: </a:t>
            </a:r>
            <a:r>
              <a:rPr lang="ar-SA" sz="2400" dirty="0">
                <a:solidFill>
                  <a:schemeClr val="accent4">
                    <a:lumMod val="50000"/>
                  </a:schemeClr>
                </a:solidFill>
                <a:cs typeface="2  Nazanin" pitchFamily="2" charset="-78"/>
              </a:rPr>
              <a:t>قرآن، حفظ قرآن، نوآموزان، ورود به دبستان</a:t>
            </a:r>
            <a:r>
              <a:rPr lang="en-US" sz="2400" dirty="0">
                <a:solidFill>
                  <a:schemeClr val="accent4">
                    <a:lumMod val="50000"/>
                  </a:schemeClr>
                </a:solidFill>
                <a:cs typeface="2  Nazanin" pitchFamily="2" charset="-78"/>
              </a:rPr>
              <a:t/>
            </a:r>
            <a:br>
              <a:rPr lang="en-US" sz="2400" dirty="0">
                <a:solidFill>
                  <a:schemeClr val="accent4">
                    <a:lumMod val="50000"/>
                  </a:schemeClr>
                </a:solidFill>
                <a:cs typeface="2  Nazanin" pitchFamily="2" charset="-78"/>
              </a:rPr>
            </a:br>
            <a:endParaRPr lang="en-US" sz="2400" dirty="0">
              <a:solidFill>
                <a:schemeClr val="accent4">
                  <a:lumMod val="50000"/>
                </a:schemeClr>
              </a:solidFill>
              <a:cs typeface="2  Nazanin"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cs typeface="B Nazanin" pitchFamily="2" charset="-78"/>
              </a:rPr>
              <a:t>ادامه جدول 1</a:t>
            </a:r>
            <a:endParaRPr lang="en-US" sz="3200" b="1" dirty="0">
              <a:cs typeface="B Nazanin"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5372587"/>
              </p:ext>
            </p:extLst>
          </p:nvPr>
        </p:nvGraphicFramePr>
        <p:xfrm>
          <a:off x="500034" y="2734646"/>
          <a:ext cx="8229600" cy="333756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rowSpan="4">
                  <a:txBody>
                    <a:bodyPr/>
                    <a:lstStyle/>
                    <a:p>
                      <a:pPr algn="just" rtl="1">
                        <a:spcAft>
                          <a:spcPts val="0"/>
                        </a:spcAft>
                      </a:pPr>
                      <a:r>
                        <a:rPr lang="fa-IR" sz="2000" b="1" dirty="0">
                          <a:cs typeface="2  Nazanin" pitchFamily="2" charset="-78"/>
                        </a:rPr>
                        <a:t>تحصیلات پدر</a:t>
                      </a:r>
                      <a:endParaRPr lang="en-US" sz="2000" b="1" dirty="0">
                        <a:latin typeface="Times New Roman"/>
                        <a:ea typeface="Times New Roman"/>
                        <a:cs typeface="2  Nazanin" pitchFamily="2" charset="-78"/>
                      </a:endParaRPr>
                    </a:p>
                  </a:txBody>
                  <a:tcPr marL="68580" marR="68580" marT="0" marB="0" anchor="ctr"/>
                </a:tc>
                <a:tc>
                  <a:txBody>
                    <a:bodyPr/>
                    <a:lstStyle/>
                    <a:p>
                      <a:endParaRPr lang="en-US" dirty="0">
                        <a:cs typeface="2  Nazanin" pitchFamily="2" charset="-78"/>
                      </a:endParaRPr>
                    </a:p>
                  </a:txBody>
                  <a:tcPr marL="68580" marR="68580" marT="0" marB="0" anchor="ctr"/>
                </a:tc>
                <a:tc>
                  <a:txBody>
                    <a:bodyPr/>
                    <a:lstStyle/>
                    <a:p>
                      <a:endParaRPr lang="en-US">
                        <a:cs typeface="2  Nazanin" pitchFamily="2" charset="-78"/>
                      </a:endParaRPr>
                    </a:p>
                  </a:txBody>
                  <a:tcPr marL="68580" marR="68580" marT="0" marB="0" anchor="ctr"/>
                </a:tc>
                <a:tc>
                  <a:txBody>
                    <a:bodyPr/>
                    <a:lstStyle/>
                    <a:p>
                      <a:endParaRPr lang="en-US" dirty="0">
                        <a:cs typeface="2  Nazanin" pitchFamily="2" charset="-78"/>
                      </a:endParaRPr>
                    </a:p>
                  </a:txBody>
                  <a:tcPr marL="68580" marR="68580" marT="0" marB="0" anchor="ctr"/>
                </a:tc>
              </a:tr>
              <a:tr h="370840">
                <a:tc vMerge="1">
                  <a:txBody>
                    <a:bodyPr/>
                    <a:lstStyle/>
                    <a:p>
                      <a:endParaRPr lang="en-US" dirty="0"/>
                    </a:p>
                  </a:txBody>
                  <a:tcPr/>
                </a:tc>
                <a:tc>
                  <a:txBody>
                    <a:bodyPr/>
                    <a:lstStyle/>
                    <a:p>
                      <a:pPr algn="just" rtl="1">
                        <a:spcAft>
                          <a:spcPts val="0"/>
                        </a:spcAft>
                      </a:pPr>
                      <a:r>
                        <a:rPr lang="fa-IR" sz="2000" b="1" dirty="0">
                          <a:cs typeface="2  Nazanin" pitchFamily="2" charset="-78"/>
                        </a:rPr>
                        <a:t>بیسواد</a:t>
                      </a:r>
                      <a:endParaRPr lang="en-US" sz="20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dirty="0">
                          <a:cs typeface="2  Nazanin" pitchFamily="2" charset="-78"/>
                        </a:rPr>
                        <a:t>43</a:t>
                      </a:r>
                      <a:endParaRPr lang="en-US" sz="20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dirty="0" smtClean="0">
                          <a:cs typeface="2  Nazanin" pitchFamily="2" charset="-78"/>
                        </a:rPr>
                        <a:t>17/69</a:t>
                      </a:r>
                      <a:endParaRPr lang="en-US" sz="2000" b="1" dirty="0">
                        <a:latin typeface="Times New Roman"/>
                        <a:ea typeface="Times New Roman"/>
                        <a:cs typeface="2  Nazanin" pitchFamily="2" charset="-78"/>
                      </a:endParaRPr>
                    </a:p>
                  </a:txBody>
                  <a:tcPr marL="68580" marR="68580" marT="0" marB="0" anchor="ctr"/>
                </a:tc>
              </a:tr>
              <a:tr h="370840">
                <a:tc vMerge="1">
                  <a:txBody>
                    <a:bodyPr/>
                    <a:lstStyle/>
                    <a:p>
                      <a:endParaRPr lang="en-US"/>
                    </a:p>
                  </a:txBody>
                  <a:tcPr/>
                </a:tc>
                <a:tc>
                  <a:txBody>
                    <a:bodyPr/>
                    <a:lstStyle/>
                    <a:p>
                      <a:pPr algn="just" rtl="1">
                        <a:spcAft>
                          <a:spcPts val="0"/>
                        </a:spcAft>
                      </a:pPr>
                      <a:r>
                        <a:rPr lang="fa-IR" sz="2000" b="1" dirty="0">
                          <a:cs typeface="2  Nazanin" pitchFamily="2" charset="-78"/>
                        </a:rPr>
                        <a:t>زیر دیپلم</a:t>
                      </a:r>
                      <a:endParaRPr lang="en-US" sz="20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2000" b="1" dirty="0">
                          <a:cs typeface="2  Nazanin" pitchFamily="2" charset="-78"/>
                        </a:rPr>
                        <a:t>144</a:t>
                      </a:r>
                      <a:endParaRPr lang="en-US" sz="20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2000" b="1" dirty="0" smtClean="0">
                          <a:cs typeface="2  Nazanin" pitchFamily="2" charset="-78"/>
                        </a:rPr>
                        <a:t>59/26</a:t>
                      </a:r>
                      <a:endParaRPr lang="en-US" sz="2000" b="1" dirty="0">
                        <a:latin typeface="Times New Roman"/>
                        <a:ea typeface="Times New Roman"/>
                        <a:cs typeface="2  Nazanin" pitchFamily="2" charset="-78"/>
                      </a:endParaRPr>
                    </a:p>
                  </a:txBody>
                  <a:tcPr marL="68580" marR="68580" marT="0" marB="0" anchor="ctr">
                    <a:solidFill>
                      <a:srgbClr val="FFFF00"/>
                    </a:solidFill>
                  </a:tcPr>
                </a:tc>
              </a:tr>
              <a:tr h="370840">
                <a:tc vMerge="1">
                  <a:txBody>
                    <a:bodyPr/>
                    <a:lstStyle/>
                    <a:p>
                      <a:endParaRPr lang="en-US"/>
                    </a:p>
                  </a:txBody>
                  <a:tcPr/>
                </a:tc>
                <a:tc>
                  <a:txBody>
                    <a:bodyPr/>
                    <a:lstStyle/>
                    <a:p>
                      <a:pPr algn="just" rtl="1">
                        <a:spcAft>
                          <a:spcPts val="0"/>
                        </a:spcAft>
                      </a:pPr>
                      <a:r>
                        <a:rPr lang="fa-IR" sz="2000" b="1" dirty="0">
                          <a:cs typeface="2  Nazanin" pitchFamily="2" charset="-78"/>
                        </a:rPr>
                        <a:t>دیپلم تا لیسانس</a:t>
                      </a:r>
                      <a:endParaRPr lang="en-US" sz="20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dirty="0">
                          <a:cs typeface="2  Nazanin" pitchFamily="2" charset="-78"/>
                        </a:rPr>
                        <a:t>56</a:t>
                      </a:r>
                      <a:endParaRPr lang="en-US" sz="20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dirty="0" smtClean="0">
                          <a:cs typeface="2  Nazanin" pitchFamily="2" charset="-78"/>
                        </a:rPr>
                        <a:t>23/05</a:t>
                      </a:r>
                      <a:endParaRPr lang="en-US" sz="2000" b="1" dirty="0">
                        <a:latin typeface="Times New Roman"/>
                        <a:ea typeface="Times New Roman"/>
                        <a:cs typeface="2  Nazanin" pitchFamily="2" charset="-78"/>
                      </a:endParaRPr>
                    </a:p>
                  </a:txBody>
                  <a:tcPr marL="68580" marR="68580" marT="0" marB="0" anchor="ctr"/>
                </a:tc>
              </a:tr>
              <a:tr h="370840">
                <a:tc gridSpan="2">
                  <a:txBody>
                    <a:bodyPr/>
                    <a:lstStyle/>
                    <a:p>
                      <a:pPr algn="just" rtl="1">
                        <a:spcAft>
                          <a:spcPts val="0"/>
                        </a:spcAft>
                      </a:pPr>
                      <a:r>
                        <a:rPr lang="fa-IR" sz="2000" b="1">
                          <a:cs typeface="2  Nazanin" pitchFamily="2" charset="-78"/>
                        </a:rPr>
                        <a:t>جمع</a:t>
                      </a:r>
                      <a:endParaRPr lang="en-US" sz="2000" b="1">
                        <a:latin typeface="Times New Roman"/>
                        <a:ea typeface="Times New Roman"/>
                        <a:cs typeface="2  Nazanin" pitchFamily="2" charset="-78"/>
                      </a:endParaRPr>
                    </a:p>
                  </a:txBody>
                  <a:tcPr marL="68580" marR="68580" marT="0" marB="0" anchor="ctr"/>
                </a:tc>
                <a:tc hMerge="1">
                  <a:txBody>
                    <a:bodyPr/>
                    <a:lstStyle/>
                    <a:p>
                      <a:endParaRPr lang="en-US"/>
                    </a:p>
                  </a:txBody>
                  <a:tcPr/>
                </a:tc>
                <a:tc>
                  <a:txBody>
                    <a:bodyPr/>
                    <a:lstStyle/>
                    <a:p>
                      <a:pPr algn="just" rtl="1">
                        <a:spcAft>
                          <a:spcPts val="0"/>
                        </a:spcAft>
                      </a:pPr>
                      <a:r>
                        <a:rPr lang="fa-IR" sz="2000" b="1" dirty="0">
                          <a:cs typeface="2  Nazanin" pitchFamily="2" charset="-78"/>
                        </a:rPr>
                        <a:t>243</a:t>
                      </a:r>
                      <a:endParaRPr lang="en-US" sz="20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dirty="0">
                          <a:cs typeface="2  Nazanin" pitchFamily="2" charset="-78"/>
                        </a:rPr>
                        <a:t>100</a:t>
                      </a:r>
                      <a:endParaRPr lang="en-US" sz="2000" b="1" dirty="0">
                        <a:latin typeface="Times New Roman"/>
                        <a:ea typeface="Times New Roman"/>
                        <a:cs typeface="2  Nazanin" pitchFamily="2" charset="-78"/>
                      </a:endParaRPr>
                    </a:p>
                  </a:txBody>
                  <a:tcPr marL="68580" marR="68580" marT="0" marB="0" anchor="ctr"/>
                </a:tc>
              </a:tr>
              <a:tr h="370840">
                <a:tc rowSpan="3">
                  <a:txBody>
                    <a:bodyPr/>
                    <a:lstStyle/>
                    <a:p>
                      <a:pPr algn="just" rtl="1">
                        <a:spcAft>
                          <a:spcPts val="0"/>
                        </a:spcAft>
                      </a:pPr>
                      <a:r>
                        <a:rPr lang="fa-IR" sz="2000" b="1">
                          <a:cs typeface="2  Nazanin" pitchFamily="2" charset="-78"/>
                        </a:rPr>
                        <a:t>تحصیلات مادر</a:t>
                      </a:r>
                      <a:endParaRPr lang="en-US" sz="20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a:cs typeface="2  Nazanin" pitchFamily="2" charset="-78"/>
                        </a:rPr>
                        <a:t>بیسواد</a:t>
                      </a:r>
                      <a:endParaRPr lang="en-US" sz="2000" b="1">
                        <a:latin typeface="Times New Roman"/>
                        <a:ea typeface="Times New Roman"/>
                        <a:cs typeface="2  Nazanin" pitchFamily="2" charset="-78"/>
                      </a:endParaRPr>
                    </a:p>
                  </a:txBody>
                  <a:tcPr marL="68580" marR="68580" marT="0" marB="0" anchor="ctr"/>
                </a:tc>
                <a:tc>
                  <a:txBody>
                    <a:bodyPr/>
                    <a:lstStyle/>
                    <a:p>
                      <a:pPr algn="r" rtl="1">
                        <a:spcAft>
                          <a:spcPts val="0"/>
                        </a:spcAft>
                      </a:pPr>
                      <a:r>
                        <a:rPr lang="fa-IR" sz="2000" b="1" dirty="0">
                          <a:cs typeface="2  Nazanin" pitchFamily="2" charset="-78"/>
                        </a:rPr>
                        <a:t>36</a:t>
                      </a:r>
                      <a:endParaRPr lang="en-US" sz="20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dirty="0" smtClean="0">
                          <a:cs typeface="2  Nazanin" pitchFamily="2" charset="-78"/>
                        </a:rPr>
                        <a:t>14/82</a:t>
                      </a:r>
                      <a:endParaRPr lang="en-US" sz="2000" b="1" dirty="0">
                        <a:latin typeface="Times New Roman"/>
                        <a:ea typeface="Times New Roman"/>
                        <a:cs typeface="2  Nazanin" pitchFamily="2" charset="-78"/>
                      </a:endParaRPr>
                    </a:p>
                  </a:txBody>
                  <a:tcPr marL="68580" marR="68580" marT="0" marB="0" anchor="ctr"/>
                </a:tc>
              </a:tr>
              <a:tr h="370840">
                <a:tc vMerge="1">
                  <a:txBody>
                    <a:bodyPr/>
                    <a:lstStyle/>
                    <a:p>
                      <a:endParaRPr lang="en-US"/>
                    </a:p>
                  </a:txBody>
                  <a:tcPr/>
                </a:tc>
                <a:tc>
                  <a:txBody>
                    <a:bodyPr/>
                    <a:lstStyle/>
                    <a:p>
                      <a:pPr algn="just" rtl="1">
                        <a:spcAft>
                          <a:spcPts val="0"/>
                        </a:spcAft>
                      </a:pPr>
                      <a:r>
                        <a:rPr lang="fa-IR" sz="2000" b="1" dirty="0">
                          <a:cs typeface="2  Nazanin" pitchFamily="2" charset="-78"/>
                        </a:rPr>
                        <a:t>زیر دیپلم</a:t>
                      </a:r>
                      <a:endParaRPr lang="en-US" sz="20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2000" b="1" dirty="0">
                          <a:cs typeface="2  Nazanin" pitchFamily="2" charset="-78"/>
                        </a:rPr>
                        <a:t>126</a:t>
                      </a:r>
                      <a:endParaRPr lang="en-US" sz="20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2000" b="1" dirty="0" smtClean="0">
                          <a:cs typeface="2  Nazanin" pitchFamily="2" charset="-78"/>
                        </a:rPr>
                        <a:t>51/85</a:t>
                      </a:r>
                      <a:endParaRPr lang="en-US" sz="2000" b="1" dirty="0">
                        <a:latin typeface="Times New Roman"/>
                        <a:ea typeface="Times New Roman"/>
                        <a:cs typeface="2  Nazanin" pitchFamily="2" charset="-78"/>
                      </a:endParaRPr>
                    </a:p>
                  </a:txBody>
                  <a:tcPr marL="68580" marR="68580" marT="0" marB="0" anchor="ctr">
                    <a:solidFill>
                      <a:srgbClr val="FFFF00"/>
                    </a:solidFill>
                  </a:tcPr>
                </a:tc>
              </a:tr>
              <a:tr h="370840">
                <a:tc vMerge="1">
                  <a:txBody>
                    <a:bodyPr/>
                    <a:lstStyle/>
                    <a:p>
                      <a:endParaRPr lang="en-US"/>
                    </a:p>
                  </a:txBody>
                  <a:tcPr/>
                </a:tc>
                <a:tc>
                  <a:txBody>
                    <a:bodyPr/>
                    <a:lstStyle/>
                    <a:p>
                      <a:pPr algn="just" rtl="1">
                        <a:spcAft>
                          <a:spcPts val="0"/>
                        </a:spcAft>
                      </a:pPr>
                      <a:r>
                        <a:rPr lang="fa-IR" sz="2000" b="1">
                          <a:cs typeface="2  Nazanin" pitchFamily="2" charset="-78"/>
                        </a:rPr>
                        <a:t>دیپلم تا لیسانس</a:t>
                      </a:r>
                      <a:endParaRPr lang="en-US" sz="20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a:cs typeface="2  Nazanin" pitchFamily="2" charset="-78"/>
                        </a:rPr>
                        <a:t>81</a:t>
                      </a:r>
                      <a:endParaRPr lang="en-US" sz="20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dirty="0">
                          <a:cs typeface="2  Nazanin" pitchFamily="2" charset="-78"/>
                        </a:rPr>
                        <a:t>33/33</a:t>
                      </a:r>
                      <a:endParaRPr lang="en-US" sz="2000" b="1" dirty="0">
                        <a:latin typeface="Times New Roman"/>
                        <a:ea typeface="Times New Roman"/>
                        <a:cs typeface="2  Nazanin" pitchFamily="2" charset="-78"/>
                      </a:endParaRPr>
                    </a:p>
                  </a:txBody>
                  <a:tcPr marL="68580" marR="68580" marT="0" marB="0" anchor="ctr"/>
                </a:tc>
              </a:tr>
              <a:tr h="370840">
                <a:tc gridSpan="2">
                  <a:txBody>
                    <a:bodyPr/>
                    <a:lstStyle/>
                    <a:p>
                      <a:pPr algn="just" rtl="1">
                        <a:spcAft>
                          <a:spcPts val="0"/>
                        </a:spcAft>
                      </a:pPr>
                      <a:r>
                        <a:rPr lang="fa-IR" sz="2000" b="1" dirty="0">
                          <a:cs typeface="2  Nazanin" pitchFamily="2" charset="-78"/>
                        </a:rPr>
                        <a:t>جمع</a:t>
                      </a:r>
                      <a:endParaRPr lang="en-US" sz="2000" b="1" dirty="0">
                        <a:latin typeface="Times New Roman"/>
                        <a:ea typeface="Times New Roman"/>
                        <a:cs typeface="2  Nazanin" pitchFamily="2" charset="-78"/>
                      </a:endParaRPr>
                    </a:p>
                  </a:txBody>
                  <a:tcPr marL="68580" marR="68580" marT="0" marB="0" anchor="ctr"/>
                </a:tc>
                <a:tc hMerge="1">
                  <a:txBody>
                    <a:bodyPr/>
                    <a:lstStyle/>
                    <a:p>
                      <a:endParaRPr lang="en-US"/>
                    </a:p>
                  </a:txBody>
                  <a:tcPr/>
                </a:tc>
                <a:tc>
                  <a:txBody>
                    <a:bodyPr/>
                    <a:lstStyle/>
                    <a:p>
                      <a:pPr algn="just" rtl="1">
                        <a:spcAft>
                          <a:spcPts val="0"/>
                        </a:spcAft>
                      </a:pPr>
                      <a:r>
                        <a:rPr lang="fa-IR" sz="2000" b="1">
                          <a:cs typeface="2  Nazanin" pitchFamily="2" charset="-78"/>
                        </a:rPr>
                        <a:t>243</a:t>
                      </a:r>
                      <a:endParaRPr lang="en-US" sz="20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dirty="0">
                          <a:cs typeface="2  Nazanin" pitchFamily="2" charset="-78"/>
                        </a:rPr>
                        <a:t>100</a:t>
                      </a:r>
                      <a:endParaRPr lang="en-US" sz="2000" b="1" dirty="0">
                        <a:latin typeface="Times New Roman"/>
                        <a:ea typeface="Times New Roman"/>
                        <a:cs typeface="2  Nazanin" pitchFamily="2" charset="-78"/>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a:bodyPr>
          <a:lstStyle/>
          <a:p>
            <a:pPr algn="ctr"/>
            <a:r>
              <a:rPr lang="fa-IR" sz="3200" b="1" dirty="0" smtClean="0">
                <a:cs typeface="B Nazanin" pitchFamily="2" charset="-78"/>
              </a:rPr>
              <a:t>ادامه جدول 1</a:t>
            </a:r>
            <a:endParaRPr lang="en-US" sz="3200" b="1" dirty="0">
              <a:cs typeface="B Nazanin"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455330"/>
              </p:ext>
            </p:extLst>
          </p:nvPr>
        </p:nvGraphicFramePr>
        <p:xfrm>
          <a:off x="457200" y="1935163"/>
          <a:ext cx="8229600" cy="4759960"/>
        </p:xfrm>
        <a:graphic>
          <a:graphicData uri="http://schemas.openxmlformats.org/drawingml/2006/table">
            <a:tbl>
              <a:tblPr firstRow="1" bandRow="1">
                <a:tableStyleId>{F5AB1C69-6EDB-4FF4-983F-18BD219EF322}</a:tableStyleId>
              </a:tblPr>
              <a:tblGrid>
                <a:gridCol w="2057400"/>
                <a:gridCol w="2057400"/>
                <a:gridCol w="2057400"/>
                <a:gridCol w="2057400"/>
              </a:tblGrid>
              <a:tr h="370840">
                <a:tc>
                  <a:txBody>
                    <a:bodyPr/>
                    <a:lstStyle/>
                    <a:p>
                      <a:endParaRPr lang="en-US" dirty="0">
                        <a:cs typeface="2  Nazanin" pitchFamily="2" charset="-78"/>
                      </a:endParaRPr>
                    </a:p>
                  </a:txBody>
                  <a:tcPr/>
                </a:tc>
                <a:tc>
                  <a:txBody>
                    <a:bodyPr/>
                    <a:lstStyle/>
                    <a:p>
                      <a:endParaRPr lang="en-US" dirty="0">
                        <a:cs typeface="2  Nazanin" pitchFamily="2" charset="-78"/>
                      </a:endParaRPr>
                    </a:p>
                  </a:txBody>
                  <a:tcPr/>
                </a:tc>
                <a:tc>
                  <a:txBody>
                    <a:bodyPr/>
                    <a:lstStyle/>
                    <a:p>
                      <a:endParaRPr lang="en-US">
                        <a:cs typeface="2  Nazanin" pitchFamily="2" charset="-78"/>
                      </a:endParaRPr>
                    </a:p>
                  </a:txBody>
                  <a:tcPr/>
                </a:tc>
                <a:tc>
                  <a:txBody>
                    <a:bodyPr/>
                    <a:lstStyle/>
                    <a:p>
                      <a:endParaRPr lang="en-US">
                        <a:cs typeface="2  Nazanin" pitchFamily="2" charset="-78"/>
                      </a:endParaRPr>
                    </a:p>
                  </a:txBody>
                  <a:tcPr/>
                </a:tc>
              </a:tr>
              <a:tr h="370840">
                <a:tc rowSpan="4">
                  <a:txBody>
                    <a:bodyPr/>
                    <a:lstStyle/>
                    <a:p>
                      <a:pPr algn="just" rtl="1">
                        <a:spcAft>
                          <a:spcPts val="0"/>
                        </a:spcAft>
                      </a:pPr>
                      <a:r>
                        <a:rPr lang="fa-IR" sz="3200" b="1" dirty="0">
                          <a:cs typeface="2  Nazanin" pitchFamily="2" charset="-78"/>
                        </a:rPr>
                        <a:t>شغل پدر</a:t>
                      </a:r>
                      <a:endParaRPr lang="en-US" sz="32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a:cs typeface="2  Nazanin" pitchFamily="2" charset="-78"/>
                        </a:rPr>
                        <a:t>بیکار</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a:cs typeface="2  Nazanin" pitchFamily="2" charset="-78"/>
                        </a:rPr>
                        <a:t>18</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dirty="0" smtClean="0">
                          <a:cs typeface="2  Nazanin" pitchFamily="2" charset="-78"/>
                        </a:rPr>
                        <a:t>7/41</a:t>
                      </a:r>
                      <a:endParaRPr lang="en-US" sz="3200" b="1" dirty="0">
                        <a:latin typeface="Times New Roman"/>
                        <a:ea typeface="Times New Roman"/>
                        <a:cs typeface="2  Nazanin" pitchFamily="2" charset="-78"/>
                      </a:endParaRPr>
                    </a:p>
                  </a:txBody>
                  <a:tcPr marL="68580" marR="68580" marT="0" marB="0" anchor="ctr"/>
                </a:tc>
              </a:tr>
              <a:tr h="370840">
                <a:tc vMerge="1">
                  <a:txBody>
                    <a:bodyPr/>
                    <a:lstStyle/>
                    <a:p>
                      <a:endParaRPr lang="en-US"/>
                    </a:p>
                  </a:txBody>
                  <a:tcPr/>
                </a:tc>
                <a:tc>
                  <a:txBody>
                    <a:bodyPr/>
                    <a:lstStyle/>
                    <a:p>
                      <a:pPr algn="just" rtl="1">
                        <a:spcAft>
                          <a:spcPts val="0"/>
                        </a:spcAft>
                      </a:pPr>
                      <a:r>
                        <a:rPr lang="fa-IR" sz="3200" b="1">
                          <a:cs typeface="2  Nazanin" pitchFamily="2" charset="-78"/>
                        </a:rPr>
                        <a:t>کارگر</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a:cs typeface="2  Nazanin" pitchFamily="2" charset="-78"/>
                        </a:rPr>
                        <a:t>60</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dirty="0" smtClean="0">
                          <a:cs typeface="2  Nazanin" pitchFamily="2" charset="-78"/>
                        </a:rPr>
                        <a:t>24/69</a:t>
                      </a:r>
                      <a:endParaRPr lang="en-US" sz="3200" b="1" dirty="0">
                        <a:latin typeface="Times New Roman"/>
                        <a:ea typeface="Times New Roman"/>
                        <a:cs typeface="2  Nazanin" pitchFamily="2" charset="-78"/>
                      </a:endParaRPr>
                    </a:p>
                  </a:txBody>
                  <a:tcPr marL="68580" marR="68580" marT="0" marB="0" anchor="ctr"/>
                </a:tc>
              </a:tr>
              <a:tr h="370840">
                <a:tc vMerge="1">
                  <a:txBody>
                    <a:bodyPr/>
                    <a:lstStyle/>
                    <a:p>
                      <a:endParaRPr lang="en-US"/>
                    </a:p>
                  </a:txBody>
                  <a:tcPr/>
                </a:tc>
                <a:tc>
                  <a:txBody>
                    <a:bodyPr/>
                    <a:lstStyle/>
                    <a:p>
                      <a:pPr algn="just" rtl="1">
                        <a:spcAft>
                          <a:spcPts val="0"/>
                        </a:spcAft>
                      </a:pPr>
                      <a:r>
                        <a:rPr lang="fa-IR" sz="3200" b="1" dirty="0">
                          <a:cs typeface="2  Nazanin" pitchFamily="2" charset="-78"/>
                        </a:rPr>
                        <a:t>کارمند</a:t>
                      </a:r>
                      <a:endParaRPr lang="en-US" sz="32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3200" b="1" dirty="0">
                          <a:cs typeface="2  Nazanin" pitchFamily="2" charset="-78"/>
                        </a:rPr>
                        <a:t>92</a:t>
                      </a:r>
                      <a:endParaRPr lang="en-US" sz="32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3200" b="1" dirty="0" smtClean="0">
                          <a:cs typeface="2  Nazanin" pitchFamily="2" charset="-78"/>
                        </a:rPr>
                        <a:t>37/86</a:t>
                      </a:r>
                      <a:endParaRPr lang="en-US" sz="3200" b="1" dirty="0">
                        <a:latin typeface="Times New Roman"/>
                        <a:ea typeface="Times New Roman"/>
                        <a:cs typeface="2  Nazanin" pitchFamily="2" charset="-78"/>
                      </a:endParaRPr>
                    </a:p>
                  </a:txBody>
                  <a:tcPr marL="68580" marR="68580" marT="0" marB="0" anchor="ctr">
                    <a:solidFill>
                      <a:srgbClr val="FFFF00"/>
                    </a:solidFill>
                  </a:tcPr>
                </a:tc>
              </a:tr>
              <a:tr h="370840">
                <a:tc vMerge="1">
                  <a:txBody>
                    <a:bodyPr/>
                    <a:lstStyle/>
                    <a:p>
                      <a:endParaRPr lang="en-US"/>
                    </a:p>
                  </a:txBody>
                  <a:tcPr/>
                </a:tc>
                <a:tc>
                  <a:txBody>
                    <a:bodyPr/>
                    <a:lstStyle/>
                    <a:p>
                      <a:pPr algn="just" rtl="1">
                        <a:spcAft>
                          <a:spcPts val="0"/>
                        </a:spcAft>
                      </a:pPr>
                      <a:r>
                        <a:rPr lang="fa-IR" sz="3200" b="1">
                          <a:cs typeface="2  Nazanin" pitchFamily="2" charset="-78"/>
                        </a:rPr>
                        <a:t>آزاد</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a:cs typeface="2  Nazanin" pitchFamily="2" charset="-78"/>
                        </a:rPr>
                        <a:t>73</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dirty="0" smtClean="0">
                          <a:cs typeface="2  Nazanin" pitchFamily="2" charset="-78"/>
                        </a:rPr>
                        <a:t>30/04</a:t>
                      </a:r>
                      <a:endParaRPr lang="en-US" sz="3200" b="1" dirty="0">
                        <a:latin typeface="Times New Roman"/>
                        <a:ea typeface="Times New Roman"/>
                        <a:cs typeface="2  Nazanin" pitchFamily="2" charset="-78"/>
                      </a:endParaRPr>
                    </a:p>
                  </a:txBody>
                  <a:tcPr marL="68580" marR="68580" marT="0" marB="0" anchor="ctr"/>
                </a:tc>
              </a:tr>
              <a:tr h="370840">
                <a:tc gridSpan="2">
                  <a:txBody>
                    <a:bodyPr/>
                    <a:lstStyle/>
                    <a:p>
                      <a:pPr algn="just" rtl="1">
                        <a:spcAft>
                          <a:spcPts val="0"/>
                        </a:spcAft>
                      </a:pPr>
                      <a:r>
                        <a:rPr lang="fa-IR" sz="3200" b="1">
                          <a:cs typeface="2  Nazanin" pitchFamily="2" charset="-78"/>
                        </a:rPr>
                        <a:t>جمع</a:t>
                      </a:r>
                      <a:endParaRPr lang="en-US" sz="3200" b="1">
                        <a:latin typeface="Times New Roman"/>
                        <a:ea typeface="Times New Roman"/>
                        <a:cs typeface="2  Nazanin" pitchFamily="2" charset="-78"/>
                      </a:endParaRPr>
                    </a:p>
                  </a:txBody>
                  <a:tcPr marL="68580" marR="68580" marT="0" marB="0" anchor="ctr"/>
                </a:tc>
                <a:tc hMerge="1">
                  <a:txBody>
                    <a:bodyPr/>
                    <a:lstStyle/>
                    <a:p>
                      <a:endParaRPr lang="en-US"/>
                    </a:p>
                  </a:txBody>
                  <a:tcPr/>
                </a:tc>
                <a:tc>
                  <a:txBody>
                    <a:bodyPr/>
                    <a:lstStyle/>
                    <a:p>
                      <a:pPr algn="just" rtl="1">
                        <a:spcAft>
                          <a:spcPts val="0"/>
                        </a:spcAft>
                      </a:pPr>
                      <a:r>
                        <a:rPr lang="fa-IR" sz="3200" b="1">
                          <a:cs typeface="2  Nazanin" pitchFamily="2" charset="-78"/>
                        </a:rPr>
                        <a:t>243</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dirty="0">
                          <a:cs typeface="2  Nazanin" pitchFamily="2" charset="-78"/>
                        </a:rPr>
                        <a:t>100</a:t>
                      </a:r>
                      <a:endParaRPr lang="en-US" sz="3200" b="1" dirty="0">
                        <a:latin typeface="Times New Roman"/>
                        <a:ea typeface="Times New Roman"/>
                        <a:cs typeface="2  Nazanin" pitchFamily="2" charset="-78"/>
                      </a:endParaRPr>
                    </a:p>
                  </a:txBody>
                  <a:tcPr marL="68580" marR="68580" marT="0" marB="0" anchor="ctr"/>
                </a:tc>
              </a:tr>
              <a:tr h="370840">
                <a:tc rowSpan="3">
                  <a:txBody>
                    <a:bodyPr/>
                    <a:lstStyle/>
                    <a:p>
                      <a:pPr algn="just" rtl="1">
                        <a:spcAft>
                          <a:spcPts val="0"/>
                        </a:spcAft>
                      </a:pPr>
                      <a:r>
                        <a:rPr lang="fa-IR" sz="3200" b="1" dirty="0">
                          <a:cs typeface="2  Nazanin" pitchFamily="2" charset="-78"/>
                        </a:rPr>
                        <a:t>شغل مادر</a:t>
                      </a:r>
                      <a:endParaRPr lang="en-US" sz="32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dirty="0">
                          <a:cs typeface="2  Nazanin" pitchFamily="2" charset="-78"/>
                        </a:rPr>
                        <a:t>خانه دار</a:t>
                      </a:r>
                      <a:endParaRPr lang="en-US" sz="32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3200" b="1" dirty="0">
                          <a:cs typeface="2  Nazanin" pitchFamily="2" charset="-78"/>
                        </a:rPr>
                        <a:t>182</a:t>
                      </a:r>
                      <a:endParaRPr lang="en-US" sz="32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3200" b="1" dirty="0" smtClean="0">
                          <a:cs typeface="2  Nazanin" pitchFamily="2" charset="-78"/>
                        </a:rPr>
                        <a:t>74/90</a:t>
                      </a:r>
                      <a:endParaRPr lang="en-US" sz="3200" b="1" dirty="0">
                        <a:latin typeface="Times New Roman"/>
                        <a:ea typeface="Times New Roman"/>
                        <a:cs typeface="2  Nazanin" pitchFamily="2" charset="-78"/>
                      </a:endParaRPr>
                    </a:p>
                  </a:txBody>
                  <a:tcPr marL="68580" marR="68580" marT="0" marB="0" anchor="ctr">
                    <a:solidFill>
                      <a:srgbClr val="FFFF00"/>
                    </a:solidFill>
                  </a:tcPr>
                </a:tc>
              </a:tr>
              <a:tr h="370840">
                <a:tc vMerge="1">
                  <a:txBody>
                    <a:bodyPr/>
                    <a:lstStyle/>
                    <a:p>
                      <a:endParaRPr lang="en-US"/>
                    </a:p>
                  </a:txBody>
                  <a:tcPr/>
                </a:tc>
                <a:tc>
                  <a:txBody>
                    <a:bodyPr/>
                    <a:lstStyle/>
                    <a:p>
                      <a:pPr algn="just" rtl="1">
                        <a:spcAft>
                          <a:spcPts val="0"/>
                        </a:spcAft>
                      </a:pPr>
                      <a:r>
                        <a:rPr lang="fa-IR" sz="3200" b="1">
                          <a:cs typeface="2  Nazanin" pitchFamily="2" charset="-78"/>
                        </a:rPr>
                        <a:t>کارمند</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a:cs typeface="2  Nazanin" pitchFamily="2" charset="-78"/>
                        </a:rPr>
                        <a:t>37</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dirty="0" smtClean="0">
                          <a:cs typeface="2  Nazanin" pitchFamily="2" charset="-78"/>
                        </a:rPr>
                        <a:t>15/23</a:t>
                      </a:r>
                      <a:endParaRPr lang="en-US" sz="3200" b="1" dirty="0">
                        <a:latin typeface="Times New Roman"/>
                        <a:ea typeface="Times New Roman"/>
                        <a:cs typeface="2  Nazanin" pitchFamily="2" charset="-78"/>
                      </a:endParaRPr>
                    </a:p>
                  </a:txBody>
                  <a:tcPr marL="68580" marR="68580" marT="0" marB="0" anchor="ctr"/>
                </a:tc>
              </a:tr>
              <a:tr h="370840">
                <a:tc vMerge="1">
                  <a:txBody>
                    <a:bodyPr/>
                    <a:lstStyle/>
                    <a:p>
                      <a:endParaRPr lang="en-US"/>
                    </a:p>
                  </a:txBody>
                  <a:tcPr/>
                </a:tc>
                <a:tc>
                  <a:txBody>
                    <a:bodyPr/>
                    <a:lstStyle/>
                    <a:p>
                      <a:pPr algn="just" rtl="1">
                        <a:spcAft>
                          <a:spcPts val="0"/>
                        </a:spcAft>
                      </a:pPr>
                      <a:r>
                        <a:rPr lang="fa-IR" sz="3200" b="1">
                          <a:cs typeface="2  Nazanin" pitchFamily="2" charset="-78"/>
                        </a:rPr>
                        <a:t>آزاد</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a:cs typeface="2  Nazanin" pitchFamily="2" charset="-78"/>
                        </a:rPr>
                        <a:t>24</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dirty="0" smtClean="0">
                          <a:cs typeface="2  Nazanin" pitchFamily="2" charset="-78"/>
                        </a:rPr>
                        <a:t>9/87</a:t>
                      </a:r>
                      <a:endParaRPr lang="en-US" sz="3200" b="1" dirty="0">
                        <a:latin typeface="Times New Roman"/>
                        <a:ea typeface="Times New Roman"/>
                        <a:cs typeface="2  Nazanin" pitchFamily="2" charset="-78"/>
                      </a:endParaRPr>
                    </a:p>
                  </a:txBody>
                  <a:tcPr marL="68580" marR="68580" marT="0" marB="0" anchor="ctr"/>
                </a:tc>
              </a:tr>
              <a:tr h="370840">
                <a:tc gridSpan="2">
                  <a:txBody>
                    <a:bodyPr/>
                    <a:lstStyle/>
                    <a:p>
                      <a:pPr algn="just" rtl="1">
                        <a:spcAft>
                          <a:spcPts val="0"/>
                        </a:spcAft>
                      </a:pPr>
                      <a:r>
                        <a:rPr lang="fa-IR" sz="3200" b="1" dirty="0">
                          <a:cs typeface="2  Nazanin" pitchFamily="2" charset="-78"/>
                        </a:rPr>
                        <a:t>جمع</a:t>
                      </a:r>
                      <a:endParaRPr lang="en-US" sz="3200" b="1" dirty="0">
                        <a:latin typeface="Times New Roman"/>
                        <a:ea typeface="Times New Roman"/>
                        <a:cs typeface="2  Nazanin" pitchFamily="2" charset="-78"/>
                      </a:endParaRPr>
                    </a:p>
                  </a:txBody>
                  <a:tcPr marL="68580" marR="68580" marT="0" marB="0" anchor="ctr"/>
                </a:tc>
                <a:tc hMerge="1">
                  <a:txBody>
                    <a:bodyPr/>
                    <a:lstStyle/>
                    <a:p>
                      <a:endParaRPr lang="en-US"/>
                    </a:p>
                  </a:txBody>
                  <a:tcPr/>
                </a:tc>
                <a:tc>
                  <a:txBody>
                    <a:bodyPr/>
                    <a:lstStyle/>
                    <a:p>
                      <a:pPr algn="just" rtl="1">
                        <a:spcAft>
                          <a:spcPts val="0"/>
                        </a:spcAft>
                      </a:pPr>
                      <a:r>
                        <a:rPr lang="fa-IR" sz="3200" b="1">
                          <a:cs typeface="2  Nazanin" pitchFamily="2" charset="-78"/>
                        </a:rPr>
                        <a:t>243</a:t>
                      </a:r>
                      <a:endParaRPr lang="en-US" sz="32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3200" b="1" dirty="0">
                          <a:cs typeface="2  Nazanin" pitchFamily="2" charset="-78"/>
                        </a:rPr>
                        <a:t>100</a:t>
                      </a:r>
                      <a:endParaRPr lang="en-US" sz="3200" b="1" dirty="0">
                        <a:latin typeface="Times New Roman"/>
                        <a:ea typeface="Times New Roman"/>
                        <a:cs typeface="2  Nazanin" pitchFamily="2" charset="-78"/>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857380"/>
          </a:xfrm>
        </p:spPr>
        <p:txBody>
          <a:bodyPr>
            <a:normAutofit fontScale="90000"/>
          </a:bodyPr>
          <a:lstStyle/>
          <a:p>
            <a:pPr algn="ctr">
              <a:lnSpc>
                <a:spcPct val="150000"/>
              </a:lnSpc>
            </a:pP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جدول 2  </a:t>
            </a:r>
            <a:br>
              <a:rPr lang="fa-IR" sz="3200" b="1" dirty="0" smtClean="0">
                <a:cs typeface="2  Nazanin" pitchFamily="2" charset="-78"/>
              </a:rPr>
            </a:br>
            <a:r>
              <a:rPr lang="fa-IR" sz="3200" b="1" dirty="0" smtClean="0">
                <a:cs typeface="2  Nazanin" pitchFamily="2" charset="-78"/>
              </a:rPr>
              <a:t>میزان حفظیات قرآن مجید در نوآموزان بدو ورود به دبستان های جمهوری اسلامی ایران در کویت</a:t>
            </a:r>
            <a:endParaRPr lang="en-US" sz="3200" b="1" dirty="0">
              <a:cs typeface="2  Nazanin"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0667280"/>
              </p:ext>
            </p:extLst>
          </p:nvPr>
        </p:nvGraphicFramePr>
        <p:xfrm>
          <a:off x="500034" y="3143248"/>
          <a:ext cx="8229600" cy="21336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just" rtl="1">
                        <a:spcAft>
                          <a:spcPts val="0"/>
                        </a:spcAft>
                      </a:pPr>
                      <a:r>
                        <a:rPr lang="fa-IR" sz="2800" b="1" dirty="0">
                          <a:latin typeface="Tahoma"/>
                          <a:ea typeface="Times New Roman"/>
                          <a:cs typeface="2  Nazanin" pitchFamily="2" charset="-78"/>
                        </a:rPr>
                        <a:t>حفظیات قرآنی</a:t>
                      </a:r>
                      <a:endParaRPr lang="en-US" sz="28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800" b="1">
                          <a:latin typeface="Tahoma"/>
                          <a:ea typeface="Times New Roman"/>
                          <a:cs typeface="2  Nazanin" pitchFamily="2" charset="-78"/>
                        </a:rPr>
                        <a:t>تعداد</a:t>
                      </a:r>
                      <a:endParaRPr lang="en-US" sz="28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800" b="1">
                          <a:latin typeface="Tahoma"/>
                          <a:ea typeface="Times New Roman"/>
                          <a:cs typeface="2  Nazanin" pitchFamily="2" charset="-78"/>
                        </a:rPr>
                        <a:t>درصد</a:t>
                      </a:r>
                      <a:endParaRPr lang="en-US" sz="2800" b="1">
                        <a:latin typeface="Times New Roman"/>
                        <a:ea typeface="Times New Roman"/>
                        <a:cs typeface="2  Nazanin" pitchFamily="2" charset="-78"/>
                      </a:endParaRPr>
                    </a:p>
                  </a:txBody>
                  <a:tcPr marL="68580" marR="68580" marT="0" marB="0" anchor="ctr"/>
                </a:tc>
              </a:tr>
              <a:tr h="370840">
                <a:tc>
                  <a:txBody>
                    <a:bodyPr/>
                    <a:lstStyle/>
                    <a:p>
                      <a:pPr algn="just" rtl="1">
                        <a:spcAft>
                          <a:spcPts val="0"/>
                        </a:spcAft>
                      </a:pPr>
                      <a:r>
                        <a:rPr lang="fa-IR" sz="2800" b="1" dirty="0">
                          <a:latin typeface="Tahoma"/>
                          <a:ea typeface="Times New Roman"/>
                          <a:cs typeface="2  Nazanin" pitchFamily="2" charset="-78"/>
                        </a:rPr>
                        <a:t>5-1 سوره</a:t>
                      </a:r>
                      <a:endParaRPr lang="en-US" sz="28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2800" b="1" dirty="0">
                          <a:latin typeface="Tahoma"/>
                          <a:ea typeface="Times New Roman"/>
                          <a:cs typeface="2  Nazanin" pitchFamily="2" charset="-78"/>
                        </a:rPr>
                        <a:t>103</a:t>
                      </a:r>
                      <a:endParaRPr lang="en-US" sz="2800" b="1" dirty="0">
                        <a:latin typeface="Times New Roman"/>
                        <a:ea typeface="Times New Roman"/>
                        <a:cs typeface="2  Nazanin" pitchFamily="2" charset="-78"/>
                      </a:endParaRPr>
                    </a:p>
                  </a:txBody>
                  <a:tcPr marL="68580" marR="68580" marT="0" marB="0" anchor="ctr">
                    <a:solidFill>
                      <a:srgbClr val="FFFF00"/>
                    </a:solidFill>
                  </a:tcPr>
                </a:tc>
                <a:tc>
                  <a:txBody>
                    <a:bodyPr/>
                    <a:lstStyle/>
                    <a:p>
                      <a:pPr algn="just" rtl="1">
                        <a:spcAft>
                          <a:spcPts val="0"/>
                        </a:spcAft>
                      </a:pPr>
                      <a:r>
                        <a:rPr lang="fa-IR" sz="2800" b="1" dirty="0" smtClean="0">
                          <a:latin typeface="Tahoma"/>
                          <a:ea typeface="Times New Roman"/>
                          <a:cs typeface="2  Nazanin" pitchFamily="2" charset="-78"/>
                        </a:rPr>
                        <a:t>61/68</a:t>
                      </a:r>
                      <a:endParaRPr lang="en-US" sz="2800" b="1" dirty="0">
                        <a:latin typeface="Times New Roman"/>
                        <a:ea typeface="Times New Roman"/>
                        <a:cs typeface="2  Nazanin" pitchFamily="2" charset="-78"/>
                      </a:endParaRPr>
                    </a:p>
                  </a:txBody>
                  <a:tcPr marL="68580" marR="68580" marT="0" marB="0" anchor="ctr">
                    <a:solidFill>
                      <a:srgbClr val="FFFF00"/>
                    </a:solidFill>
                  </a:tcPr>
                </a:tc>
              </a:tr>
              <a:tr h="370840">
                <a:tc>
                  <a:txBody>
                    <a:bodyPr/>
                    <a:lstStyle/>
                    <a:p>
                      <a:pPr algn="just" rtl="1">
                        <a:spcAft>
                          <a:spcPts val="0"/>
                        </a:spcAft>
                      </a:pPr>
                      <a:r>
                        <a:rPr lang="fa-IR" sz="2800" b="1">
                          <a:latin typeface="Tahoma"/>
                          <a:ea typeface="Times New Roman"/>
                          <a:cs typeface="2  Nazanin" pitchFamily="2" charset="-78"/>
                        </a:rPr>
                        <a:t>10-6 سوره</a:t>
                      </a:r>
                      <a:endParaRPr lang="en-US" sz="28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800" b="1">
                          <a:latin typeface="Tahoma"/>
                          <a:ea typeface="Times New Roman"/>
                          <a:cs typeface="2  Nazanin" pitchFamily="2" charset="-78"/>
                        </a:rPr>
                        <a:t>52</a:t>
                      </a:r>
                      <a:endParaRPr lang="en-US" sz="28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800" b="1" dirty="0" smtClean="0">
                          <a:latin typeface="Tahoma"/>
                          <a:ea typeface="Times New Roman"/>
                          <a:cs typeface="2  Nazanin" pitchFamily="2" charset="-78"/>
                        </a:rPr>
                        <a:t>31/14</a:t>
                      </a:r>
                      <a:endParaRPr lang="en-US" sz="2800" b="1" dirty="0">
                        <a:latin typeface="Times New Roman"/>
                        <a:ea typeface="Times New Roman"/>
                        <a:cs typeface="2  Nazanin" pitchFamily="2" charset="-78"/>
                      </a:endParaRPr>
                    </a:p>
                  </a:txBody>
                  <a:tcPr marL="68580" marR="68580" marT="0" marB="0" anchor="ctr"/>
                </a:tc>
              </a:tr>
              <a:tr h="370840">
                <a:tc>
                  <a:txBody>
                    <a:bodyPr/>
                    <a:lstStyle/>
                    <a:p>
                      <a:pPr algn="just" rtl="1">
                        <a:spcAft>
                          <a:spcPts val="0"/>
                        </a:spcAft>
                      </a:pPr>
                      <a:r>
                        <a:rPr lang="fa-IR" sz="2800" b="1" dirty="0">
                          <a:latin typeface="Tahoma"/>
                          <a:ea typeface="Times New Roman"/>
                          <a:cs typeface="2  Nazanin" pitchFamily="2" charset="-78"/>
                        </a:rPr>
                        <a:t>بیشتر از 10 سوره</a:t>
                      </a:r>
                      <a:endParaRPr lang="en-US" sz="2800" b="1" dirty="0">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800" b="1">
                          <a:latin typeface="Tahoma"/>
                          <a:ea typeface="Times New Roman"/>
                          <a:cs typeface="2  Nazanin" pitchFamily="2" charset="-78"/>
                        </a:rPr>
                        <a:t>12</a:t>
                      </a:r>
                      <a:endParaRPr lang="en-US" sz="28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800" b="1" dirty="0" smtClean="0">
                          <a:latin typeface="Tahoma"/>
                          <a:ea typeface="Times New Roman"/>
                          <a:cs typeface="2  Nazanin" pitchFamily="2" charset="-78"/>
                        </a:rPr>
                        <a:t>7/18</a:t>
                      </a:r>
                      <a:endParaRPr lang="en-US" sz="2800" b="1" dirty="0">
                        <a:latin typeface="Times New Roman"/>
                        <a:ea typeface="Times New Roman"/>
                        <a:cs typeface="2  Nazanin" pitchFamily="2" charset="-78"/>
                      </a:endParaRPr>
                    </a:p>
                  </a:txBody>
                  <a:tcPr marL="68580" marR="68580" marT="0" marB="0" anchor="ctr"/>
                </a:tc>
              </a:tr>
              <a:tr h="370840">
                <a:tc>
                  <a:txBody>
                    <a:bodyPr/>
                    <a:lstStyle/>
                    <a:p>
                      <a:pPr algn="just" rtl="1">
                        <a:spcAft>
                          <a:spcPts val="0"/>
                        </a:spcAft>
                      </a:pPr>
                      <a:r>
                        <a:rPr lang="fa-IR" sz="2800" b="1">
                          <a:latin typeface="Tahoma"/>
                          <a:ea typeface="Times New Roman"/>
                          <a:cs typeface="2  Nazanin" pitchFamily="2" charset="-78"/>
                        </a:rPr>
                        <a:t>جمع</a:t>
                      </a:r>
                      <a:endParaRPr lang="en-US" sz="28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800" b="1">
                          <a:latin typeface="Tahoma"/>
                          <a:ea typeface="Times New Roman"/>
                          <a:cs typeface="2  Nazanin" pitchFamily="2" charset="-78"/>
                        </a:rPr>
                        <a:t>167</a:t>
                      </a:r>
                      <a:endParaRPr lang="en-US" sz="28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800" b="1" dirty="0">
                          <a:latin typeface="Tahoma"/>
                          <a:ea typeface="Times New Roman"/>
                          <a:cs typeface="2  Nazanin" pitchFamily="2" charset="-78"/>
                        </a:rPr>
                        <a:t>100</a:t>
                      </a:r>
                      <a:endParaRPr lang="en-US" sz="2800" b="1" dirty="0">
                        <a:latin typeface="Times New Roman"/>
                        <a:ea typeface="Times New Roman"/>
                        <a:cs typeface="2  Nazanin" pitchFamily="2" charset="-78"/>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571744"/>
          </a:xfrm>
        </p:spPr>
        <p:txBody>
          <a:bodyPr>
            <a:normAutofit fontScale="90000"/>
          </a:bodyPr>
          <a:lstStyle/>
          <a:p>
            <a:pPr algn="ctr"/>
            <a:r>
              <a:rPr lang="fa-IR" dirty="0" smtClean="0">
                <a:cs typeface="2  Nazanin" pitchFamily="2" charset="-78"/>
              </a:rPr>
              <a:t/>
            </a:r>
            <a:br>
              <a:rPr lang="fa-IR" dirty="0" smtClean="0">
                <a:cs typeface="2  Nazanin" pitchFamily="2" charset="-78"/>
              </a:rPr>
            </a:br>
            <a:r>
              <a:rPr lang="fa-IR" dirty="0" smtClean="0">
                <a:cs typeface="2  Nazanin" pitchFamily="2" charset="-78"/>
              </a:rPr>
              <a:t/>
            </a:r>
            <a:br>
              <a:rPr lang="fa-IR" dirty="0" smtClean="0">
                <a:cs typeface="2  Nazanin" pitchFamily="2" charset="-78"/>
              </a:rPr>
            </a:br>
            <a:r>
              <a:rPr lang="fa-IR" dirty="0" smtClean="0">
                <a:cs typeface="2  Nazanin" pitchFamily="2" charset="-78"/>
              </a:rPr>
              <a:t/>
            </a:r>
            <a:br>
              <a:rPr lang="fa-IR" dirty="0" smtClean="0">
                <a:cs typeface="2  Nazanin" pitchFamily="2" charset="-78"/>
              </a:rPr>
            </a:br>
            <a:r>
              <a:rPr lang="fa-IR" sz="3600" b="1" dirty="0" smtClean="0">
                <a:cs typeface="2  Nazanin" pitchFamily="2" charset="-78"/>
              </a:rPr>
              <a:t>جدول 3</a:t>
            </a:r>
            <a:r>
              <a:rPr lang="fa-IR" dirty="0" smtClean="0">
                <a:cs typeface="2  Nazanin" pitchFamily="2" charset="-78"/>
              </a:rPr>
              <a:t> </a:t>
            </a:r>
            <a:br>
              <a:rPr lang="fa-IR" dirty="0" smtClean="0">
                <a:cs typeface="2  Nazanin" pitchFamily="2" charset="-78"/>
              </a:rPr>
            </a:br>
            <a:r>
              <a:rPr lang="fa-IR" sz="3600" b="1" dirty="0" smtClean="0">
                <a:cs typeface="2  Nazanin" pitchFamily="2" charset="-78"/>
              </a:rPr>
              <a:t>مقایسه میانگین نمرات آزمون هوش در حافظان و غیر حافظان سوره های قرآن در نوآموزان بدو ورود به دبستان های جمهوری اسلامی ایران در کویت</a:t>
            </a:r>
            <a:endParaRPr lang="en-US" sz="3600" b="1" dirty="0">
              <a:cs typeface="2  Nazanin"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2791405"/>
              </p:ext>
            </p:extLst>
          </p:nvPr>
        </p:nvGraphicFramePr>
        <p:xfrm>
          <a:off x="457200" y="2857500"/>
          <a:ext cx="8229600" cy="33121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rowSpan="2">
                  <a:txBody>
                    <a:bodyPr/>
                    <a:lstStyle/>
                    <a:p>
                      <a:pPr algn="just" rtl="1">
                        <a:spcAft>
                          <a:spcPts val="0"/>
                        </a:spcAft>
                      </a:pPr>
                      <a:r>
                        <a:rPr lang="fa-IR" sz="2000" b="1" dirty="0">
                          <a:latin typeface="Tahoma"/>
                          <a:ea typeface="Times New Roman"/>
                          <a:cs typeface="2  Nazanin" pitchFamily="2" charset="-78"/>
                        </a:rPr>
                        <a:t>                    نوآموزان</a:t>
                      </a:r>
                      <a:endParaRPr lang="en-US" sz="2000" b="1" dirty="0">
                        <a:latin typeface="Times New Roman"/>
                        <a:ea typeface="Times New Roman"/>
                        <a:cs typeface="2  Nazanin" pitchFamily="2" charset="-78"/>
                      </a:endParaRPr>
                    </a:p>
                    <a:p>
                      <a:pPr algn="just" rtl="1">
                        <a:spcAft>
                          <a:spcPts val="0"/>
                        </a:spcAft>
                      </a:pPr>
                      <a:r>
                        <a:rPr lang="fa-IR" sz="2000" b="1" dirty="0">
                          <a:latin typeface="Tahoma"/>
                          <a:ea typeface="Times New Roman"/>
                          <a:cs typeface="2  Nazanin" pitchFamily="2" charset="-78"/>
                        </a:rPr>
                        <a:t>نمرات آزمون هوش</a:t>
                      </a:r>
                      <a:endParaRPr lang="en-US" sz="2000" b="1" dirty="0">
                        <a:latin typeface="Times New Roman"/>
                        <a:ea typeface="Times New Roman"/>
                        <a:cs typeface="2  Nazanin" pitchFamily="2" charset="-78"/>
                      </a:endParaRPr>
                    </a:p>
                  </a:txBody>
                  <a:tcPr marL="68580" marR="68580" marT="0" marB="0"/>
                </a:tc>
                <a:tc gridSpan="2">
                  <a:txBody>
                    <a:bodyPr/>
                    <a:lstStyle/>
                    <a:p>
                      <a:pPr algn="just" rtl="1">
                        <a:spcAft>
                          <a:spcPts val="0"/>
                        </a:spcAft>
                      </a:pPr>
                      <a:r>
                        <a:rPr lang="fa-IR" sz="2000" b="1" dirty="0">
                          <a:latin typeface="Tahoma"/>
                          <a:ea typeface="Times New Roman"/>
                          <a:cs typeface="2  Nazanin" pitchFamily="2" charset="-78"/>
                        </a:rPr>
                        <a:t>نوآموزان </a:t>
                      </a:r>
                      <a:r>
                        <a:rPr lang="fa-IR" sz="2000" b="1" dirty="0" smtClean="0">
                          <a:latin typeface="Tahoma"/>
                          <a:ea typeface="Times New Roman"/>
                          <a:cs typeface="2  Nazanin" pitchFamily="2" charset="-78"/>
                        </a:rPr>
                        <a:t>حافظ</a:t>
                      </a:r>
                      <a:r>
                        <a:rPr lang="fa-IR" sz="2000" b="1" baseline="0" dirty="0" smtClean="0">
                          <a:latin typeface="Times New Roman"/>
                          <a:ea typeface="Times New Roman"/>
                          <a:cs typeface="2  Nazanin" pitchFamily="2" charset="-78"/>
                        </a:rPr>
                        <a:t> </a:t>
                      </a:r>
                      <a:r>
                        <a:rPr lang="fa-IR" sz="2000" b="1" dirty="0" smtClean="0">
                          <a:latin typeface="Tahoma"/>
                          <a:ea typeface="Times New Roman"/>
                          <a:cs typeface="2  Nazanin" pitchFamily="2" charset="-78"/>
                        </a:rPr>
                        <a:t>سوره</a:t>
                      </a:r>
                      <a:r>
                        <a:rPr lang="fa-IR" sz="2000" b="1" baseline="0" dirty="0" smtClean="0">
                          <a:latin typeface="Tahoma"/>
                          <a:ea typeface="Times New Roman"/>
                          <a:cs typeface="2  Nazanin" pitchFamily="2" charset="-78"/>
                        </a:rPr>
                        <a:t> </a:t>
                      </a:r>
                      <a:r>
                        <a:rPr lang="fa-IR" sz="2000" b="1" dirty="0" smtClean="0">
                          <a:latin typeface="Tahoma"/>
                          <a:ea typeface="Times New Roman"/>
                          <a:cs typeface="2  Nazanin" pitchFamily="2" charset="-78"/>
                        </a:rPr>
                        <a:t>های </a:t>
                      </a:r>
                      <a:r>
                        <a:rPr lang="fa-IR" sz="2000" b="1" dirty="0">
                          <a:latin typeface="Tahoma"/>
                          <a:ea typeface="Times New Roman"/>
                          <a:cs typeface="2  Nazanin" pitchFamily="2" charset="-78"/>
                        </a:rPr>
                        <a:t>قرآن مجید</a:t>
                      </a:r>
                      <a:endParaRPr lang="en-US" sz="2000" b="1" dirty="0">
                        <a:latin typeface="Times New Roman"/>
                        <a:ea typeface="Times New Roman"/>
                        <a:cs typeface="2  Nazanin" pitchFamily="2" charset="-78"/>
                      </a:endParaRPr>
                    </a:p>
                  </a:txBody>
                  <a:tcPr marL="68580" marR="68580" marT="0" marB="0"/>
                </a:tc>
                <a:tc hMerge="1">
                  <a:txBody>
                    <a:bodyPr/>
                    <a:lstStyle/>
                    <a:p>
                      <a:endParaRPr lang="en-US"/>
                    </a:p>
                  </a:txBody>
                  <a:tcPr/>
                </a:tc>
                <a:tc gridSpan="2">
                  <a:txBody>
                    <a:bodyPr/>
                    <a:lstStyle/>
                    <a:p>
                      <a:pPr algn="just" rtl="1">
                        <a:spcAft>
                          <a:spcPts val="0"/>
                        </a:spcAft>
                      </a:pPr>
                      <a:r>
                        <a:rPr lang="fa-IR" sz="2000" b="1" dirty="0">
                          <a:latin typeface="Tahoma"/>
                          <a:ea typeface="Times New Roman"/>
                          <a:cs typeface="2  Nazanin" pitchFamily="2" charset="-78"/>
                        </a:rPr>
                        <a:t>نوآموزان غیر حافظ </a:t>
                      </a:r>
                      <a:r>
                        <a:rPr lang="fa-IR" sz="2000" b="1" dirty="0" smtClean="0">
                          <a:latin typeface="Tahoma"/>
                          <a:ea typeface="Times New Roman"/>
                          <a:cs typeface="2  Nazanin" pitchFamily="2" charset="-78"/>
                        </a:rPr>
                        <a:t>سوره</a:t>
                      </a:r>
                      <a:r>
                        <a:rPr lang="fa-IR" sz="2000" b="1" baseline="0" dirty="0" smtClean="0">
                          <a:latin typeface="Tahoma"/>
                          <a:ea typeface="Times New Roman"/>
                          <a:cs typeface="2  Nazanin" pitchFamily="2" charset="-78"/>
                        </a:rPr>
                        <a:t> </a:t>
                      </a:r>
                      <a:r>
                        <a:rPr lang="fa-IR" sz="2000" b="1" dirty="0" smtClean="0">
                          <a:latin typeface="Tahoma"/>
                          <a:ea typeface="Times New Roman"/>
                          <a:cs typeface="2  Nazanin" pitchFamily="2" charset="-78"/>
                        </a:rPr>
                        <a:t>های </a:t>
                      </a:r>
                      <a:r>
                        <a:rPr lang="fa-IR" sz="2000" b="1" dirty="0">
                          <a:latin typeface="Tahoma"/>
                          <a:ea typeface="Times New Roman"/>
                          <a:cs typeface="2  Nazanin" pitchFamily="2" charset="-78"/>
                        </a:rPr>
                        <a:t>قرآن مجید</a:t>
                      </a:r>
                      <a:endParaRPr lang="en-US" sz="2000" b="1" dirty="0">
                        <a:latin typeface="Times New Roman"/>
                        <a:ea typeface="Times New Roman"/>
                        <a:cs typeface="2  Nazanin" pitchFamily="2" charset="-78"/>
                      </a:endParaRPr>
                    </a:p>
                  </a:txBody>
                  <a:tcPr marL="68580" marR="68580" marT="0" marB="0"/>
                </a:tc>
                <a:tc hMerge="1">
                  <a:txBody>
                    <a:bodyPr/>
                    <a:lstStyle/>
                    <a:p>
                      <a:endParaRPr lang="en-US"/>
                    </a:p>
                  </a:txBody>
                  <a:tcPr/>
                </a:tc>
                <a:tc rowSpan="2">
                  <a:txBody>
                    <a:bodyPr/>
                    <a:lstStyle/>
                    <a:p>
                      <a:pPr algn="just" rtl="1">
                        <a:spcAft>
                          <a:spcPts val="0"/>
                        </a:spcAft>
                      </a:pPr>
                      <a:r>
                        <a:rPr lang="fa-IR" sz="2000" b="1" dirty="0">
                          <a:latin typeface="Tahoma"/>
                          <a:ea typeface="Times New Roman"/>
                          <a:cs typeface="2  Nazanin" pitchFamily="2" charset="-78"/>
                        </a:rPr>
                        <a:t>آزمون </a:t>
                      </a:r>
                      <a:endParaRPr lang="fa-IR" sz="2000" b="1" dirty="0" smtClean="0">
                        <a:latin typeface="Tahoma"/>
                        <a:ea typeface="Times New Roman"/>
                        <a:cs typeface="2  Nazanin" pitchFamily="2" charset="-78"/>
                      </a:endParaRPr>
                    </a:p>
                    <a:p>
                      <a:pPr algn="just" rtl="1">
                        <a:spcAft>
                          <a:spcPts val="0"/>
                        </a:spcAft>
                      </a:pPr>
                      <a:r>
                        <a:rPr lang="fa-IR" sz="2000" b="1" dirty="0" smtClean="0">
                          <a:latin typeface="Tahoma"/>
                          <a:ea typeface="Times New Roman"/>
                          <a:cs typeface="2  Nazanin" pitchFamily="2" charset="-78"/>
                        </a:rPr>
                        <a:t>تي </a:t>
                      </a:r>
                      <a:r>
                        <a:rPr lang="fa-IR" sz="2000" b="1" dirty="0">
                          <a:latin typeface="Tahoma"/>
                          <a:ea typeface="Times New Roman"/>
                          <a:cs typeface="2  Nazanin" pitchFamily="2" charset="-78"/>
                        </a:rPr>
                        <a:t>زوج</a:t>
                      </a:r>
                      <a:endParaRPr lang="en-US" sz="2000" b="1" dirty="0">
                        <a:latin typeface="Times New Roman"/>
                        <a:ea typeface="Times New Roman"/>
                        <a:cs typeface="2  Nazanin" pitchFamily="2" charset="-78"/>
                      </a:endParaRPr>
                    </a:p>
                  </a:txBody>
                  <a:tcPr marL="68580" marR="68580" marT="0" marB="0" anchor="ctr"/>
                </a:tc>
              </a:tr>
              <a:tr h="370840">
                <a:tc vMerge="1">
                  <a:txBody>
                    <a:bodyPr/>
                    <a:lstStyle/>
                    <a:p>
                      <a:endParaRPr lang="en-US"/>
                    </a:p>
                  </a:txBody>
                  <a:tcPr/>
                </a:tc>
                <a:tc>
                  <a:txBody>
                    <a:bodyPr/>
                    <a:lstStyle/>
                    <a:p>
                      <a:pPr algn="just" rtl="1">
                        <a:spcAft>
                          <a:spcPts val="0"/>
                        </a:spcAft>
                      </a:pPr>
                      <a:r>
                        <a:rPr lang="fa-IR" sz="2000" b="1" dirty="0">
                          <a:latin typeface="Tahoma"/>
                          <a:ea typeface="Times New Roman"/>
                          <a:cs typeface="2  Nazanin" pitchFamily="2" charset="-78"/>
                        </a:rPr>
                        <a:t>تعداد</a:t>
                      </a:r>
                      <a:endParaRPr lang="en-US" sz="2000" b="1" dirty="0">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a:latin typeface="Tahoma"/>
                          <a:ea typeface="Times New Roman"/>
                          <a:cs typeface="2  Nazanin" pitchFamily="2" charset="-78"/>
                        </a:rPr>
                        <a:t>درصد</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a:latin typeface="Tahoma"/>
                          <a:ea typeface="Times New Roman"/>
                          <a:cs typeface="2  Nazanin" pitchFamily="2" charset="-78"/>
                        </a:rPr>
                        <a:t>تعداد</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a:latin typeface="Tahoma"/>
                          <a:ea typeface="Times New Roman"/>
                          <a:cs typeface="2  Nazanin" pitchFamily="2" charset="-78"/>
                        </a:rPr>
                        <a:t>درصد</a:t>
                      </a:r>
                      <a:endParaRPr lang="en-US" sz="2000" b="1">
                        <a:latin typeface="Times New Roman"/>
                        <a:ea typeface="Times New Roman"/>
                        <a:cs typeface="2  Nazanin" pitchFamily="2" charset="-78"/>
                      </a:endParaRPr>
                    </a:p>
                  </a:txBody>
                  <a:tcPr marL="68580" marR="68580" marT="0" marB="0"/>
                </a:tc>
                <a:tc vMerge="1">
                  <a:txBody>
                    <a:bodyPr/>
                    <a:lstStyle/>
                    <a:p>
                      <a:endParaRPr lang="en-US"/>
                    </a:p>
                  </a:txBody>
                  <a:tcPr/>
                </a:tc>
              </a:tr>
              <a:tr h="370840">
                <a:tc>
                  <a:txBody>
                    <a:bodyPr/>
                    <a:lstStyle/>
                    <a:p>
                      <a:pPr algn="just" rtl="1">
                        <a:spcAft>
                          <a:spcPts val="0"/>
                        </a:spcAft>
                      </a:pPr>
                      <a:r>
                        <a:rPr lang="fa-IR" sz="2000" b="1">
                          <a:latin typeface="Tahoma"/>
                          <a:ea typeface="Times New Roman"/>
                          <a:cs typeface="2  Nazanin" pitchFamily="2" charset="-78"/>
                        </a:rPr>
                        <a:t>34 و کمتر</a:t>
                      </a:r>
                      <a:endParaRPr lang="en-US" sz="20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a:latin typeface="Tahoma"/>
                          <a:ea typeface="Times New Roman"/>
                          <a:cs typeface="2  Nazanin" pitchFamily="2" charset="-78"/>
                        </a:rPr>
                        <a:t>11</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dirty="0" smtClean="0">
                          <a:latin typeface="Tahoma"/>
                          <a:ea typeface="Times New Roman"/>
                          <a:cs typeface="2  Nazanin" pitchFamily="2" charset="-78"/>
                        </a:rPr>
                        <a:t>6/59</a:t>
                      </a:r>
                      <a:endParaRPr lang="en-US" sz="2000" b="1" dirty="0">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a:latin typeface="Tahoma"/>
                          <a:ea typeface="Times New Roman"/>
                          <a:cs typeface="2  Nazanin" pitchFamily="2" charset="-78"/>
                        </a:rPr>
                        <a:t>9</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dirty="0" smtClean="0">
                          <a:latin typeface="Tahoma"/>
                          <a:ea typeface="Times New Roman"/>
                          <a:cs typeface="2  Nazanin" pitchFamily="2" charset="-78"/>
                        </a:rPr>
                        <a:t>11/84</a:t>
                      </a:r>
                      <a:endParaRPr lang="en-US" sz="2000" b="1" dirty="0">
                        <a:latin typeface="Times New Roman"/>
                        <a:ea typeface="Times New Roman"/>
                        <a:cs typeface="2  Nazanin" pitchFamily="2" charset="-78"/>
                      </a:endParaRPr>
                    </a:p>
                  </a:txBody>
                  <a:tcPr marL="68580" marR="68580" marT="0" marB="0"/>
                </a:tc>
                <a:tc rowSpan="5">
                  <a:txBody>
                    <a:bodyPr/>
                    <a:lstStyle/>
                    <a:p>
                      <a:pPr algn="just" rtl="1">
                        <a:spcAft>
                          <a:spcPts val="0"/>
                        </a:spcAft>
                      </a:pPr>
                      <a:r>
                        <a:rPr lang="fa-IR" sz="2000" b="1" dirty="0" smtClean="0">
                          <a:latin typeface="Times New Roman"/>
                          <a:ea typeface="Times New Roman"/>
                          <a:cs typeface="2  Nazanin" pitchFamily="2" charset="-78"/>
                        </a:rPr>
                        <a:t>0/521</a:t>
                      </a:r>
                      <a:r>
                        <a:rPr lang="ar-SA" sz="2000" b="1" dirty="0" smtClean="0">
                          <a:latin typeface="Times New Roman"/>
                          <a:ea typeface="Times New Roman"/>
                          <a:cs typeface="2  Nazanin" pitchFamily="2" charset="-78"/>
                        </a:rPr>
                        <a:t>= </a:t>
                      </a:r>
                      <a:r>
                        <a:rPr lang="en-US" sz="2000" b="1" dirty="0">
                          <a:latin typeface="Times New Roman"/>
                          <a:ea typeface="Times New Roman"/>
                          <a:cs typeface="2  Nazanin" pitchFamily="2" charset="-78"/>
                        </a:rPr>
                        <a:t>t</a:t>
                      </a:r>
                    </a:p>
                    <a:p>
                      <a:pPr algn="just" rtl="1">
                        <a:spcAft>
                          <a:spcPts val="0"/>
                        </a:spcAft>
                      </a:pPr>
                      <a:r>
                        <a:rPr lang="fa-IR" sz="2000" b="1" dirty="0" smtClean="0">
                          <a:latin typeface="Times New Roman"/>
                          <a:ea typeface="Times New Roman"/>
                          <a:cs typeface="2  Nazanin" pitchFamily="2" charset="-78"/>
                        </a:rPr>
                        <a:t>0/003</a:t>
                      </a:r>
                      <a:r>
                        <a:rPr lang="ar-SA" sz="2000" b="1" dirty="0" smtClean="0">
                          <a:latin typeface="Times New Roman"/>
                          <a:ea typeface="Times New Roman"/>
                          <a:cs typeface="2  Nazanin" pitchFamily="2" charset="-78"/>
                        </a:rPr>
                        <a:t>= </a:t>
                      </a:r>
                      <a:r>
                        <a:rPr lang="en-US" sz="2000" b="1" dirty="0">
                          <a:latin typeface="Times New Roman"/>
                          <a:ea typeface="Times New Roman"/>
                          <a:cs typeface="2  Nazanin" pitchFamily="2" charset="-78"/>
                        </a:rPr>
                        <a:t>p</a:t>
                      </a:r>
                    </a:p>
                  </a:txBody>
                  <a:tcPr marL="68580" marR="68580" marT="0" marB="0" anchor="ctr"/>
                </a:tc>
              </a:tr>
              <a:tr h="370840">
                <a:tc>
                  <a:txBody>
                    <a:bodyPr/>
                    <a:lstStyle/>
                    <a:p>
                      <a:pPr algn="just" rtl="1">
                        <a:spcAft>
                          <a:spcPts val="0"/>
                        </a:spcAft>
                      </a:pPr>
                      <a:r>
                        <a:rPr lang="fa-IR" sz="2000" b="1">
                          <a:latin typeface="Tahoma"/>
                          <a:ea typeface="Times New Roman"/>
                          <a:cs typeface="2  Nazanin" pitchFamily="2" charset="-78"/>
                        </a:rPr>
                        <a:t>39-35</a:t>
                      </a:r>
                      <a:endParaRPr lang="en-US" sz="20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a:latin typeface="Tahoma"/>
                          <a:ea typeface="Times New Roman"/>
                          <a:cs typeface="2  Nazanin" pitchFamily="2" charset="-78"/>
                        </a:rPr>
                        <a:t>67</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dirty="0" smtClean="0">
                          <a:latin typeface="Tahoma"/>
                          <a:ea typeface="Times New Roman"/>
                          <a:cs typeface="2  Nazanin" pitchFamily="2" charset="-78"/>
                        </a:rPr>
                        <a:t>40/12</a:t>
                      </a:r>
                      <a:endParaRPr lang="en-US" sz="2000" b="1" dirty="0">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dirty="0">
                          <a:latin typeface="Tahoma"/>
                          <a:ea typeface="Times New Roman"/>
                          <a:cs typeface="2  Nazanin" pitchFamily="2" charset="-78"/>
                        </a:rPr>
                        <a:t>36</a:t>
                      </a:r>
                      <a:endParaRPr lang="en-US" sz="2000" b="1" dirty="0">
                        <a:latin typeface="Times New Roman"/>
                        <a:ea typeface="Times New Roman"/>
                        <a:cs typeface="2  Nazanin" pitchFamily="2" charset="-78"/>
                      </a:endParaRPr>
                    </a:p>
                  </a:txBody>
                  <a:tcPr marL="68580" marR="68580" marT="0" marB="0">
                    <a:solidFill>
                      <a:srgbClr val="FFFF00"/>
                    </a:solidFill>
                  </a:tcPr>
                </a:tc>
                <a:tc>
                  <a:txBody>
                    <a:bodyPr/>
                    <a:lstStyle/>
                    <a:p>
                      <a:pPr algn="just" rtl="1">
                        <a:spcAft>
                          <a:spcPts val="0"/>
                        </a:spcAft>
                      </a:pPr>
                      <a:r>
                        <a:rPr lang="fa-IR" sz="2000" b="1" dirty="0" smtClean="0">
                          <a:latin typeface="Tahoma"/>
                          <a:ea typeface="Times New Roman"/>
                          <a:cs typeface="2  Nazanin" pitchFamily="2" charset="-78"/>
                        </a:rPr>
                        <a:t>47/37</a:t>
                      </a:r>
                      <a:endParaRPr lang="en-US" sz="2000" b="1" dirty="0">
                        <a:latin typeface="Times New Roman"/>
                        <a:ea typeface="Times New Roman"/>
                        <a:cs typeface="2  Nazanin" pitchFamily="2" charset="-78"/>
                      </a:endParaRPr>
                    </a:p>
                  </a:txBody>
                  <a:tcPr marL="68580" marR="68580" marT="0" marB="0">
                    <a:solidFill>
                      <a:srgbClr val="FFFF00"/>
                    </a:solidFill>
                  </a:tcPr>
                </a:tc>
                <a:tc vMerge="1">
                  <a:txBody>
                    <a:bodyPr/>
                    <a:lstStyle/>
                    <a:p>
                      <a:endParaRPr lang="en-US"/>
                    </a:p>
                  </a:txBody>
                  <a:tcPr/>
                </a:tc>
              </a:tr>
              <a:tr h="370840">
                <a:tc>
                  <a:txBody>
                    <a:bodyPr/>
                    <a:lstStyle/>
                    <a:p>
                      <a:pPr algn="just" rtl="1">
                        <a:spcAft>
                          <a:spcPts val="0"/>
                        </a:spcAft>
                      </a:pPr>
                      <a:r>
                        <a:rPr lang="fa-IR" sz="2000" b="1">
                          <a:latin typeface="Tahoma"/>
                          <a:ea typeface="Times New Roman"/>
                          <a:cs typeface="2  Nazanin" pitchFamily="2" charset="-78"/>
                        </a:rPr>
                        <a:t>45-40</a:t>
                      </a:r>
                      <a:endParaRPr lang="en-US" sz="2000" b="1">
                        <a:latin typeface="Times New Roman"/>
                        <a:ea typeface="Times New Roman"/>
                        <a:cs typeface="2  Nazanin" pitchFamily="2" charset="-78"/>
                      </a:endParaRPr>
                    </a:p>
                  </a:txBody>
                  <a:tcPr marL="68580" marR="68580" marT="0" marB="0" anchor="ctr"/>
                </a:tc>
                <a:tc>
                  <a:txBody>
                    <a:bodyPr/>
                    <a:lstStyle/>
                    <a:p>
                      <a:pPr algn="just" rtl="1">
                        <a:spcAft>
                          <a:spcPts val="0"/>
                        </a:spcAft>
                      </a:pPr>
                      <a:r>
                        <a:rPr lang="fa-IR" sz="2000" b="1" dirty="0">
                          <a:latin typeface="Tahoma"/>
                          <a:ea typeface="Times New Roman"/>
                          <a:cs typeface="2  Nazanin" pitchFamily="2" charset="-78"/>
                        </a:rPr>
                        <a:t>89</a:t>
                      </a:r>
                      <a:endParaRPr lang="en-US" sz="2000" b="1" dirty="0">
                        <a:latin typeface="Times New Roman"/>
                        <a:ea typeface="Times New Roman"/>
                        <a:cs typeface="2  Nazanin" pitchFamily="2" charset="-78"/>
                      </a:endParaRPr>
                    </a:p>
                  </a:txBody>
                  <a:tcPr marL="68580" marR="68580" marT="0" marB="0">
                    <a:solidFill>
                      <a:srgbClr val="FFFF00"/>
                    </a:solidFill>
                  </a:tcPr>
                </a:tc>
                <a:tc>
                  <a:txBody>
                    <a:bodyPr/>
                    <a:lstStyle/>
                    <a:p>
                      <a:pPr algn="just" rtl="1">
                        <a:spcAft>
                          <a:spcPts val="0"/>
                        </a:spcAft>
                      </a:pPr>
                      <a:r>
                        <a:rPr lang="fa-IR" sz="2000" b="1" dirty="0" smtClean="0">
                          <a:latin typeface="Tahoma"/>
                          <a:ea typeface="Times New Roman"/>
                          <a:cs typeface="2  Nazanin" pitchFamily="2" charset="-78"/>
                        </a:rPr>
                        <a:t>53/29</a:t>
                      </a:r>
                      <a:endParaRPr lang="en-US" sz="2000" b="1" dirty="0">
                        <a:latin typeface="Times New Roman"/>
                        <a:ea typeface="Times New Roman"/>
                        <a:cs typeface="2  Nazanin" pitchFamily="2" charset="-78"/>
                      </a:endParaRPr>
                    </a:p>
                  </a:txBody>
                  <a:tcPr marL="68580" marR="68580" marT="0" marB="0">
                    <a:solidFill>
                      <a:srgbClr val="FFFF00"/>
                    </a:solidFill>
                  </a:tcPr>
                </a:tc>
                <a:tc>
                  <a:txBody>
                    <a:bodyPr/>
                    <a:lstStyle/>
                    <a:p>
                      <a:pPr algn="just" rtl="1">
                        <a:spcAft>
                          <a:spcPts val="0"/>
                        </a:spcAft>
                      </a:pPr>
                      <a:r>
                        <a:rPr lang="fa-IR" sz="2000" b="1">
                          <a:latin typeface="Tahoma"/>
                          <a:ea typeface="Times New Roman"/>
                          <a:cs typeface="2  Nazanin" pitchFamily="2" charset="-78"/>
                        </a:rPr>
                        <a:t>31</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dirty="0" smtClean="0">
                          <a:latin typeface="Tahoma"/>
                          <a:ea typeface="Times New Roman"/>
                          <a:cs typeface="2  Nazanin" pitchFamily="2" charset="-78"/>
                        </a:rPr>
                        <a:t>40/79</a:t>
                      </a:r>
                      <a:endParaRPr lang="en-US" sz="2000" b="1" dirty="0">
                        <a:latin typeface="Times New Roman"/>
                        <a:ea typeface="Times New Roman"/>
                        <a:cs typeface="2  Nazanin" pitchFamily="2" charset="-78"/>
                      </a:endParaRPr>
                    </a:p>
                  </a:txBody>
                  <a:tcPr marL="68580" marR="68580" marT="0" marB="0"/>
                </a:tc>
                <a:tc vMerge="1">
                  <a:txBody>
                    <a:bodyPr/>
                    <a:lstStyle/>
                    <a:p>
                      <a:endParaRPr lang="en-US"/>
                    </a:p>
                  </a:txBody>
                  <a:tcPr/>
                </a:tc>
              </a:tr>
              <a:tr h="370840">
                <a:tc>
                  <a:txBody>
                    <a:bodyPr/>
                    <a:lstStyle/>
                    <a:p>
                      <a:pPr algn="just" rtl="1">
                        <a:spcAft>
                          <a:spcPts val="0"/>
                        </a:spcAft>
                      </a:pPr>
                      <a:r>
                        <a:rPr lang="fa-IR" sz="2000" b="1">
                          <a:latin typeface="Tahoma"/>
                          <a:ea typeface="Times New Roman"/>
                          <a:cs typeface="2  Nazanin" pitchFamily="2" charset="-78"/>
                        </a:rPr>
                        <a:t>جمع</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a:latin typeface="Tahoma"/>
                          <a:ea typeface="Times New Roman"/>
                          <a:cs typeface="2  Nazanin" pitchFamily="2" charset="-78"/>
                        </a:rPr>
                        <a:t>167</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a:latin typeface="Tahoma"/>
                          <a:ea typeface="Times New Roman"/>
                          <a:cs typeface="2  Nazanin" pitchFamily="2" charset="-78"/>
                        </a:rPr>
                        <a:t>100</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a:latin typeface="Tahoma"/>
                          <a:ea typeface="Times New Roman"/>
                          <a:cs typeface="2  Nazanin" pitchFamily="2" charset="-78"/>
                        </a:rPr>
                        <a:t>76</a:t>
                      </a:r>
                      <a:endParaRPr lang="en-US" sz="2000" b="1">
                        <a:latin typeface="Times New Roman"/>
                        <a:ea typeface="Times New Roman"/>
                        <a:cs typeface="2  Nazanin" pitchFamily="2" charset="-78"/>
                      </a:endParaRPr>
                    </a:p>
                  </a:txBody>
                  <a:tcPr marL="68580" marR="68580" marT="0" marB="0"/>
                </a:tc>
                <a:tc>
                  <a:txBody>
                    <a:bodyPr/>
                    <a:lstStyle/>
                    <a:p>
                      <a:pPr algn="just" rtl="1">
                        <a:spcAft>
                          <a:spcPts val="0"/>
                        </a:spcAft>
                      </a:pPr>
                      <a:r>
                        <a:rPr lang="fa-IR" sz="2000" b="1">
                          <a:latin typeface="Tahoma"/>
                          <a:ea typeface="Times New Roman"/>
                          <a:cs typeface="2  Nazanin" pitchFamily="2" charset="-78"/>
                        </a:rPr>
                        <a:t>100</a:t>
                      </a:r>
                      <a:endParaRPr lang="en-US" sz="2000" b="1">
                        <a:latin typeface="Times New Roman"/>
                        <a:ea typeface="Times New Roman"/>
                        <a:cs typeface="2  Nazanin" pitchFamily="2" charset="-78"/>
                      </a:endParaRPr>
                    </a:p>
                  </a:txBody>
                  <a:tcPr marL="68580" marR="68580" marT="0" marB="0"/>
                </a:tc>
                <a:tc vMerge="1">
                  <a:txBody>
                    <a:bodyPr/>
                    <a:lstStyle/>
                    <a:p>
                      <a:endParaRPr lang="en-US"/>
                    </a:p>
                  </a:txBody>
                  <a:tcPr/>
                </a:tc>
              </a:tr>
              <a:tr h="370840">
                <a:tc>
                  <a:txBody>
                    <a:bodyPr/>
                    <a:lstStyle/>
                    <a:p>
                      <a:pPr algn="just" rtl="1">
                        <a:spcAft>
                          <a:spcPts val="0"/>
                        </a:spcAft>
                      </a:pPr>
                      <a:r>
                        <a:rPr lang="fa-IR" sz="2000" b="1">
                          <a:latin typeface="Tahoma"/>
                          <a:ea typeface="Times New Roman"/>
                          <a:cs typeface="2  Nazanin" pitchFamily="2" charset="-78"/>
                        </a:rPr>
                        <a:t>ميانگين </a:t>
                      </a:r>
                      <a:r>
                        <a:rPr lang="fa-IR" sz="2000" b="1">
                          <a:latin typeface="Times New Roman"/>
                          <a:ea typeface="Times New Roman"/>
                          <a:cs typeface="2  Nazanin" pitchFamily="2" charset="-78"/>
                        </a:rPr>
                        <a:t>±</a:t>
                      </a:r>
                      <a:r>
                        <a:rPr lang="fa-IR" sz="2000" b="1">
                          <a:latin typeface="Tahoma"/>
                          <a:ea typeface="Times New Roman"/>
                          <a:cs typeface="2  Nazanin" pitchFamily="2" charset="-78"/>
                        </a:rPr>
                        <a:t> انحراف معيار</a:t>
                      </a:r>
                      <a:endParaRPr lang="en-US" sz="2000" b="1">
                        <a:latin typeface="Times New Roman"/>
                        <a:ea typeface="Times New Roman"/>
                        <a:cs typeface="2  Nazanin" pitchFamily="2" charset="-78"/>
                      </a:endParaRPr>
                    </a:p>
                  </a:txBody>
                  <a:tcPr marL="68580" marR="68580" marT="0" marB="0" anchor="ctr"/>
                </a:tc>
                <a:tc gridSpan="2">
                  <a:txBody>
                    <a:bodyPr/>
                    <a:lstStyle/>
                    <a:p>
                      <a:pPr algn="just" rtl="1">
                        <a:spcAft>
                          <a:spcPts val="0"/>
                        </a:spcAft>
                      </a:pPr>
                      <a:r>
                        <a:rPr lang="fa-IR" sz="2000" b="1" dirty="0" smtClean="0">
                          <a:latin typeface="Times New Roman"/>
                          <a:ea typeface="Times New Roman"/>
                          <a:cs typeface="2  Nazanin" pitchFamily="2" charset="-78"/>
                        </a:rPr>
                        <a:t>5/412</a:t>
                      </a:r>
                      <a:r>
                        <a:rPr lang="fa-IR" sz="2000" b="1" dirty="0" smtClean="0">
                          <a:latin typeface="Times New Roman"/>
                          <a:ea typeface="SimSun"/>
                          <a:cs typeface="2  Nazanin" pitchFamily="2" charset="-78"/>
                        </a:rPr>
                        <a:t>±</a:t>
                      </a:r>
                      <a:r>
                        <a:rPr lang="fa-IR" sz="2000" b="1" dirty="0" smtClean="0">
                          <a:latin typeface="Times New Roman"/>
                          <a:ea typeface="Times New Roman"/>
                          <a:cs typeface="2  Nazanin" pitchFamily="2" charset="-78"/>
                        </a:rPr>
                        <a:t> 40/26</a:t>
                      </a:r>
                      <a:endParaRPr lang="en-US" sz="2000" b="1" dirty="0">
                        <a:latin typeface="Times New Roman"/>
                        <a:ea typeface="Times New Roman"/>
                        <a:cs typeface="2  Nazanin" pitchFamily="2" charset="-78"/>
                      </a:endParaRPr>
                    </a:p>
                  </a:txBody>
                  <a:tcPr marL="68580" marR="68580" marT="0" marB="0" anchor="ctr"/>
                </a:tc>
                <a:tc hMerge="1">
                  <a:txBody>
                    <a:bodyPr/>
                    <a:lstStyle/>
                    <a:p>
                      <a:endParaRPr lang="en-US"/>
                    </a:p>
                  </a:txBody>
                  <a:tcPr/>
                </a:tc>
                <a:tc gridSpan="2">
                  <a:txBody>
                    <a:bodyPr/>
                    <a:lstStyle/>
                    <a:p>
                      <a:pPr algn="just" rtl="1">
                        <a:spcAft>
                          <a:spcPts val="0"/>
                        </a:spcAft>
                      </a:pPr>
                      <a:r>
                        <a:rPr lang="fa-IR" sz="2000" b="1" dirty="0" smtClean="0">
                          <a:latin typeface="Times New Roman"/>
                          <a:ea typeface="Times New Roman"/>
                          <a:cs typeface="2  Nazanin" pitchFamily="2" charset="-78"/>
                        </a:rPr>
                        <a:t>3/117</a:t>
                      </a:r>
                      <a:r>
                        <a:rPr lang="fa-IR" sz="2000" b="1" dirty="0" smtClean="0">
                          <a:latin typeface="Times New Roman"/>
                          <a:ea typeface="SimSun"/>
                          <a:cs typeface="2  Nazanin" pitchFamily="2" charset="-78"/>
                        </a:rPr>
                        <a:t>±</a:t>
                      </a:r>
                      <a:r>
                        <a:rPr lang="fa-IR" sz="2000" b="1" dirty="0" smtClean="0">
                          <a:latin typeface="Times New Roman"/>
                          <a:ea typeface="Times New Roman"/>
                          <a:cs typeface="2  Nazanin" pitchFamily="2" charset="-78"/>
                        </a:rPr>
                        <a:t> 37/57</a:t>
                      </a:r>
                      <a:endParaRPr lang="en-US" sz="2000" b="1" dirty="0">
                        <a:latin typeface="Times New Roman"/>
                        <a:ea typeface="Times New Roman"/>
                        <a:cs typeface="2  Nazanin" pitchFamily="2" charset="-78"/>
                      </a:endParaRPr>
                    </a:p>
                  </a:txBody>
                  <a:tcPr marL="68580" marR="68580" marT="0" marB="0"/>
                </a:tc>
                <a:tc hMerge="1">
                  <a:txBody>
                    <a:bodyPr/>
                    <a:lstStyle/>
                    <a:p>
                      <a:endParaRPr lang="en-US"/>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357298"/>
            <a:ext cx="8229600" cy="2000264"/>
          </a:xfrm>
        </p:spPr>
        <p:txBody>
          <a:bodyPr>
            <a:noAutofit/>
          </a:bodyPr>
          <a:lstStyle/>
          <a:p>
            <a:pPr algn="ct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
            </a:r>
            <a:br>
              <a:rPr lang="fa-IR" sz="3200" b="1" dirty="0" smtClean="0">
                <a:cs typeface="2  Nazanin" pitchFamily="2" charset="-78"/>
              </a:rPr>
            </a:br>
            <a:r>
              <a:rPr lang="fa-IR" sz="3200" b="1" dirty="0" smtClean="0">
                <a:cs typeface="2  Nazanin" pitchFamily="2" charset="-78"/>
              </a:rPr>
              <a:t>جدول 4</a:t>
            </a:r>
            <a:br>
              <a:rPr lang="fa-IR" sz="3200" b="1" dirty="0" smtClean="0">
                <a:cs typeface="2  Nazanin" pitchFamily="2" charset="-78"/>
              </a:rPr>
            </a:br>
            <a:r>
              <a:rPr lang="fa-IR" sz="3200" b="1" dirty="0" smtClean="0">
                <a:cs typeface="2  Nazanin" pitchFamily="2" charset="-78"/>
              </a:rPr>
              <a:t>بررسي ارتباط بين برخی خصوصيات دموگرافيك با حفظ سوره های قرآن در نوآموزان بدو ورود به دبستان های جمهوری اسلامی ایران در کویت</a:t>
            </a:r>
            <a:r>
              <a:rPr lang="en-US" sz="3200" b="1" dirty="0" smtClean="0">
                <a:cs typeface="2  Nazanin" pitchFamily="2" charset="-78"/>
              </a:rPr>
              <a:t/>
            </a:r>
            <a:br>
              <a:rPr lang="en-US" sz="3200" b="1" dirty="0" smtClean="0">
                <a:cs typeface="2  Nazanin" pitchFamily="2" charset="-78"/>
              </a:rPr>
            </a:br>
            <a:endParaRPr lang="en-US" sz="3200" b="1" dirty="0">
              <a:cs typeface="2  Nazanin"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2505831"/>
              </p:ext>
            </p:extLst>
          </p:nvPr>
        </p:nvGraphicFramePr>
        <p:xfrm>
          <a:off x="1331640" y="3789040"/>
          <a:ext cx="6172200" cy="2585720"/>
        </p:xfrm>
        <a:graphic>
          <a:graphicData uri="http://schemas.openxmlformats.org/drawingml/2006/table">
            <a:tbl>
              <a:tblPr firstRow="1" bandRow="1">
                <a:tableStyleId>{F5AB1C69-6EDB-4FF4-983F-18BD219EF322}</a:tableStyleId>
              </a:tblPr>
              <a:tblGrid>
                <a:gridCol w="2057400"/>
                <a:gridCol w="2057400"/>
                <a:gridCol w="2057400"/>
              </a:tblGrid>
              <a:tr h="370840">
                <a:tc>
                  <a:txBody>
                    <a:bodyPr/>
                    <a:lstStyle/>
                    <a:p>
                      <a:pPr indent="180340" algn="just" rtl="1">
                        <a:spcAft>
                          <a:spcPts val="0"/>
                        </a:spcAft>
                      </a:pPr>
                      <a:r>
                        <a:rPr lang="fa-IR" sz="2400" b="1" dirty="0">
                          <a:cs typeface="2  Nazanin" pitchFamily="2" charset="-78"/>
                        </a:rPr>
                        <a:t>خصوصيت دموگرافيك</a:t>
                      </a:r>
                      <a:endParaRPr lang="en-US" sz="2400" b="1" dirty="0">
                        <a:latin typeface="Times New Roman"/>
                        <a:ea typeface="Times New Roman"/>
                        <a:cs typeface="2  Nazanin" pitchFamily="2" charset="-78"/>
                      </a:endParaRPr>
                    </a:p>
                  </a:txBody>
                  <a:tcPr marL="68580" marR="68580" marT="0" marB="0" anchor="ctr"/>
                </a:tc>
                <a:tc>
                  <a:txBody>
                    <a:bodyPr/>
                    <a:lstStyle/>
                    <a:p>
                      <a:pPr indent="180340" algn="just" rtl="1">
                        <a:spcAft>
                          <a:spcPts val="0"/>
                        </a:spcAft>
                      </a:pPr>
                      <a:r>
                        <a:rPr lang="en-US" sz="2400" b="1" dirty="0">
                          <a:cs typeface="2  Nazanin" pitchFamily="2" charset="-78"/>
                        </a:rPr>
                        <a:t>P</a:t>
                      </a:r>
                      <a:endParaRPr lang="en-US" sz="2400" b="1" dirty="0">
                        <a:latin typeface="Times New Roman"/>
                        <a:ea typeface="Times New Roman"/>
                        <a:cs typeface="2  Nazanin" pitchFamily="2" charset="-78"/>
                      </a:endParaRPr>
                    </a:p>
                  </a:txBody>
                  <a:tcPr marL="68580" marR="68580" marT="0" marB="0" anchor="ctr"/>
                </a:tc>
                <a:tc>
                  <a:txBody>
                    <a:bodyPr/>
                    <a:lstStyle/>
                    <a:p>
                      <a:pPr indent="180340" algn="just" rtl="1">
                        <a:spcAft>
                          <a:spcPts val="0"/>
                        </a:spcAft>
                      </a:pPr>
                      <a:r>
                        <a:rPr lang="fa-IR" sz="2400" b="1" dirty="0">
                          <a:cs typeface="2  Nazanin" pitchFamily="2" charset="-78"/>
                        </a:rPr>
                        <a:t>معناداری</a:t>
                      </a:r>
                      <a:endParaRPr lang="en-US" sz="2400" b="1" dirty="0">
                        <a:latin typeface="Times New Roman"/>
                        <a:ea typeface="Times New Roman"/>
                        <a:cs typeface="2  Nazanin" pitchFamily="2" charset="-78"/>
                      </a:endParaRPr>
                    </a:p>
                  </a:txBody>
                  <a:tcPr marL="68580" marR="68580" marT="0" marB="0" anchor="ctr"/>
                </a:tc>
              </a:tr>
              <a:tr h="370840">
                <a:tc>
                  <a:txBody>
                    <a:bodyPr/>
                    <a:lstStyle/>
                    <a:p>
                      <a:pPr indent="180340" algn="just" rtl="1">
                        <a:spcAft>
                          <a:spcPts val="0"/>
                        </a:spcAft>
                      </a:pPr>
                      <a:r>
                        <a:rPr lang="fa-IR" sz="2400" b="1">
                          <a:cs typeface="2  Nazanin" pitchFamily="2" charset="-78"/>
                        </a:rPr>
                        <a:t>جنس</a:t>
                      </a:r>
                      <a:endParaRPr lang="en-US" sz="2400" b="1">
                        <a:latin typeface="Times New Roman"/>
                        <a:ea typeface="Times New Roman"/>
                        <a:cs typeface="2  Nazanin" pitchFamily="2" charset="-78"/>
                      </a:endParaRPr>
                    </a:p>
                  </a:txBody>
                  <a:tcPr marL="68580" marR="68580" marT="0" marB="0" anchor="ctr"/>
                </a:tc>
                <a:tc>
                  <a:txBody>
                    <a:bodyPr/>
                    <a:lstStyle/>
                    <a:p>
                      <a:pPr indent="180340" algn="just" rtl="1">
                        <a:spcAft>
                          <a:spcPts val="0"/>
                        </a:spcAft>
                      </a:pPr>
                      <a:r>
                        <a:rPr lang="fa-IR" sz="2400" b="1" dirty="0" smtClean="0">
                          <a:cs typeface="2  Nazanin" pitchFamily="2" charset="-78"/>
                        </a:rPr>
                        <a:t>0/01</a:t>
                      </a:r>
                      <a:endParaRPr lang="en-US" sz="2400" b="1" dirty="0">
                        <a:latin typeface="Times New Roman"/>
                        <a:ea typeface="Times New Roman"/>
                        <a:cs typeface="2  Nazanin" pitchFamily="2" charset="-78"/>
                      </a:endParaRPr>
                    </a:p>
                  </a:txBody>
                  <a:tcPr marL="68580" marR="68580" marT="0" marB="0" anchor="ctr">
                    <a:solidFill>
                      <a:srgbClr val="FFFF00"/>
                    </a:solidFill>
                  </a:tcPr>
                </a:tc>
                <a:tc>
                  <a:txBody>
                    <a:bodyPr/>
                    <a:lstStyle/>
                    <a:p>
                      <a:pPr indent="180340" algn="just" rtl="0">
                        <a:spcAft>
                          <a:spcPts val="0"/>
                        </a:spcAft>
                      </a:pPr>
                      <a:r>
                        <a:rPr lang="en-US" sz="2400" b="1">
                          <a:cs typeface="2  Nazanin" pitchFamily="2" charset="-78"/>
                        </a:rPr>
                        <a:t>*</a:t>
                      </a:r>
                      <a:r>
                        <a:rPr lang="fa-IR" sz="2400" b="1">
                          <a:cs typeface="2  Nazanin" pitchFamily="2" charset="-78"/>
                        </a:rPr>
                        <a:t> معني دار است</a:t>
                      </a:r>
                      <a:endParaRPr lang="en-US" sz="2400" b="1">
                        <a:latin typeface="Times New Roman"/>
                        <a:ea typeface="Times New Roman"/>
                        <a:cs typeface="2  Nazanin" pitchFamily="2" charset="-78"/>
                      </a:endParaRPr>
                    </a:p>
                  </a:txBody>
                  <a:tcPr marL="68580" marR="68580" marT="0" marB="0" anchor="ctr"/>
                </a:tc>
              </a:tr>
              <a:tr h="370840">
                <a:tc>
                  <a:txBody>
                    <a:bodyPr/>
                    <a:lstStyle/>
                    <a:p>
                      <a:pPr indent="180340" algn="just" rtl="1">
                        <a:spcAft>
                          <a:spcPts val="0"/>
                        </a:spcAft>
                      </a:pPr>
                      <a:r>
                        <a:rPr lang="fa-IR" sz="2400" b="1" dirty="0">
                          <a:cs typeface="2  Nazanin" pitchFamily="2" charset="-78"/>
                        </a:rPr>
                        <a:t>تحصیلات پدر</a:t>
                      </a:r>
                      <a:endParaRPr lang="en-US" sz="2400" b="1" dirty="0">
                        <a:latin typeface="Times New Roman"/>
                        <a:ea typeface="Times New Roman"/>
                        <a:cs typeface="2  Nazanin" pitchFamily="2" charset="-78"/>
                      </a:endParaRPr>
                    </a:p>
                  </a:txBody>
                  <a:tcPr marL="68580" marR="68580" marT="0" marB="0" anchor="ctr"/>
                </a:tc>
                <a:tc>
                  <a:txBody>
                    <a:bodyPr/>
                    <a:lstStyle/>
                    <a:p>
                      <a:pPr indent="180340" algn="just" rtl="1">
                        <a:spcAft>
                          <a:spcPts val="0"/>
                        </a:spcAft>
                      </a:pPr>
                      <a:r>
                        <a:rPr lang="fa-IR" sz="2400" b="1" dirty="0" smtClean="0">
                          <a:cs typeface="2  Nazanin" pitchFamily="2" charset="-78"/>
                        </a:rPr>
                        <a:t>0/182</a:t>
                      </a:r>
                      <a:endParaRPr lang="en-US" sz="2400" b="1" dirty="0">
                        <a:latin typeface="Times New Roman"/>
                        <a:ea typeface="Times New Roman"/>
                        <a:cs typeface="2  Nazanin" pitchFamily="2" charset="-78"/>
                      </a:endParaRPr>
                    </a:p>
                  </a:txBody>
                  <a:tcPr marL="68580" marR="68580" marT="0" marB="0" anchor="ctr"/>
                </a:tc>
                <a:tc>
                  <a:txBody>
                    <a:bodyPr/>
                    <a:lstStyle/>
                    <a:p>
                      <a:pPr indent="180340" algn="just" rtl="1">
                        <a:spcAft>
                          <a:spcPts val="0"/>
                        </a:spcAft>
                      </a:pPr>
                      <a:r>
                        <a:rPr lang="fa-IR" sz="2400" b="1">
                          <a:cs typeface="2  Nazanin" pitchFamily="2" charset="-78"/>
                        </a:rPr>
                        <a:t>معني دار نيست</a:t>
                      </a:r>
                      <a:endParaRPr lang="en-US" sz="2400" b="1">
                        <a:latin typeface="Times New Roman"/>
                        <a:ea typeface="Times New Roman"/>
                        <a:cs typeface="2  Nazanin" pitchFamily="2" charset="-78"/>
                      </a:endParaRPr>
                    </a:p>
                  </a:txBody>
                  <a:tcPr marL="68580" marR="68580" marT="0" marB="0" anchor="ctr"/>
                </a:tc>
              </a:tr>
              <a:tr h="370840">
                <a:tc>
                  <a:txBody>
                    <a:bodyPr/>
                    <a:lstStyle/>
                    <a:p>
                      <a:pPr indent="180340" algn="just" rtl="1">
                        <a:spcAft>
                          <a:spcPts val="0"/>
                        </a:spcAft>
                      </a:pPr>
                      <a:r>
                        <a:rPr lang="fa-IR" sz="2400" b="1">
                          <a:cs typeface="2  Nazanin" pitchFamily="2" charset="-78"/>
                        </a:rPr>
                        <a:t>تحصیلات مادر</a:t>
                      </a:r>
                      <a:endParaRPr lang="en-US" sz="2400" b="1">
                        <a:latin typeface="Times New Roman"/>
                        <a:ea typeface="Times New Roman"/>
                        <a:cs typeface="2  Nazanin" pitchFamily="2" charset="-78"/>
                      </a:endParaRPr>
                    </a:p>
                  </a:txBody>
                  <a:tcPr marL="68580" marR="68580" marT="0" marB="0" anchor="ctr"/>
                </a:tc>
                <a:tc>
                  <a:txBody>
                    <a:bodyPr/>
                    <a:lstStyle/>
                    <a:p>
                      <a:pPr indent="180340" algn="just" rtl="1">
                        <a:spcAft>
                          <a:spcPts val="0"/>
                        </a:spcAft>
                      </a:pPr>
                      <a:r>
                        <a:rPr lang="fa-IR" sz="2400" b="1" dirty="0" smtClean="0">
                          <a:cs typeface="2  Nazanin" pitchFamily="2" charset="-78"/>
                        </a:rPr>
                        <a:t>0/003</a:t>
                      </a:r>
                      <a:endParaRPr lang="en-US" sz="2400" b="1" dirty="0">
                        <a:latin typeface="Times New Roman"/>
                        <a:ea typeface="Times New Roman"/>
                        <a:cs typeface="2  Nazanin" pitchFamily="2" charset="-78"/>
                      </a:endParaRPr>
                    </a:p>
                  </a:txBody>
                  <a:tcPr marL="68580" marR="68580" marT="0" marB="0" anchor="ctr">
                    <a:solidFill>
                      <a:srgbClr val="FFFF00"/>
                    </a:solidFill>
                  </a:tcPr>
                </a:tc>
                <a:tc>
                  <a:txBody>
                    <a:bodyPr/>
                    <a:lstStyle/>
                    <a:p>
                      <a:pPr indent="180340" algn="just" rtl="0">
                        <a:spcAft>
                          <a:spcPts val="0"/>
                        </a:spcAft>
                      </a:pPr>
                      <a:r>
                        <a:rPr lang="en-US" sz="2400" b="1">
                          <a:cs typeface="2  Nazanin" pitchFamily="2" charset="-78"/>
                        </a:rPr>
                        <a:t>*</a:t>
                      </a:r>
                      <a:r>
                        <a:rPr lang="fa-IR" sz="2400" b="1">
                          <a:cs typeface="2  Nazanin" pitchFamily="2" charset="-78"/>
                        </a:rPr>
                        <a:t>معني دار است </a:t>
                      </a:r>
                      <a:endParaRPr lang="en-US" sz="2400" b="1">
                        <a:latin typeface="Times New Roman"/>
                        <a:ea typeface="Times New Roman"/>
                        <a:cs typeface="2  Nazanin" pitchFamily="2" charset="-78"/>
                      </a:endParaRPr>
                    </a:p>
                  </a:txBody>
                  <a:tcPr marL="68580" marR="68580" marT="0" marB="0" anchor="ctr"/>
                </a:tc>
              </a:tr>
              <a:tr h="370840">
                <a:tc>
                  <a:txBody>
                    <a:bodyPr/>
                    <a:lstStyle/>
                    <a:p>
                      <a:pPr indent="180340" algn="just" rtl="1">
                        <a:spcAft>
                          <a:spcPts val="0"/>
                        </a:spcAft>
                      </a:pPr>
                      <a:r>
                        <a:rPr lang="fa-IR" sz="2400" b="1">
                          <a:cs typeface="2  Nazanin" pitchFamily="2" charset="-78"/>
                        </a:rPr>
                        <a:t>شغل پدر</a:t>
                      </a:r>
                      <a:endParaRPr lang="en-US" sz="2400" b="1">
                        <a:latin typeface="Times New Roman"/>
                        <a:ea typeface="Times New Roman"/>
                        <a:cs typeface="2  Nazanin" pitchFamily="2" charset="-78"/>
                      </a:endParaRPr>
                    </a:p>
                  </a:txBody>
                  <a:tcPr marL="68580" marR="68580" marT="0" marB="0" anchor="ctr"/>
                </a:tc>
                <a:tc>
                  <a:txBody>
                    <a:bodyPr/>
                    <a:lstStyle/>
                    <a:p>
                      <a:pPr indent="180340" algn="just" rtl="1">
                        <a:spcAft>
                          <a:spcPts val="0"/>
                        </a:spcAft>
                      </a:pPr>
                      <a:r>
                        <a:rPr lang="fa-IR" sz="2400" b="1" dirty="0" smtClean="0">
                          <a:cs typeface="2  Nazanin" pitchFamily="2" charset="-78"/>
                        </a:rPr>
                        <a:t>0/004</a:t>
                      </a:r>
                      <a:endParaRPr lang="en-US" sz="2400" b="1" dirty="0">
                        <a:latin typeface="Times New Roman"/>
                        <a:ea typeface="Times New Roman"/>
                        <a:cs typeface="2  Nazanin" pitchFamily="2" charset="-78"/>
                      </a:endParaRPr>
                    </a:p>
                  </a:txBody>
                  <a:tcPr marL="68580" marR="68580" marT="0" marB="0" anchor="ctr">
                    <a:solidFill>
                      <a:srgbClr val="FFFF00"/>
                    </a:solidFill>
                  </a:tcPr>
                </a:tc>
                <a:tc>
                  <a:txBody>
                    <a:bodyPr/>
                    <a:lstStyle/>
                    <a:p>
                      <a:pPr indent="180340" algn="just" rtl="0">
                        <a:spcAft>
                          <a:spcPts val="0"/>
                        </a:spcAft>
                      </a:pPr>
                      <a:r>
                        <a:rPr lang="en-US" sz="2400" b="1" dirty="0">
                          <a:cs typeface="2  Nazanin" pitchFamily="2" charset="-78"/>
                        </a:rPr>
                        <a:t>*</a:t>
                      </a:r>
                      <a:r>
                        <a:rPr lang="fa-IR" sz="2400" b="1" dirty="0">
                          <a:cs typeface="2  Nazanin" pitchFamily="2" charset="-78"/>
                        </a:rPr>
                        <a:t> معني دار است</a:t>
                      </a:r>
                      <a:endParaRPr lang="en-US" sz="2400" b="1" dirty="0">
                        <a:latin typeface="Times New Roman"/>
                        <a:ea typeface="Times New Roman"/>
                        <a:cs typeface="2  Nazanin" pitchFamily="2" charset="-78"/>
                      </a:endParaRPr>
                    </a:p>
                  </a:txBody>
                  <a:tcPr marL="68580" marR="68580" marT="0" marB="0" anchor="ctr"/>
                </a:tc>
              </a:tr>
              <a:tr h="370840">
                <a:tc>
                  <a:txBody>
                    <a:bodyPr/>
                    <a:lstStyle/>
                    <a:p>
                      <a:pPr indent="180340" algn="just" rtl="1">
                        <a:spcAft>
                          <a:spcPts val="0"/>
                        </a:spcAft>
                      </a:pPr>
                      <a:r>
                        <a:rPr lang="fa-IR" sz="2400" b="1">
                          <a:cs typeface="2  Nazanin" pitchFamily="2" charset="-78"/>
                        </a:rPr>
                        <a:t>شغل مادر</a:t>
                      </a:r>
                      <a:endParaRPr lang="en-US" sz="2400" b="1">
                        <a:latin typeface="Times New Roman"/>
                        <a:ea typeface="Times New Roman"/>
                        <a:cs typeface="2  Nazanin" pitchFamily="2" charset="-78"/>
                      </a:endParaRPr>
                    </a:p>
                  </a:txBody>
                  <a:tcPr marL="68580" marR="68580" marT="0" marB="0" anchor="ctr"/>
                </a:tc>
                <a:tc>
                  <a:txBody>
                    <a:bodyPr/>
                    <a:lstStyle/>
                    <a:p>
                      <a:pPr indent="180340" algn="just" rtl="1">
                        <a:spcAft>
                          <a:spcPts val="0"/>
                        </a:spcAft>
                      </a:pPr>
                      <a:r>
                        <a:rPr lang="fa-IR" sz="2400" b="1" dirty="0" smtClean="0">
                          <a:cs typeface="2  Nazanin" pitchFamily="2" charset="-78"/>
                        </a:rPr>
                        <a:t>0/403</a:t>
                      </a:r>
                      <a:endParaRPr lang="en-US" sz="2400" b="1" dirty="0">
                        <a:latin typeface="Times New Roman"/>
                        <a:ea typeface="Times New Roman"/>
                        <a:cs typeface="2  Nazanin" pitchFamily="2" charset="-78"/>
                      </a:endParaRPr>
                    </a:p>
                  </a:txBody>
                  <a:tcPr marL="68580" marR="68580" marT="0" marB="0" anchor="ctr"/>
                </a:tc>
                <a:tc>
                  <a:txBody>
                    <a:bodyPr/>
                    <a:lstStyle/>
                    <a:p>
                      <a:pPr indent="180340" algn="just" rtl="1">
                        <a:spcAft>
                          <a:spcPts val="0"/>
                        </a:spcAft>
                      </a:pPr>
                      <a:r>
                        <a:rPr lang="fa-IR" sz="2400" b="1" dirty="0">
                          <a:cs typeface="2  Nazanin" pitchFamily="2" charset="-78"/>
                        </a:rPr>
                        <a:t>معني دار نيست</a:t>
                      </a:r>
                      <a:endParaRPr lang="en-US" sz="2400" b="1" dirty="0">
                        <a:latin typeface="Times New Roman"/>
                        <a:ea typeface="Times New Roman"/>
                        <a:cs typeface="2  Nazanin" pitchFamily="2" charset="-78"/>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571480"/>
            <a:ext cx="7977214" cy="5572164"/>
          </a:xfrm>
        </p:spPr>
        <p:txBody>
          <a:bodyPr>
            <a:normAutofit/>
          </a:bodyPr>
          <a:lstStyle/>
          <a:p>
            <a:r>
              <a:rPr lang="fa-IR" sz="9600" b="1" dirty="0" smtClean="0">
                <a:cs typeface="B Titr" pitchFamily="2" charset="-78"/>
              </a:rPr>
              <a:t>بحث</a:t>
            </a:r>
            <a:endParaRPr lang="en-US" sz="9600" dirty="0">
              <a:cs typeface="B Titr" pitchFamily="2" charset="-78"/>
            </a:endParaRPr>
          </a:p>
        </p:txBody>
      </p:sp>
      <p:pic>
        <p:nvPicPr>
          <p:cNvPr id="4098" name="Picture 2" descr="C:\Documents and Settings\Olive\My Documents\images.jpg0.jpg"/>
          <p:cNvPicPr>
            <a:picLocks noChangeAspect="1" noChangeArrowheads="1"/>
          </p:cNvPicPr>
          <p:nvPr/>
        </p:nvPicPr>
        <p:blipFill>
          <a:blip r:embed="rId2"/>
          <a:srcRect/>
          <a:stretch>
            <a:fillRect/>
          </a:stretch>
        </p:blipFill>
        <p:spPr bwMode="auto">
          <a:xfrm>
            <a:off x="3357554" y="1071546"/>
            <a:ext cx="5286412" cy="442915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86478"/>
          </a:xfrm>
        </p:spPr>
        <p:txBody>
          <a:bodyPr>
            <a:normAutofit lnSpcReduction="10000"/>
          </a:bodyPr>
          <a:lstStyle/>
          <a:p>
            <a:pPr algn="justLow" rtl="1">
              <a:lnSpc>
                <a:spcPct val="200000"/>
              </a:lnSpc>
              <a:buNone/>
            </a:pPr>
            <a:r>
              <a:rPr lang="fa-IR" sz="2800" b="1" dirty="0" smtClean="0">
                <a:cs typeface="2  Nazanin" pitchFamily="2" charset="-78"/>
              </a:rPr>
              <a:t>    يافته هاي اين پژوهش نشان داد كه حفظ قرآن كريم در دوران كودكي بر بالا رفتن هوش و ارتقاي حافظه اين آينده سازان كشور تاثير به سزايي دارد. تحقیقات مختلفی بر روی جنبه های مختلف اثرات آشنایی و حفظ قرآن بر جنبه های گوناگون کودکان و نوجوانان انجام شده است که به برخی از آنها اشاره می شود.</a:t>
            </a:r>
            <a:r>
              <a:rPr lang="en-US" sz="2800" b="1" dirty="0" smtClean="0">
                <a:cs typeface="2  Nazanin" pitchFamily="2" charset="-78"/>
              </a:rPr>
              <a:t/>
            </a:r>
            <a:br>
              <a:rPr lang="en-US" sz="2800" b="1" dirty="0" smtClean="0">
                <a:cs typeface="2  Nazanin" pitchFamily="2" charset="-78"/>
              </a:rPr>
            </a:br>
            <a:r>
              <a:rPr lang="fa-IR" sz="2800" b="1" dirty="0" smtClean="0">
                <a:cs typeface="2  Nazanin" pitchFamily="2" charset="-78"/>
              </a:rPr>
              <a:t> </a:t>
            </a:r>
            <a:r>
              <a:rPr lang="en-US" sz="2800" b="1" dirty="0" smtClean="0">
                <a:cs typeface="2  Nazanin" pitchFamily="2" charset="-78"/>
              </a:rPr>
              <a:t/>
            </a:r>
            <a:br>
              <a:rPr lang="en-US" sz="2800" b="1" dirty="0" smtClean="0">
                <a:cs typeface="2  Nazanin" pitchFamily="2" charset="-78"/>
              </a:rPr>
            </a:br>
            <a:endParaRPr lang="en-US" dirty="0">
              <a:cs typeface="2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92500" lnSpcReduction="10000"/>
          </a:bodyPr>
          <a:lstStyle/>
          <a:p>
            <a:pPr algn="just" rtl="1">
              <a:lnSpc>
                <a:spcPct val="200000"/>
              </a:lnSpc>
              <a:buNone/>
            </a:pPr>
            <a:r>
              <a:rPr lang="fa-IR" sz="2800" b="1" dirty="0" smtClean="0">
                <a:cs typeface="2  Nazanin" pitchFamily="2" charset="-78"/>
              </a:rPr>
              <a:t> * براساس نتايج پژوهشي كه با هدف بررسي انواع حافظه (رويدادي و معنايي) در دانش آموزان دختر حافظ و غير حافظ قرآن در تهران انجام شده است، حافظان قرآن نه تنها در حافظه معنايي بلكه در حافظه رويدادي نيز از دو گروه كنترل عملكرد بهتري داشت. که با نتايج پژوهش حاضر همخوانی دارد. لذا مهارت در حفظ قرآن، حافظه اطلاعات غيرقرآني را نيز افزايش مي‌دهد و اين مهارت با افزايش سن تاثير بيشتري بر حافظه مي‌گذارد.</a:t>
            </a:r>
            <a:endParaRPr lang="en-US" dirty="0">
              <a:cs typeface="2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a:bodyPr>
          <a:lstStyle/>
          <a:p>
            <a:pPr algn="just" rtl="1">
              <a:buNone/>
            </a:pPr>
            <a:r>
              <a:rPr lang="fa-IR" sz="2800" b="1" dirty="0" smtClean="0">
                <a:cs typeface="2  Nazanin" pitchFamily="2" charset="-78"/>
              </a:rPr>
              <a:t>   * محققان در تحقيقي دريافتند كه آموزش آموزه هاي قرآني بر بهبود پذيرش اجتماعي فراگيران تاثير مثبت داشته است. </a:t>
            </a:r>
            <a:r>
              <a:rPr lang="en-US" sz="2800" b="1" dirty="0" smtClean="0">
                <a:cs typeface="2  Nazanin" pitchFamily="2" charset="-78"/>
              </a:rPr>
              <a:t/>
            </a:r>
            <a:br>
              <a:rPr lang="en-US" sz="2800" b="1" dirty="0" smtClean="0">
                <a:cs typeface="2  Nazanin" pitchFamily="2" charset="-78"/>
              </a:rPr>
            </a:br>
            <a:endParaRPr lang="fa-IR" sz="2800" b="1" dirty="0" smtClean="0">
              <a:cs typeface="2  Nazanin" pitchFamily="2" charset="-78"/>
            </a:endParaRPr>
          </a:p>
          <a:p>
            <a:pPr algn="just" rtl="1">
              <a:buNone/>
            </a:pPr>
            <a:r>
              <a:rPr lang="fa-IR" sz="2800" b="1" dirty="0" smtClean="0">
                <a:cs typeface="2  Nazanin" pitchFamily="2" charset="-78"/>
              </a:rPr>
              <a:t>   * يافته هاي تحقيقي كه در سال 87 انجام شد نشان مي دهد آموزش مهارت هاي زندگي با رويکرد قرآني و تمرينات کارگاهي آن بر متغير وابسته افسردگي دانشجويان تاثير داشته است.</a:t>
            </a:r>
          </a:p>
          <a:p>
            <a:pPr algn="just" rtl="1">
              <a:buNone/>
            </a:pPr>
            <a:r>
              <a:rPr lang="fa-IR" sz="2800" b="1" dirty="0" smtClean="0">
                <a:cs typeface="2  Nazanin" pitchFamily="2" charset="-78"/>
              </a:rPr>
              <a:t> </a:t>
            </a:r>
          </a:p>
          <a:p>
            <a:pPr algn="just" rtl="1">
              <a:buNone/>
            </a:pPr>
            <a:r>
              <a:rPr lang="fa-IR" sz="2800" b="1" dirty="0" smtClean="0">
                <a:cs typeface="2  Nazanin" pitchFamily="2" charset="-78"/>
              </a:rPr>
              <a:t>   * در بررسي تاثير آموزش روخواني قرآن بر کاهش استرس، پژوهشگران دريافتند آموزش قرآن، ميزان استرس افراد را در مقايسه با گروه کنترل به طور معني داري کاهش داد.</a:t>
            </a:r>
            <a:endParaRPr lang="en-US" dirty="0">
              <a:cs typeface="2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85000" lnSpcReduction="20000"/>
          </a:bodyPr>
          <a:lstStyle/>
          <a:p>
            <a:pPr algn="just" rtl="1">
              <a:lnSpc>
                <a:spcPct val="160000"/>
              </a:lnSpc>
              <a:buNone/>
            </a:pPr>
            <a:r>
              <a:rPr lang="fa-IR" sz="2800" b="1" dirty="0" smtClean="0">
                <a:cs typeface="2  Nazanin" pitchFamily="2" charset="-78"/>
              </a:rPr>
              <a:t>   پژوهشي بر روي دانش آموزان عادي منطقه چهار تهران نشان داد ميزان رشد اجتماعي و قضاوت اخلاقي دانش آموزان حافظ قرآن بالاتر از دانش آموزان عادي است. </a:t>
            </a:r>
          </a:p>
          <a:p>
            <a:pPr algn="just" rtl="1">
              <a:lnSpc>
                <a:spcPct val="160000"/>
              </a:lnSpc>
              <a:buNone/>
            </a:pPr>
            <a:r>
              <a:rPr lang="fa-IR" sz="2800" b="1" dirty="0" smtClean="0">
                <a:cs typeface="2  Nazanin" pitchFamily="2" charset="-78"/>
              </a:rPr>
              <a:t>   همچنین در تحقیقی در سال 1391 نتایج نشان دادند که پخش آوای قرآن، علایم حیاتی و فشار اکسیژن شریانی در بیماران بیهوش را تعدیل می کرد.</a:t>
            </a:r>
          </a:p>
          <a:p>
            <a:pPr algn="just" rtl="1">
              <a:lnSpc>
                <a:spcPct val="160000"/>
              </a:lnSpc>
              <a:buNone/>
            </a:pPr>
            <a:r>
              <a:rPr lang="fa-IR" sz="2800" b="1" dirty="0" smtClean="0">
                <a:cs typeface="2  Nazanin" pitchFamily="2" charset="-78"/>
              </a:rPr>
              <a:t>  تمامی تحقیقات ذکر شده مبین تاثیرات فوق العاده این موهبت الهی بر روح و جسم انسانها می باشد و همگی از جنبه اثرات مثبت آموزش و حفظ قرآن کریم، با پژوهش حاضر همخوانی دارند.</a:t>
            </a:r>
            <a:r>
              <a:rPr lang="en-US" sz="2800" b="1" dirty="0" smtClean="0">
                <a:cs typeface="2  Nazanin" pitchFamily="2" charset="-78"/>
              </a:rPr>
              <a:t/>
            </a:r>
            <a:br>
              <a:rPr lang="en-US" sz="2800" b="1" dirty="0" smtClean="0">
                <a:cs typeface="2  Nazanin" pitchFamily="2" charset="-78"/>
              </a:rPr>
            </a:br>
            <a:endParaRPr lang="en-US" sz="2800" dirty="0" smtClean="0">
              <a:cs typeface="2  Nazanin" pitchFamily="2" charset="-78"/>
            </a:endParaRPr>
          </a:p>
          <a:p>
            <a:pPr algn="just" rtl="1">
              <a:lnSpc>
                <a:spcPct val="160000"/>
              </a:lnSpc>
              <a:buNone/>
            </a:pPr>
            <a:r>
              <a:rPr lang="fa-IR" sz="2800" b="1" dirty="0" smtClean="0">
                <a:cs typeface="2  Nazanin" pitchFamily="2" charset="-78"/>
              </a:rPr>
              <a:t> </a:t>
            </a:r>
            <a:endParaRPr lang="en-US" dirty="0">
              <a:cs typeface="2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pPr rtl="1"/>
            <a:r>
              <a:rPr lang="fa-IR" sz="9600" dirty="0" smtClean="0">
                <a:cs typeface="B Titr" pitchFamily="2" charset="-78"/>
              </a:rPr>
              <a:t>مقدمه</a:t>
            </a:r>
            <a:endParaRPr lang="en-US" sz="9600" dirty="0">
              <a:cs typeface="B Titr" pitchFamily="2" charset="-78"/>
            </a:endParaRPr>
          </a:p>
        </p:txBody>
      </p:sp>
      <p:pic>
        <p:nvPicPr>
          <p:cNvPr id="1027" name="Picture 3" descr="C:\Documents and Settings\Olive\My Documents\images.jpg"/>
          <p:cNvPicPr>
            <a:picLocks noChangeAspect="1" noChangeArrowheads="1"/>
          </p:cNvPicPr>
          <p:nvPr/>
        </p:nvPicPr>
        <p:blipFill>
          <a:blip r:embed="rId2"/>
          <a:srcRect/>
          <a:stretch>
            <a:fillRect/>
          </a:stretch>
        </p:blipFill>
        <p:spPr bwMode="auto">
          <a:xfrm>
            <a:off x="3000364" y="1214422"/>
            <a:ext cx="5519767" cy="385765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84"/>
            <a:ext cx="8305800" cy="5286412"/>
          </a:xfrm>
        </p:spPr>
        <p:txBody>
          <a:bodyPr>
            <a:normAutofit/>
          </a:bodyPr>
          <a:lstStyle/>
          <a:p>
            <a:r>
              <a:rPr lang="fa-IR" sz="9600" b="1" dirty="0" smtClean="0">
                <a:cs typeface="B Titr" pitchFamily="2" charset="-78"/>
              </a:rPr>
              <a:t>نتيجه گيري</a:t>
            </a:r>
            <a:endParaRPr lang="en-US" sz="9600" dirty="0"/>
          </a:p>
        </p:txBody>
      </p:sp>
      <p:pic>
        <p:nvPicPr>
          <p:cNvPr id="5122" name="Picture 2" descr="C:\Documents and Settings\Olive\My Documents\quran-at-the-islamic-m.jpg"/>
          <p:cNvPicPr>
            <a:picLocks noChangeAspect="1" noChangeArrowheads="1"/>
          </p:cNvPicPr>
          <p:nvPr/>
        </p:nvPicPr>
        <p:blipFill>
          <a:blip r:embed="rId2"/>
          <a:srcRect/>
          <a:stretch>
            <a:fillRect/>
          </a:stretch>
        </p:blipFill>
        <p:spPr bwMode="auto">
          <a:xfrm>
            <a:off x="1928794" y="857232"/>
            <a:ext cx="6966472" cy="392909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85000" lnSpcReduction="20000"/>
          </a:bodyPr>
          <a:lstStyle/>
          <a:p>
            <a:pPr algn="just" rtl="1">
              <a:lnSpc>
                <a:spcPct val="200000"/>
              </a:lnSpc>
              <a:buNone/>
            </a:pPr>
            <a:r>
              <a:rPr lang="fa-IR" sz="2800" dirty="0" smtClean="0">
                <a:cs typeface="2  Nazanin" pitchFamily="2" charset="-78"/>
              </a:rPr>
              <a:t> پژوهش حاضر نیز بیانگر نقش موثر حفظ قرآن کریم بر حافظه کودکان می باشد. مطالعات انجام شده در زمینه انس کودکان با قرآن مجید، مبين نقش موثر شيوه هاي جديد آموزش و پرورش قرآن محور در افزايش رشد اجتماعي و قضاوت اخلاقي، تقویت حافظه، رشد مهارت های زندگی و ... در دانش آموزان، نسبت به روش هاي متداول و سنتي آموزش و پرورش است.  آموزش و حفظ قرآن کریم اثرات زیادی برای کودکان و نوجوانان دارد که برخی از آنها شناخته شده و بسیاری دیگر هنوز ناشناخته اند و این امر نیاز به تحقیقات بیشتر در این زمینه غنی را بیش از بیش آشکار می سازد.</a:t>
            </a:r>
            <a:endParaRPr lang="en-US" sz="2800" dirty="0" smtClean="0">
              <a:cs typeface="2  Nazanin" pitchFamily="2" charset="-78"/>
            </a:endParaRPr>
          </a:p>
          <a:p>
            <a:pPr algn="just" rtl="1">
              <a:lnSpc>
                <a:spcPct val="200000"/>
              </a:lnSpc>
            </a:pPr>
            <a:endParaRPr lang="en-US" sz="2800" dirty="0">
              <a:cs typeface="2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rtl="1">
              <a:buNone/>
            </a:pPr>
            <a:r>
              <a:rPr lang="fa-IR" sz="8800" dirty="0" smtClean="0">
                <a:cs typeface="0 Badr Bold" pitchFamily="2" charset="-78"/>
              </a:rPr>
              <a:t>فقروا مایسیروا القرآن</a:t>
            </a:r>
            <a:endParaRPr lang="fa-IR" sz="8800" dirty="0">
              <a:cs typeface="0 Badr Bold" pitchFamily="2" charset="-78"/>
            </a:endParaRPr>
          </a:p>
        </p:txBody>
      </p:sp>
    </p:spTree>
    <p:extLst>
      <p:ext uri="{BB962C8B-B14F-4D97-AF65-F5344CB8AC3E}">
        <p14:creationId xmlns:p14="http://schemas.microsoft.com/office/powerpoint/2010/main" val="1975101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5720" y="500042"/>
            <a:ext cx="8643998" cy="5643602"/>
          </a:xfrm>
        </p:spPr>
        <p:style>
          <a:lnRef idx="1">
            <a:schemeClr val="accent6"/>
          </a:lnRef>
          <a:fillRef idx="2">
            <a:schemeClr val="accent6"/>
          </a:fillRef>
          <a:effectRef idx="1">
            <a:schemeClr val="accent6"/>
          </a:effectRef>
          <a:fontRef idx="minor">
            <a:schemeClr val="dk1"/>
          </a:fontRef>
        </p:style>
        <p:txBody>
          <a:bodyPr>
            <a:noAutofit/>
          </a:bodyPr>
          <a:lstStyle/>
          <a:p>
            <a:pPr algn="justLow" rtl="1">
              <a:lnSpc>
                <a:spcPct val="200000"/>
              </a:lnSpc>
            </a:pPr>
            <a:r>
              <a:rPr lang="fa-IR" sz="3200" b="1" dirty="0" smtClean="0">
                <a:cs typeface="B Nazanin" pitchFamily="2" charset="-78"/>
              </a:rPr>
              <a:t/>
            </a:r>
            <a:br>
              <a:rPr lang="fa-IR" sz="3200" b="1" dirty="0" smtClean="0">
                <a:cs typeface="B Nazanin" pitchFamily="2" charset="-78"/>
              </a:rPr>
            </a:br>
            <a:r>
              <a:rPr lang="fa-IR" sz="3200" b="1" dirty="0" smtClean="0">
                <a:solidFill>
                  <a:schemeClr val="bg1"/>
                </a:solidFill>
                <a:cs typeface="B Nazanin" pitchFamily="2" charset="-78"/>
              </a:rPr>
              <a:t>عشق و محبت به قرآن کريم در بين عموم مسلمان به اندازه اي است که دوست دارند، فرزندان شان از سن خردسالي به آموزش قرآن کريم، به خصوص حفظ آن بپردازند. </a:t>
            </a:r>
            <a:br>
              <a:rPr lang="fa-IR" sz="3200" b="1" dirty="0" smtClean="0">
                <a:solidFill>
                  <a:schemeClr val="bg1"/>
                </a:solidFill>
                <a:cs typeface="B Nazanin" pitchFamily="2" charset="-78"/>
              </a:rPr>
            </a:br>
            <a:r>
              <a:rPr lang="ar-SA" sz="3200" b="1" dirty="0" smtClean="0">
                <a:solidFill>
                  <a:schemeClr val="bg1"/>
                </a:solidFill>
                <a:cs typeface="B Nazanin" pitchFamily="2" charset="-78"/>
              </a:rPr>
              <a:t>امام سجاد(ع ) مى فرمايد</a:t>
            </a:r>
            <a:r>
              <a:rPr lang="fa-IR" sz="3200" b="1" dirty="0" smtClean="0">
                <a:solidFill>
                  <a:schemeClr val="bg1"/>
                </a:solidFill>
                <a:cs typeface="B Nazanin" pitchFamily="2" charset="-78"/>
              </a:rPr>
              <a:t>:</a:t>
            </a:r>
            <a:r>
              <a:rPr lang="en-US" sz="3200" b="1" dirty="0" smtClean="0">
                <a:solidFill>
                  <a:schemeClr val="bg1"/>
                </a:solidFill>
                <a:cs typeface="B Nazanin" pitchFamily="2" charset="-78"/>
              </a:rPr>
              <a:t>  </a:t>
            </a:r>
            <a:r>
              <a:rPr lang="ar-SA" sz="3200" b="1" dirty="0" smtClean="0">
                <a:solidFill>
                  <a:schemeClr val="bg1"/>
                </a:solidFill>
                <a:cs typeface="B Nazanin" pitchFamily="2" charset="-78"/>
              </a:rPr>
              <a:t>اگرهمه ى مردم روى زمين از دنيا بروند, تا وقتى قرآن با من است , از هيچ چيز وحشت ندارم. </a:t>
            </a:r>
            <a:r>
              <a:rPr lang="en-US" sz="3200" b="1" dirty="0" smtClean="0">
                <a:solidFill>
                  <a:schemeClr val="bg1"/>
                </a:solidFill>
                <a:cs typeface="B Nazanin" pitchFamily="2" charset="-78"/>
              </a:rPr>
              <a:t/>
            </a:r>
            <a:br>
              <a:rPr lang="en-US" sz="3200" b="1" dirty="0" smtClean="0">
                <a:solidFill>
                  <a:schemeClr val="bg1"/>
                </a:solidFill>
                <a:cs typeface="B Nazanin" pitchFamily="2" charset="-78"/>
              </a:rPr>
            </a:br>
            <a:endParaRPr lang="en-US" sz="3200" b="1" dirty="0">
              <a:solidFill>
                <a:schemeClr val="bg1"/>
              </a:solidFill>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a:bodyPr>
          <a:lstStyle/>
          <a:p>
            <a:pPr algn="just" rtl="1">
              <a:lnSpc>
                <a:spcPct val="200000"/>
              </a:lnSpc>
              <a:buNone/>
            </a:pPr>
            <a:r>
              <a:rPr lang="fa-IR" sz="2800" b="1" dirty="0" smtClean="0">
                <a:cs typeface="2  Nazanin" pitchFamily="2" charset="-78"/>
              </a:rPr>
              <a:t>     تحقيقات مختلفي بر روي اثرات آموزش و حفظ قرآن انجام شده است كه همگي گوياي تاثير مثبت و موثر اين مقوله بر ابعاد مختلف روح و روان و جسم انسانها مي باشند. </a:t>
            </a:r>
            <a:br>
              <a:rPr lang="fa-IR" sz="2800" b="1" dirty="0" smtClean="0">
                <a:cs typeface="2  Nazanin" pitchFamily="2" charset="-78"/>
              </a:rPr>
            </a:br>
            <a:r>
              <a:rPr lang="fa-IR" sz="2800" b="1" dirty="0" smtClean="0">
                <a:cs typeface="2  Nazanin" pitchFamily="2" charset="-78"/>
              </a:rPr>
              <a:t>هدف این پژوهش بررسی و مقايسه نمرات آزمون سنجش هوش نوآْموزان حافظ و غیر حافظ قرآن در بدو ورود به دبستان هاي جمهوري اسلامي ايران در کشور كويت بود.</a:t>
            </a:r>
            <a:endParaRPr lang="en-US" dirty="0">
              <a:cs typeface="2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r>
              <a:rPr lang="ar-SA" sz="9600" b="1" dirty="0" smtClean="0">
                <a:cs typeface="B Titr" pitchFamily="2" charset="-78"/>
              </a:rPr>
              <a:t>روش</a:t>
            </a:r>
            <a:r>
              <a:rPr lang="fa-IR" sz="9600" b="1" dirty="0" smtClean="0">
                <a:cs typeface="B Titr" pitchFamily="2" charset="-78"/>
              </a:rPr>
              <a:t> پژوهش</a:t>
            </a:r>
            <a:endParaRPr lang="en-US" sz="9600" dirty="0">
              <a:cs typeface="B Titr" pitchFamily="2" charset="-78"/>
            </a:endParaRPr>
          </a:p>
        </p:txBody>
      </p:sp>
      <p:pic>
        <p:nvPicPr>
          <p:cNvPr id="2050" name="Picture 2" descr="C:\Documents and Settings\Olive\My Documents\images.jpg00.jpg"/>
          <p:cNvPicPr>
            <a:picLocks noChangeAspect="1" noChangeArrowheads="1"/>
          </p:cNvPicPr>
          <p:nvPr/>
        </p:nvPicPr>
        <p:blipFill>
          <a:blip r:embed="rId2"/>
          <a:srcRect/>
          <a:stretch>
            <a:fillRect/>
          </a:stretch>
        </p:blipFill>
        <p:spPr bwMode="auto">
          <a:xfrm>
            <a:off x="3071802" y="928670"/>
            <a:ext cx="5588153" cy="36506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29600" cy="4681550"/>
          </a:xfrm>
        </p:spPr>
        <p:txBody>
          <a:bodyPr>
            <a:normAutofit fontScale="55000" lnSpcReduction="20000"/>
          </a:bodyPr>
          <a:lstStyle/>
          <a:p>
            <a:pPr algn="justLow" rtl="1">
              <a:lnSpc>
                <a:spcPct val="200000"/>
              </a:lnSpc>
              <a:buNone/>
            </a:pPr>
            <a:r>
              <a:rPr lang="fa-IR" sz="2800" b="1" dirty="0" smtClean="0">
                <a:cs typeface="2  Nazanin" pitchFamily="2" charset="-78"/>
              </a:rPr>
              <a:t>   </a:t>
            </a:r>
            <a:r>
              <a:rPr lang="fa-IR" sz="4500" b="1" dirty="0" smtClean="0">
                <a:cs typeface="2  Nazanin" pitchFamily="2" charset="-78"/>
              </a:rPr>
              <a:t>پژوهش حاضر توصيفي از نوع مقايسه اي بود. جامعه آماري کليه </a:t>
            </a:r>
            <a:br>
              <a:rPr lang="fa-IR" sz="4500" b="1" dirty="0" smtClean="0">
                <a:cs typeface="2  Nazanin" pitchFamily="2" charset="-78"/>
              </a:rPr>
            </a:br>
            <a:r>
              <a:rPr lang="fa-IR" sz="4500" b="1" dirty="0" smtClean="0">
                <a:cs typeface="2  Nazanin" pitchFamily="2" charset="-78"/>
              </a:rPr>
              <a:t>نو آموزان دختر و پسر شرکت کننده در طرح سنجش سلامت بدو ورود به دبستان در سال تحصیلی 91-1390 بودند که به دلیل محدودیت تعداد دانش آموزان کلیه آنها شامل 116 دختر و 127 پسر به روش نمونه گیری در دسترس انتخاب و در پژوهش شرکت داده شدند.</a:t>
            </a:r>
            <a:r>
              <a:rPr lang="en-US" sz="4500" b="1" dirty="0" smtClean="0">
                <a:cs typeface="2  Nazanin" pitchFamily="2" charset="-78"/>
              </a:rPr>
              <a:t/>
            </a:r>
            <a:br>
              <a:rPr lang="en-US" sz="4500" b="1" dirty="0" smtClean="0">
                <a:cs typeface="2  Nazanin" pitchFamily="2" charset="-78"/>
              </a:rPr>
            </a:br>
            <a:endParaRPr lang="en-US" sz="4500" dirty="0">
              <a:cs typeface="2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5572164"/>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justLow" rtl="1">
              <a:lnSpc>
                <a:spcPct val="200000"/>
              </a:lnSpc>
            </a:pPr>
            <a:r>
              <a:rPr lang="fa-IR" b="1" dirty="0" smtClean="0">
                <a:solidFill>
                  <a:schemeClr val="tx1"/>
                </a:solidFill>
                <a:cs typeface="2  Nazanin" pitchFamily="2" charset="-78"/>
              </a:rPr>
              <a:t>اطلاعات از طریق شناسنامه های سلامت و سنجش قرآنی نوآموزان جمع آوری و از طریق آزمون های تی </a:t>
            </a:r>
            <a:r>
              <a:rPr lang="fa-IR" b="1" dirty="0" smtClean="0">
                <a:solidFill>
                  <a:schemeClr val="tx1"/>
                </a:solidFill>
                <a:cs typeface="2  Nazanin" pitchFamily="2" charset="-78"/>
              </a:rPr>
              <a:t>زوج و کای </a:t>
            </a:r>
            <a:r>
              <a:rPr lang="fa-IR" b="1" dirty="0" smtClean="0">
                <a:solidFill>
                  <a:schemeClr val="tx1"/>
                </a:solidFill>
                <a:cs typeface="2  Nazanin" pitchFamily="2" charset="-78"/>
              </a:rPr>
              <a:t>دو تجزیه و تحلیل شدند.</a:t>
            </a:r>
            <a:endParaRPr lang="en-US" dirty="0">
              <a:solidFill>
                <a:schemeClr val="tx1"/>
              </a:solidFill>
              <a:cs typeface="2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5357850"/>
          </a:xfrm>
        </p:spPr>
        <p:txBody>
          <a:bodyPr/>
          <a:lstStyle/>
          <a:p>
            <a:r>
              <a:rPr lang="ar-SA" sz="9600" b="1" dirty="0" smtClean="0">
                <a:cs typeface="2  Titr" pitchFamily="2" charset="-78"/>
              </a:rPr>
              <a:t>یافته</a:t>
            </a:r>
            <a:r>
              <a:rPr lang="fa-IR" sz="9600" b="1" dirty="0" smtClean="0">
                <a:cs typeface="2  Titr" pitchFamily="2" charset="-78"/>
              </a:rPr>
              <a:t> </a:t>
            </a:r>
            <a:r>
              <a:rPr lang="ar-SA" sz="9600" b="1" dirty="0" smtClean="0">
                <a:cs typeface="2  Titr" pitchFamily="2" charset="-78"/>
              </a:rPr>
              <a:t>ها</a:t>
            </a:r>
            <a:endParaRPr lang="en-US" sz="9600" dirty="0">
              <a:cs typeface="2  Titr" pitchFamily="2" charset="-78"/>
            </a:endParaRPr>
          </a:p>
        </p:txBody>
      </p:sp>
      <p:pic>
        <p:nvPicPr>
          <p:cNvPr id="3074" name="Picture 2" descr="C:\Documents and Settings\Olive\My Documents\images.jpg000.jpg"/>
          <p:cNvPicPr>
            <a:picLocks noChangeAspect="1" noChangeArrowheads="1"/>
          </p:cNvPicPr>
          <p:nvPr/>
        </p:nvPicPr>
        <p:blipFill>
          <a:blip r:embed="rId2"/>
          <a:srcRect/>
          <a:stretch>
            <a:fillRect/>
          </a:stretch>
        </p:blipFill>
        <p:spPr bwMode="auto">
          <a:xfrm>
            <a:off x="2285985" y="909449"/>
            <a:ext cx="6072230" cy="404079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401080" cy="1785942"/>
          </a:xfrm>
        </p:spPr>
        <p:txBody>
          <a:bodyPr>
            <a:normAutofit fontScale="90000"/>
          </a:bodyPr>
          <a:lstStyle/>
          <a:p>
            <a:pPr algn="ct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جدول 1 </a:t>
            </a:r>
            <a:br>
              <a:rPr lang="fa-IR" sz="3600" b="1" dirty="0" smtClean="0">
                <a:cs typeface="B Nazanin" pitchFamily="2" charset="-78"/>
              </a:rPr>
            </a:br>
            <a:r>
              <a:rPr lang="fa-IR" sz="3600" b="1" dirty="0" smtClean="0">
                <a:cs typeface="B Nazanin" pitchFamily="2" charset="-78"/>
              </a:rPr>
              <a:t>مشخصات فردی اجتماعی واحدهای مورد پژوهش</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500034" y="2857496"/>
          <a:ext cx="8229600" cy="172212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just" rtl="1">
                        <a:spcAft>
                          <a:spcPts val="0"/>
                        </a:spcAft>
                      </a:pPr>
                      <a:r>
                        <a:rPr lang="fa-IR" sz="1200" b="1" dirty="0" smtClean="0">
                          <a:latin typeface="Tahoma"/>
                          <a:ea typeface="Times New Roman"/>
                          <a:cs typeface="B Zar"/>
                        </a:rPr>
                        <a:t>متغیر</a:t>
                      </a:r>
                      <a:endParaRPr lang="en-US" sz="1200" dirty="0">
                        <a:latin typeface="Times New Roman"/>
                        <a:ea typeface="Times New Roman"/>
                        <a:cs typeface="Arial"/>
                      </a:endParaRPr>
                    </a:p>
                  </a:txBody>
                  <a:tcPr marL="68580" marR="68580" marT="0" marB="0" anchor="ct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fa-IR" sz="1200" b="1" dirty="0" smtClean="0">
                          <a:latin typeface="Tahoma"/>
                          <a:ea typeface="Times New Roman"/>
                          <a:cs typeface="B Zar"/>
                        </a:rPr>
                        <a:t>تعداد</a:t>
                      </a:r>
                      <a:endParaRPr lang="en-US" sz="1200" dirty="0" smtClean="0">
                        <a:latin typeface="Times New Roman"/>
                        <a:ea typeface="Times New Roman"/>
                        <a:cs typeface="Arial"/>
                      </a:endParaRPr>
                    </a:p>
                    <a:p>
                      <a:pPr algn="just" rtl="1">
                        <a:spcAft>
                          <a:spcPts val="0"/>
                        </a:spcAft>
                      </a:pPr>
                      <a:endParaRPr lang="en-US" sz="1200" dirty="0">
                        <a:latin typeface="Times New Roman"/>
                        <a:ea typeface="Times New Roman"/>
                        <a:cs typeface="Arial"/>
                      </a:endParaRPr>
                    </a:p>
                  </a:txBody>
                  <a:tcPr marL="68580" marR="68580" marT="0" marB="0" anchor="ctr"/>
                </a:tc>
                <a:tc>
                  <a:txBody>
                    <a:bodyPr/>
                    <a:lstStyle/>
                    <a:p>
                      <a:pPr algn="just" rtl="1">
                        <a:spcAft>
                          <a:spcPts val="0"/>
                        </a:spcAft>
                      </a:pPr>
                      <a:r>
                        <a:rPr lang="fa-IR" sz="1200" b="1" dirty="0" smtClean="0">
                          <a:latin typeface="Tahoma"/>
                          <a:ea typeface="Times New Roman"/>
                          <a:cs typeface="B Zar"/>
                        </a:rPr>
                        <a:t>درصد </a:t>
                      </a:r>
                      <a:endParaRPr lang="en-US" sz="1200" dirty="0">
                        <a:latin typeface="Times New Roman"/>
                        <a:ea typeface="Times New Roman"/>
                        <a:cs typeface="Arial"/>
                      </a:endParaRPr>
                    </a:p>
                  </a:txBody>
                  <a:tcPr marL="68580" marR="68580" marT="0" marB="0" anchor="ctr"/>
                </a:tc>
              </a:tr>
              <a:tr h="370840">
                <a:tc rowSpan="2">
                  <a:txBody>
                    <a:bodyPr/>
                    <a:lstStyle/>
                    <a:p>
                      <a:pPr algn="just" rtl="1">
                        <a:spcAft>
                          <a:spcPts val="0"/>
                        </a:spcAft>
                      </a:pPr>
                      <a:r>
                        <a:rPr lang="fa-IR" sz="2000" b="1" dirty="0">
                          <a:latin typeface="Tahoma"/>
                          <a:ea typeface="Times New Roman"/>
                          <a:cs typeface="B Zar"/>
                        </a:rPr>
                        <a:t>جنس</a:t>
                      </a:r>
                      <a:endParaRPr lang="en-US" sz="2000" b="1" dirty="0">
                        <a:latin typeface="Times New Roman"/>
                        <a:ea typeface="Times New Roman"/>
                        <a:cs typeface="Arial"/>
                      </a:endParaRPr>
                    </a:p>
                  </a:txBody>
                  <a:tcPr marL="68580" marR="68580" marT="0" marB="0" anchor="ctr"/>
                </a:tc>
                <a:tc>
                  <a:txBody>
                    <a:bodyPr/>
                    <a:lstStyle/>
                    <a:p>
                      <a:pPr algn="just" rtl="1">
                        <a:spcAft>
                          <a:spcPts val="0"/>
                        </a:spcAft>
                      </a:pPr>
                      <a:r>
                        <a:rPr lang="fa-IR" sz="2000" b="1" dirty="0" smtClean="0">
                          <a:latin typeface="Tahoma"/>
                          <a:ea typeface="Times New Roman"/>
                          <a:cs typeface="B Zar"/>
                        </a:rPr>
                        <a:t>دختر</a:t>
                      </a:r>
                      <a:endParaRPr lang="en-US" sz="2000" b="1" dirty="0">
                        <a:latin typeface="Times New Roman"/>
                        <a:ea typeface="Times New Roman"/>
                        <a:cs typeface="Arial"/>
                      </a:endParaRPr>
                    </a:p>
                  </a:txBody>
                  <a:tcPr marL="68580" marR="68580" marT="0" marB="0" anchor="ctr"/>
                </a:tc>
                <a:tc>
                  <a:txBody>
                    <a:bodyPr/>
                    <a:lstStyle/>
                    <a:p>
                      <a:pPr algn="just" rtl="1">
                        <a:spcAft>
                          <a:spcPts val="0"/>
                        </a:spcAft>
                      </a:pPr>
                      <a:r>
                        <a:rPr lang="fa-IR" sz="2000" b="1" dirty="0" smtClean="0">
                          <a:latin typeface="Tahoma"/>
                          <a:ea typeface="Times New Roman"/>
                          <a:cs typeface="B Zar"/>
                        </a:rPr>
                        <a:t>116 </a:t>
                      </a:r>
                      <a:endParaRPr lang="en-US" sz="2000" b="1" dirty="0">
                        <a:latin typeface="Times New Roman"/>
                        <a:ea typeface="Times New Roman"/>
                        <a:cs typeface="Arial"/>
                      </a:endParaRPr>
                    </a:p>
                  </a:txBody>
                  <a:tcPr marL="68580" marR="68580" marT="0" marB="0" anchor="ctr"/>
                </a:tc>
                <a:tc>
                  <a:txBody>
                    <a:bodyPr/>
                    <a:lstStyle/>
                    <a:p>
                      <a:pPr algn="just" rtl="1">
                        <a:spcAft>
                          <a:spcPts val="0"/>
                        </a:spcAft>
                      </a:pPr>
                      <a:r>
                        <a:rPr lang="fa-IR" sz="2000" b="1" dirty="0" smtClean="0">
                          <a:latin typeface="Tahoma"/>
                          <a:ea typeface="Times New Roman"/>
                          <a:cs typeface="B Zar"/>
                        </a:rPr>
                        <a:t>47/77</a:t>
                      </a:r>
                      <a:endParaRPr lang="en-US" sz="2000" b="1" dirty="0">
                        <a:latin typeface="Times New Roman"/>
                        <a:ea typeface="Times New Roman"/>
                        <a:cs typeface="Arial"/>
                      </a:endParaRPr>
                    </a:p>
                  </a:txBody>
                  <a:tcPr marL="68580" marR="68580" marT="0" marB="0" anchor="ctr"/>
                </a:tc>
              </a:tr>
              <a:tr h="370840">
                <a:tc vMerge="1">
                  <a:txBody>
                    <a:bodyPr/>
                    <a:lstStyle/>
                    <a:p>
                      <a:endParaRPr lang="en-US"/>
                    </a:p>
                  </a:txBody>
                  <a:tcPr/>
                </a:tc>
                <a:tc>
                  <a:txBody>
                    <a:bodyPr/>
                    <a:lstStyle/>
                    <a:p>
                      <a:pPr algn="just" rtl="1">
                        <a:spcAft>
                          <a:spcPts val="0"/>
                        </a:spcAft>
                      </a:pPr>
                      <a:r>
                        <a:rPr lang="fa-IR" sz="2000" b="1" dirty="0" smtClean="0">
                          <a:latin typeface="Tahoma"/>
                          <a:ea typeface="Times New Roman"/>
                          <a:cs typeface="B Zar"/>
                        </a:rPr>
                        <a:t>پسر</a:t>
                      </a:r>
                      <a:endParaRPr lang="en-US" sz="2000" b="1" dirty="0">
                        <a:latin typeface="Times New Roman"/>
                        <a:ea typeface="Times New Roman"/>
                        <a:cs typeface="Arial"/>
                      </a:endParaRPr>
                    </a:p>
                  </a:txBody>
                  <a:tcPr marL="68580" marR="68580" marT="0" marB="0" anchor="ctr"/>
                </a:tc>
                <a:tc>
                  <a:txBody>
                    <a:bodyPr/>
                    <a:lstStyle/>
                    <a:p>
                      <a:pPr algn="just" rtl="1">
                        <a:spcAft>
                          <a:spcPts val="0"/>
                        </a:spcAft>
                      </a:pPr>
                      <a:r>
                        <a:rPr lang="fa-IR" sz="2000" b="1" dirty="0" smtClean="0">
                          <a:latin typeface="Tahoma"/>
                          <a:ea typeface="Times New Roman"/>
                          <a:cs typeface="B Zar"/>
                        </a:rPr>
                        <a:t>127 </a:t>
                      </a:r>
                      <a:endParaRPr lang="en-US" sz="2000" b="1" dirty="0">
                        <a:latin typeface="Times New Roman"/>
                        <a:ea typeface="Times New Roman"/>
                        <a:cs typeface="Arial"/>
                      </a:endParaRPr>
                    </a:p>
                  </a:txBody>
                  <a:tcPr marL="68580" marR="68580" marT="0" marB="0" anchor="ctr">
                    <a:solidFill>
                      <a:srgbClr val="FFFF00"/>
                    </a:solidFill>
                  </a:tcPr>
                </a:tc>
                <a:tc>
                  <a:txBody>
                    <a:bodyPr/>
                    <a:lstStyle/>
                    <a:p>
                      <a:pPr algn="just" rtl="1">
                        <a:spcAft>
                          <a:spcPts val="0"/>
                        </a:spcAft>
                      </a:pPr>
                      <a:r>
                        <a:rPr lang="fa-IR" sz="2000" b="1" dirty="0" smtClean="0">
                          <a:latin typeface="Tahoma"/>
                          <a:ea typeface="Times New Roman"/>
                          <a:cs typeface="B Zar"/>
                        </a:rPr>
                        <a:t>52/23</a:t>
                      </a:r>
                      <a:endParaRPr lang="en-US" sz="2000" b="1" dirty="0">
                        <a:latin typeface="Times New Roman"/>
                        <a:ea typeface="Times New Roman"/>
                        <a:cs typeface="Arial"/>
                      </a:endParaRPr>
                    </a:p>
                  </a:txBody>
                  <a:tcPr marL="68580" marR="68580" marT="0" marB="0" anchor="ctr">
                    <a:solidFill>
                      <a:srgbClr val="FFFF00"/>
                    </a:solidFill>
                  </a:tcPr>
                </a:tc>
              </a:tr>
              <a:tr h="370840">
                <a:tc gridSpan="2">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fa-IR" sz="2000" b="1" dirty="0" smtClean="0">
                          <a:latin typeface="Tahoma"/>
                          <a:ea typeface="Times New Roman"/>
                          <a:cs typeface="B Zar"/>
                        </a:rPr>
                        <a:t>جمع</a:t>
                      </a:r>
                      <a:endParaRPr lang="en-US" sz="2000" b="1" dirty="0" smtClean="0">
                        <a:latin typeface="Times New Roman"/>
                        <a:ea typeface="Times New Roman"/>
                        <a:cs typeface="Arial"/>
                      </a:endParaRPr>
                    </a:p>
                    <a:p>
                      <a:pPr algn="just" rtl="1">
                        <a:spcAft>
                          <a:spcPts val="0"/>
                        </a:spcAft>
                      </a:pPr>
                      <a:endParaRPr lang="en-US" sz="2000" b="1" dirty="0">
                        <a:latin typeface="Times New Roman"/>
                        <a:ea typeface="Times New Roman"/>
                        <a:cs typeface="Arial"/>
                      </a:endParaRPr>
                    </a:p>
                  </a:txBody>
                  <a:tcPr marL="68580" marR="68580" marT="0" marB="0" anchor="ctr"/>
                </a:tc>
                <a:tc hMerge="1">
                  <a:txBody>
                    <a:bodyPr/>
                    <a:lstStyle/>
                    <a:p>
                      <a:endParaRPr lang="en-US"/>
                    </a:p>
                  </a:txBody>
                  <a:tcPr/>
                </a:tc>
                <a:tc>
                  <a:txBody>
                    <a:bodyPr/>
                    <a:lstStyle/>
                    <a:p>
                      <a:pPr algn="just" rtl="1">
                        <a:spcAft>
                          <a:spcPts val="0"/>
                        </a:spcAft>
                      </a:pPr>
                      <a:r>
                        <a:rPr lang="fa-IR" sz="2000" b="1" dirty="0" smtClean="0">
                          <a:latin typeface="Times New Roman"/>
                          <a:ea typeface="Times New Roman"/>
                          <a:cs typeface="Arial"/>
                        </a:rPr>
                        <a:t>243</a:t>
                      </a:r>
                      <a:endParaRPr lang="en-US" sz="2000" b="1" dirty="0">
                        <a:latin typeface="Times New Roman"/>
                        <a:ea typeface="Times New Roman"/>
                        <a:cs typeface="Arial"/>
                      </a:endParaRPr>
                    </a:p>
                  </a:txBody>
                  <a:tcPr marL="68580" marR="68580" marT="0" marB="0" anchor="ctr"/>
                </a:tc>
                <a:tc>
                  <a:txBody>
                    <a:bodyPr/>
                    <a:lstStyle/>
                    <a:p>
                      <a:pPr algn="just" rtl="1">
                        <a:spcAft>
                          <a:spcPts val="0"/>
                        </a:spcAft>
                      </a:pPr>
                      <a:r>
                        <a:rPr lang="fa-IR" sz="2000" b="1" dirty="0">
                          <a:latin typeface="Tahoma"/>
                          <a:ea typeface="Times New Roman"/>
                          <a:cs typeface="B Zar"/>
                        </a:rPr>
                        <a:t>100</a:t>
                      </a:r>
                      <a:endParaRPr lang="en-US" sz="2000" b="1" dirty="0">
                        <a:latin typeface="Times New Roman"/>
                        <a:ea typeface="Times New Roman"/>
                        <a:cs typeface="Arial"/>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449</TotalTime>
  <Words>593</Words>
  <Application>Microsoft Office PowerPoint</Application>
  <PresentationFormat>On-screen Show (4:3)</PresentationFormat>
  <Paragraphs>165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      مقايسه نمرات آزمون سنجش هوش نوآموزان حافظ و غیر حافظ قرآن  بدو ورود به مدارس جمهوري اسلامي ايران در كويت  راضیه میرزاییان، *مینا شیروانی، آرش قادری، منصوره قدوسی  معاونت پژوهشی دانشگاه علوم پزشکی شهرکرد، شهرکرد، ایران؛ دانشکده پرستاری بروجن،  دانشگاه علوم پزشکی شهرکرد، شهرکرد، ایران؛ آموزش و پرورش استان چهار محال و بختیاری؛  دانشکده پرستاری بروجن، دانشگاه علوم پزشکی شهرکرد، شهرکرد، ایران؛   *نویسنده مسئول، دانشکده پرستاری بروجن، دانشگاه علوم پزشکی شهرکرد،  09131824531، shirvani@skums.ac.ir  واژه های کلیدی: قرآن، حفظ قرآن، نوآموزان، ورود به دبستان </vt:lpstr>
      <vt:lpstr>مقدمه</vt:lpstr>
      <vt:lpstr> عشق و محبت به قرآن کريم در بين عموم مسلمان به اندازه اي است که دوست دارند، فرزندان شان از سن خردسالي به آموزش قرآن کريم، به خصوص حفظ آن بپردازند.  امام سجاد(ع ) مى فرمايد:  اگرهمه ى مردم روى زمين از دنيا بروند, تا وقتى قرآن با من است , از هيچ چيز وحشت ندارم.  </vt:lpstr>
      <vt:lpstr>PowerPoint Presentation</vt:lpstr>
      <vt:lpstr>روش پژوهش</vt:lpstr>
      <vt:lpstr>PowerPoint Presentation</vt:lpstr>
      <vt:lpstr>اطلاعات از طریق شناسنامه های سلامت و سنجش قرآنی نوآموزان جمع آوری و از طریق آزمون های تی زوج و کای دو تجزیه و تحلیل شدند.</vt:lpstr>
      <vt:lpstr>یافته ها</vt:lpstr>
      <vt:lpstr>         جدول 1  مشخصات فردی اجتماعی واحدهای مورد پژوهش </vt:lpstr>
      <vt:lpstr>ادامه جدول 1</vt:lpstr>
      <vt:lpstr>ادامه جدول 1</vt:lpstr>
      <vt:lpstr>   جدول 2   میزان حفظیات قرآن مجید در نوآموزان بدو ورود به دبستان های جمهوری اسلامی ایران در کویت</vt:lpstr>
      <vt:lpstr>   جدول 3  مقایسه میانگین نمرات آزمون هوش در حافظان و غیر حافظان سوره های قرآن در نوآموزان بدو ورود به دبستان های جمهوری اسلامی ایران در کویت</vt:lpstr>
      <vt:lpstr>       جدول 4 بررسي ارتباط بين برخی خصوصيات دموگرافيك با حفظ سوره های قرآن در نوآموزان بدو ورود به دبستان های جمهوری اسلامی ایران در کویت </vt:lpstr>
      <vt:lpstr>بحث</vt:lpstr>
      <vt:lpstr>PowerPoint Presentation</vt:lpstr>
      <vt:lpstr>PowerPoint Presentation</vt:lpstr>
      <vt:lpstr>PowerPoint Presentation</vt:lpstr>
      <vt:lpstr>PowerPoint Presentation</vt:lpstr>
      <vt:lpstr>نتيجه گيري</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مقايسه نمرات آزمون سنجش هوش نوآموزان حافظ و غیر حافظ قرآن بدو ورود به مدارس جمهوري اسلامي ايران در كويت  راضیه میرزاییان، *مینا شیروانی، آرش قادری، منصوره قدوسی  معاونت پژوهشی دانشگاه علوم پزشکی شهرکرد، شهرکرد، ایران؛ دانشکده پرستاری بروجن، دانشگاه علوم پزشکی شهرکرد، شهرکرد، ایران؛ آموزش و پرورش استان چهار محال و بختیاری؛ دانشکده پرستاری بروجن، دانشگاه علوم پزشکی شهرکرد، شهرکرد، ایران؛    *نویسنده مسئول، دانشکده پرستاری بروجن، دانشگاه علوم پزشکی شهرکرد، 09131824531، shirvani@skums.ac.ir  </dc:title>
  <dc:creator>o</dc:creator>
  <cp:lastModifiedBy>b</cp:lastModifiedBy>
  <cp:revision>88</cp:revision>
  <dcterms:created xsi:type="dcterms:W3CDTF">2013-10-27T05:14:10Z</dcterms:created>
  <dcterms:modified xsi:type="dcterms:W3CDTF">2013-10-29T05:18:32Z</dcterms:modified>
</cp:coreProperties>
</file>